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106"/>
  </p:notesMasterIdLst>
  <p:sldIdLst>
    <p:sldId id="259" r:id="rId5"/>
    <p:sldId id="262" r:id="rId6"/>
    <p:sldId id="260" r:id="rId7"/>
    <p:sldId id="266" r:id="rId8"/>
    <p:sldId id="267" r:id="rId9"/>
    <p:sldId id="1088" r:id="rId10"/>
    <p:sldId id="1159" r:id="rId11"/>
    <p:sldId id="607" r:id="rId12"/>
    <p:sldId id="637" r:id="rId13"/>
    <p:sldId id="638" r:id="rId14"/>
    <p:sldId id="485" r:id="rId15"/>
    <p:sldId id="609" r:id="rId16"/>
    <p:sldId id="438" r:id="rId17"/>
    <p:sldId id="492" r:id="rId18"/>
    <p:sldId id="439" r:id="rId19"/>
    <p:sldId id="487" r:id="rId20"/>
    <p:sldId id="640" r:id="rId21"/>
    <p:sldId id="1160" r:id="rId22"/>
    <p:sldId id="610" r:id="rId23"/>
    <p:sldId id="445" r:id="rId24"/>
    <p:sldId id="1162" r:id="rId25"/>
    <p:sldId id="1161" r:id="rId26"/>
    <p:sldId id="614" r:id="rId27"/>
    <p:sldId id="1164" r:id="rId28"/>
    <p:sldId id="452" r:id="rId29"/>
    <p:sldId id="268" r:id="rId30"/>
    <p:sldId id="277" r:id="rId31"/>
    <p:sldId id="1096" r:id="rId32"/>
    <p:sldId id="1087" r:id="rId33"/>
    <p:sldId id="1104" r:id="rId34"/>
    <p:sldId id="1125" r:id="rId35"/>
    <p:sldId id="1109" r:id="rId36"/>
    <p:sldId id="1126" r:id="rId37"/>
    <p:sldId id="1110" r:id="rId38"/>
    <p:sldId id="1105" r:id="rId39"/>
    <p:sldId id="1106" r:id="rId40"/>
    <p:sldId id="1108" r:id="rId41"/>
    <p:sldId id="1157" r:id="rId42"/>
    <p:sldId id="1158" r:id="rId43"/>
    <p:sldId id="1156" r:id="rId44"/>
    <p:sldId id="1113" r:id="rId45"/>
    <p:sldId id="1114" r:id="rId46"/>
    <p:sldId id="1115" r:id="rId47"/>
    <p:sldId id="1121" r:id="rId48"/>
    <p:sldId id="1118" r:id="rId49"/>
    <p:sldId id="1165" r:id="rId50"/>
    <p:sldId id="1230" r:id="rId51"/>
    <p:sldId id="1120" r:id="rId52"/>
    <p:sldId id="1122" r:id="rId53"/>
    <p:sldId id="1123" r:id="rId54"/>
    <p:sldId id="270" r:id="rId55"/>
    <p:sldId id="278" r:id="rId56"/>
    <p:sldId id="476" r:id="rId57"/>
    <p:sldId id="1220" r:id="rId58"/>
    <p:sldId id="1107" r:id="rId59"/>
    <p:sldId id="1231" r:id="rId60"/>
    <p:sldId id="475" r:id="rId61"/>
    <p:sldId id="569" r:id="rId62"/>
    <p:sldId id="1221" r:id="rId63"/>
    <p:sldId id="1199" r:id="rId64"/>
    <p:sldId id="1111" r:id="rId65"/>
    <p:sldId id="1070" r:id="rId66"/>
    <p:sldId id="1071" r:id="rId67"/>
    <p:sldId id="1112" r:id="rId68"/>
    <p:sldId id="1200" r:id="rId69"/>
    <p:sldId id="1075" r:id="rId70"/>
    <p:sldId id="1074" r:id="rId71"/>
    <p:sldId id="1222" r:id="rId72"/>
    <p:sldId id="1116" r:id="rId73"/>
    <p:sldId id="1117" r:id="rId74"/>
    <p:sldId id="1203" r:id="rId75"/>
    <p:sldId id="1119" r:id="rId76"/>
    <p:sldId id="1082" r:id="rId77"/>
    <p:sldId id="1083" r:id="rId78"/>
    <p:sldId id="1129" r:id="rId79"/>
    <p:sldId id="1130" r:id="rId80"/>
    <p:sldId id="1147" r:id="rId81"/>
    <p:sldId id="1148" r:id="rId82"/>
    <p:sldId id="1149" r:id="rId83"/>
    <p:sldId id="1227" r:id="rId84"/>
    <p:sldId id="1131" r:id="rId85"/>
    <p:sldId id="1154" r:id="rId86"/>
    <p:sldId id="1228" r:id="rId87"/>
    <p:sldId id="1223" r:id="rId88"/>
    <p:sldId id="1224" r:id="rId89"/>
    <p:sldId id="1212" r:id="rId90"/>
    <p:sldId id="1051" r:id="rId91"/>
    <p:sldId id="1189" r:id="rId92"/>
    <p:sldId id="1225" r:id="rId93"/>
    <p:sldId id="1214" r:id="rId94"/>
    <p:sldId id="1226" r:id="rId95"/>
    <p:sldId id="1215" r:id="rId96"/>
    <p:sldId id="1054" r:id="rId97"/>
    <p:sldId id="1229" r:id="rId98"/>
    <p:sldId id="1216" r:id="rId99"/>
    <p:sldId id="1217" r:id="rId100"/>
    <p:sldId id="1163" r:id="rId101"/>
    <p:sldId id="1057" r:id="rId102"/>
    <p:sldId id="1218" r:id="rId103"/>
    <p:sldId id="272" r:id="rId104"/>
    <p:sldId id="273" r:id="rId105"/>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E7FF"/>
    <a:srgbClr val="00EA6A"/>
    <a:srgbClr val="57D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3764"/>
  </p:normalViewPr>
  <p:slideViewPr>
    <p:cSldViewPr snapToGrid="0" snapToObjects="1">
      <p:cViewPr varScale="1">
        <p:scale>
          <a:sx n="49" d="100"/>
          <a:sy n="49" d="100"/>
        </p:scale>
        <p:origin x="970" y="82"/>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5/10/relationships/revisionInfo" Target="revisionInfo.xml"/></Relationships>
</file>

<file path=ppt/diagrams/_rels/data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_rels/data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9.png"/></Relationships>
</file>

<file path=ppt/diagrams/_rels/data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image" Target="../media/image70.png"/></Relationships>
</file>

<file path=ppt/diagrams/_rels/data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diagrams/_rels/data7.xml.rels><?xml version="1.0" encoding="UTF-8" standalone="yes"?>
<Relationships xmlns="http://schemas.openxmlformats.org/package/2006/relationships"><Relationship Id="rId1" Type="http://schemas.openxmlformats.org/officeDocument/2006/relationships/image" Target="../media/image17.png"/></Relationships>
</file>

<file path=ppt/diagrams/_rels/data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ata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9.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image" Target="../media/image70.png"/></Relationships>
</file>

<file path=ppt/diagrams/_rels/drawing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54FC9E-EEAD-49A5-80F9-26E2C8C66813}" type="doc">
      <dgm:prSet loTypeId="urn:microsoft.com/office/officeart/2005/8/layout/vProcess5" loCatId="process" qsTypeId="urn:microsoft.com/office/officeart/2005/8/quickstyle/3d1" qsCatId="3D" csTypeId="urn:microsoft.com/office/officeart/2005/8/colors/accent0_3" csCatId="mainScheme" phldr="1"/>
      <dgm:spPr/>
      <dgm:t>
        <a:bodyPr/>
        <a:lstStyle/>
        <a:p>
          <a:endParaRPr lang="en-US"/>
        </a:p>
      </dgm:t>
    </dgm:pt>
    <dgm:pt modelId="{49BBF496-28E4-4215-AE21-CB535BEDB441}">
      <dgm:prSet phldrT="[Text]"/>
      <dgm:spPr>
        <a:solidFill>
          <a:srgbClr val="00EA6A"/>
        </a:solidFill>
      </dgm:spPr>
      <dgm:t>
        <a:bodyPr/>
        <a:lstStyle/>
        <a:p>
          <a:r>
            <a:rPr lang="en-US" dirty="0"/>
            <a:t>1.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Start from the original data</a:t>
          </a:r>
        </a:p>
      </dgm:t>
    </dgm:pt>
    <dgm:pt modelId="{E20E8C26-2B04-4E52-8F79-D1BA44B93D90}" type="parTrans" cxnId="{5C50A287-E8F3-4227-9A2B-E070F3EA4CBB}">
      <dgm:prSet/>
      <dgm:spPr/>
      <dgm:t>
        <a:bodyPr/>
        <a:lstStyle/>
        <a:p>
          <a:endParaRPr lang="en-US"/>
        </a:p>
      </dgm:t>
    </dgm:pt>
    <dgm:pt modelId="{F4EA4C1A-61D1-4FDB-9FBA-F01D40E57B41}" type="sibTrans" cxnId="{5C50A287-E8F3-4227-9A2B-E070F3EA4CBB}">
      <dgm:prSet/>
      <dgm:spPr/>
      <dgm:t>
        <a:bodyPr/>
        <a:lstStyle/>
        <a:p>
          <a:endParaRPr lang="en-US" dirty="0"/>
        </a:p>
      </dgm:t>
    </dgm:pt>
    <dgm:pt modelId="{BB88D62A-ADD6-4A43-8652-509A7DF86AE1}">
      <dgm:prSet phldrT="[Text]"/>
      <dgm:spPr>
        <a:solidFill>
          <a:srgbClr val="00EA6A"/>
        </a:solidFill>
      </dgm:spPr>
      <dgm:t>
        <a:bodyPr/>
        <a:lstStyle/>
        <a:p>
          <a:r>
            <a:rPr lang="en-US" dirty="0"/>
            <a:t>4.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Run on same or compatible machine</a:t>
          </a:r>
        </a:p>
      </dgm:t>
    </dgm:pt>
    <dgm:pt modelId="{8EE44D59-BB4A-4B35-BC77-2BD9A8F8E46A}" type="parTrans" cxnId="{17477C2D-4185-4A8D-9031-0283540CD80E}">
      <dgm:prSet/>
      <dgm:spPr/>
      <dgm:t>
        <a:bodyPr/>
        <a:lstStyle/>
        <a:p>
          <a:endParaRPr lang="en-US"/>
        </a:p>
      </dgm:t>
    </dgm:pt>
    <dgm:pt modelId="{52F93B81-F32D-41D1-8E87-11A128D7734B}" type="sibTrans" cxnId="{17477C2D-4185-4A8D-9031-0283540CD80E}">
      <dgm:prSet/>
      <dgm:spPr/>
      <dgm:t>
        <a:bodyPr/>
        <a:lstStyle/>
        <a:p>
          <a:endParaRPr lang="en-US" dirty="0"/>
        </a:p>
      </dgm:t>
    </dgm:pt>
    <dgm:pt modelId="{C9FFC82B-84FE-473D-B501-10A592059088}">
      <dgm:prSet phldrT="[Text]"/>
      <dgm:spPr>
        <a:solidFill>
          <a:srgbClr val="00EA6A"/>
        </a:solidFill>
      </dgm:spPr>
      <dgm:t>
        <a:bodyPr/>
        <a:lstStyle/>
        <a:p>
          <a:r>
            <a:rPr lang="en-US" dirty="0"/>
            <a:t>5.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Reproduce the same results and conclusions</a:t>
          </a:r>
        </a:p>
      </dgm:t>
    </dgm:pt>
    <dgm:pt modelId="{BE0BF754-942C-480C-8C2C-C8466187AAAE}" type="parTrans" cxnId="{CC2C24DC-2A14-4A4A-976C-5EFD3AB6DDA1}">
      <dgm:prSet/>
      <dgm:spPr/>
      <dgm:t>
        <a:bodyPr/>
        <a:lstStyle/>
        <a:p>
          <a:endParaRPr lang="en-US"/>
        </a:p>
      </dgm:t>
    </dgm:pt>
    <dgm:pt modelId="{366A71FA-7906-4345-8417-5ECA0B134734}" type="sibTrans" cxnId="{CC2C24DC-2A14-4A4A-976C-5EFD3AB6DDA1}">
      <dgm:prSet/>
      <dgm:spPr/>
      <dgm:t>
        <a:bodyPr/>
        <a:lstStyle/>
        <a:p>
          <a:endParaRPr lang="en-US"/>
        </a:p>
      </dgm:t>
    </dgm:pt>
    <dgm:pt modelId="{BE406445-A58F-457F-AE10-E92F44E355EB}">
      <dgm:prSet phldrT="[Text]"/>
      <dgm:spPr>
        <a:solidFill>
          <a:srgbClr val="00EA6A"/>
        </a:solidFill>
      </dgm:spPr>
      <dgm:t>
        <a:bodyPr/>
        <a:lstStyle/>
        <a:p>
          <a:r>
            <a:rPr lang="en-US" dirty="0"/>
            <a:t>2.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Use the same algorithms</a:t>
          </a:r>
        </a:p>
      </dgm:t>
    </dgm:pt>
    <dgm:pt modelId="{85B4CBDE-65DC-44C8-B6A0-8576B032B900}" type="parTrans" cxnId="{6947FA52-82B0-4976-86F1-C5A0BDCCB935}">
      <dgm:prSet/>
      <dgm:spPr/>
      <dgm:t>
        <a:bodyPr/>
        <a:lstStyle/>
        <a:p>
          <a:endParaRPr lang="en-US"/>
        </a:p>
      </dgm:t>
    </dgm:pt>
    <dgm:pt modelId="{C31CC590-6954-4392-99DB-C2BD6F3E6BBF}" type="sibTrans" cxnId="{6947FA52-82B0-4976-86F1-C5A0BDCCB935}">
      <dgm:prSet/>
      <dgm:spPr/>
      <dgm:t>
        <a:bodyPr/>
        <a:lstStyle/>
        <a:p>
          <a:endParaRPr lang="en-US" dirty="0"/>
        </a:p>
      </dgm:t>
    </dgm:pt>
    <dgm:pt modelId="{6C91C76E-55D8-4BFE-8B88-F642648BC491}">
      <dgm:prSet phldrT="[Text]"/>
      <dgm:spPr>
        <a:solidFill>
          <a:srgbClr val="00EA6A"/>
        </a:solidFill>
      </dgm:spPr>
      <dgm:t>
        <a:bodyPr/>
        <a:lstStyle/>
        <a:p>
          <a:r>
            <a:rPr lang="en-US" dirty="0"/>
            <a:t>3.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Execute the same tasks</a:t>
          </a:r>
        </a:p>
      </dgm:t>
    </dgm:pt>
    <dgm:pt modelId="{F79DE952-8807-44B4-95AF-3AF598A18D46}" type="parTrans" cxnId="{1F7FA84E-0147-40EE-9CEE-CE3E13D31596}">
      <dgm:prSet/>
      <dgm:spPr/>
      <dgm:t>
        <a:bodyPr/>
        <a:lstStyle/>
        <a:p>
          <a:endParaRPr lang="en-US"/>
        </a:p>
      </dgm:t>
    </dgm:pt>
    <dgm:pt modelId="{D7179000-2087-40F7-884F-9546B1A2135D}" type="sibTrans" cxnId="{1F7FA84E-0147-40EE-9CEE-CE3E13D31596}">
      <dgm:prSet/>
      <dgm:spPr/>
      <dgm:t>
        <a:bodyPr/>
        <a:lstStyle/>
        <a:p>
          <a:endParaRPr lang="en-US" dirty="0"/>
        </a:p>
      </dgm:t>
    </dgm:pt>
    <dgm:pt modelId="{C80658B9-307B-4693-B4B5-7245E105875F}" type="pres">
      <dgm:prSet presAssocID="{9C54FC9E-EEAD-49A5-80F9-26E2C8C66813}" presName="outerComposite" presStyleCnt="0">
        <dgm:presLayoutVars>
          <dgm:chMax val="5"/>
          <dgm:dir val="rev"/>
          <dgm:resizeHandles val="exact"/>
        </dgm:presLayoutVars>
      </dgm:prSet>
      <dgm:spPr/>
    </dgm:pt>
    <dgm:pt modelId="{AA7CE998-7063-4168-B6C0-9292D02632BC}" type="pres">
      <dgm:prSet presAssocID="{9C54FC9E-EEAD-49A5-80F9-26E2C8C66813}" presName="dummyMaxCanvas" presStyleCnt="0">
        <dgm:presLayoutVars/>
      </dgm:prSet>
      <dgm:spPr/>
    </dgm:pt>
    <dgm:pt modelId="{F566A343-82E1-45C6-B9D4-A7EF81B8F4C7}" type="pres">
      <dgm:prSet presAssocID="{9C54FC9E-EEAD-49A5-80F9-26E2C8C66813}" presName="FiveNodes_1" presStyleLbl="node1" presStyleIdx="0" presStyleCnt="5">
        <dgm:presLayoutVars>
          <dgm:bulletEnabled val="1"/>
        </dgm:presLayoutVars>
      </dgm:prSet>
      <dgm:spPr/>
    </dgm:pt>
    <dgm:pt modelId="{9CFE1757-07F8-48E0-AFA7-42E4044B0D8D}" type="pres">
      <dgm:prSet presAssocID="{9C54FC9E-EEAD-49A5-80F9-26E2C8C66813}" presName="FiveNodes_2" presStyleLbl="node1" presStyleIdx="1" presStyleCnt="5" custLinFactNeighborY="1308">
        <dgm:presLayoutVars>
          <dgm:bulletEnabled val="1"/>
        </dgm:presLayoutVars>
      </dgm:prSet>
      <dgm:spPr/>
    </dgm:pt>
    <dgm:pt modelId="{D717CF7D-E9D6-405D-B539-519BD5D56E8B}" type="pres">
      <dgm:prSet presAssocID="{9C54FC9E-EEAD-49A5-80F9-26E2C8C66813}" presName="FiveNodes_3" presStyleLbl="node1" presStyleIdx="2" presStyleCnt="5">
        <dgm:presLayoutVars>
          <dgm:bulletEnabled val="1"/>
        </dgm:presLayoutVars>
      </dgm:prSet>
      <dgm:spPr/>
    </dgm:pt>
    <dgm:pt modelId="{49744FA7-F162-407E-80E9-B97B9C2897AA}" type="pres">
      <dgm:prSet presAssocID="{9C54FC9E-EEAD-49A5-80F9-26E2C8C66813}" presName="FiveNodes_4" presStyleLbl="node1" presStyleIdx="3" presStyleCnt="5">
        <dgm:presLayoutVars>
          <dgm:bulletEnabled val="1"/>
        </dgm:presLayoutVars>
      </dgm:prSet>
      <dgm:spPr/>
    </dgm:pt>
    <dgm:pt modelId="{26571E79-1B99-45E8-98CB-810A5F5C4767}" type="pres">
      <dgm:prSet presAssocID="{9C54FC9E-EEAD-49A5-80F9-26E2C8C66813}" presName="FiveNodes_5" presStyleLbl="node1" presStyleIdx="4" presStyleCnt="5">
        <dgm:presLayoutVars>
          <dgm:bulletEnabled val="1"/>
        </dgm:presLayoutVars>
      </dgm:prSet>
      <dgm:spPr/>
    </dgm:pt>
    <dgm:pt modelId="{CE8D6365-FDD0-4606-AE28-9A91FF808720}" type="pres">
      <dgm:prSet presAssocID="{9C54FC9E-EEAD-49A5-80F9-26E2C8C66813}" presName="FiveConn_1-2" presStyleLbl="fgAccFollowNode1" presStyleIdx="0" presStyleCnt="4">
        <dgm:presLayoutVars>
          <dgm:bulletEnabled val="1"/>
        </dgm:presLayoutVars>
      </dgm:prSet>
      <dgm:spPr/>
    </dgm:pt>
    <dgm:pt modelId="{1C3D143D-9230-41F9-91EA-A5485AA5DE85}" type="pres">
      <dgm:prSet presAssocID="{9C54FC9E-EEAD-49A5-80F9-26E2C8C66813}" presName="FiveConn_2-3" presStyleLbl="fgAccFollowNode1" presStyleIdx="1" presStyleCnt="4">
        <dgm:presLayoutVars>
          <dgm:bulletEnabled val="1"/>
        </dgm:presLayoutVars>
      </dgm:prSet>
      <dgm:spPr/>
    </dgm:pt>
    <dgm:pt modelId="{10401334-65C4-42A1-8C8E-D40BE2AC0101}" type="pres">
      <dgm:prSet presAssocID="{9C54FC9E-EEAD-49A5-80F9-26E2C8C66813}" presName="FiveConn_3-4" presStyleLbl="fgAccFollowNode1" presStyleIdx="2" presStyleCnt="4">
        <dgm:presLayoutVars>
          <dgm:bulletEnabled val="1"/>
        </dgm:presLayoutVars>
      </dgm:prSet>
      <dgm:spPr/>
    </dgm:pt>
    <dgm:pt modelId="{B5D63DFB-2565-4D46-B04B-765E06AE7533}" type="pres">
      <dgm:prSet presAssocID="{9C54FC9E-EEAD-49A5-80F9-26E2C8C66813}" presName="FiveConn_4-5" presStyleLbl="fgAccFollowNode1" presStyleIdx="3" presStyleCnt="4">
        <dgm:presLayoutVars>
          <dgm:bulletEnabled val="1"/>
        </dgm:presLayoutVars>
      </dgm:prSet>
      <dgm:spPr/>
    </dgm:pt>
    <dgm:pt modelId="{445C287C-9347-4A39-B2B4-AE353A11A351}" type="pres">
      <dgm:prSet presAssocID="{9C54FC9E-EEAD-49A5-80F9-26E2C8C66813}" presName="FiveNodes_1_text" presStyleLbl="node1" presStyleIdx="4" presStyleCnt="5">
        <dgm:presLayoutVars>
          <dgm:bulletEnabled val="1"/>
        </dgm:presLayoutVars>
      </dgm:prSet>
      <dgm:spPr/>
    </dgm:pt>
    <dgm:pt modelId="{5EDCAD2B-EFF6-4A49-B292-87FDB461A1E8}" type="pres">
      <dgm:prSet presAssocID="{9C54FC9E-EEAD-49A5-80F9-26E2C8C66813}" presName="FiveNodes_2_text" presStyleLbl="node1" presStyleIdx="4" presStyleCnt="5">
        <dgm:presLayoutVars>
          <dgm:bulletEnabled val="1"/>
        </dgm:presLayoutVars>
      </dgm:prSet>
      <dgm:spPr/>
    </dgm:pt>
    <dgm:pt modelId="{DE8A574A-FAAC-4A73-BF92-BDDE94F61F98}" type="pres">
      <dgm:prSet presAssocID="{9C54FC9E-EEAD-49A5-80F9-26E2C8C66813}" presName="FiveNodes_3_text" presStyleLbl="node1" presStyleIdx="4" presStyleCnt="5">
        <dgm:presLayoutVars>
          <dgm:bulletEnabled val="1"/>
        </dgm:presLayoutVars>
      </dgm:prSet>
      <dgm:spPr/>
    </dgm:pt>
    <dgm:pt modelId="{BA95DA6E-62FE-4AC5-82EF-45112506A422}" type="pres">
      <dgm:prSet presAssocID="{9C54FC9E-EEAD-49A5-80F9-26E2C8C66813}" presName="FiveNodes_4_text" presStyleLbl="node1" presStyleIdx="4" presStyleCnt="5">
        <dgm:presLayoutVars>
          <dgm:bulletEnabled val="1"/>
        </dgm:presLayoutVars>
      </dgm:prSet>
      <dgm:spPr/>
    </dgm:pt>
    <dgm:pt modelId="{CC200AB2-6C06-4FE0-8B6C-369F16BDA130}" type="pres">
      <dgm:prSet presAssocID="{9C54FC9E-EEAD-49A5-80F9-26E2C8C66813}" presName="FiveNodes_5_text" presStyleLbl="node1" presStyleIdx="4" presStyleCnt="5">
        <dgm:presLayoutVars>
          <dgm:bulletEnabled val="1"/>
        </dgm:presLayoutVars>
      </dgm:prSet>
      <dgm:spPr/>
    </dgm:pt>
  </dgm:ptLst>
  <dgm:cxnLst>
    <dgm:cxn modelId="{83860719-EC1C-4B16-B4F3-C1C1231AC6F8}" type="presOf" srcId="{BB88D62A-ADD6-4A43-8652-509A7DF86AE1}" destId="{49744FA7-F162-407E-80E9-B97B9C2897AA}" srcOrd="0" destOrd="0" presId="urn:microsoft.com/office/officeart/2005/8/layout/vProcess5"/>
    <dgm:cxn modelId="{E7825E1C-4E90-416C-BE76-F22AD6C7887A}" type="presOf" srcId="{49BBF496-28E4-4215-AE21-CB535BEDB441}" destId="{F566A343-82E1-45C6-B9D4-A7EF81B8F4C7}" srcOrd="0" destOrd="0" presId="urn:microsoft.com/office/officeart/2005/8/layout/vProcess5"/>
    <dgm:cxn modelId="{43616E27-9AF1-4716-A78B-443120F077F3}" type="presOf" srcId="{D7179000-2087-40F7-884F-9546B1A2135D}" destId="{10401334-65C4-42A1-8C8E-D40BE2AC0101}" srcOrd="0" destOrd="0" presId="urn:microsoft.com/office/officeart/2005/8/layout/vProcess5"/>
    <dgm:cxn modelId="{17477C2D-4185-4A8D-9031-0283540CD80E}" srcId="{9C54FC9E-EEAD-49A5-80F9-26E2C8C66813}" destId="{BB88D62A-ADD6-4A43-8652-509A7DF86AE1}" srcOrd="3" destOrd="0" parTransId="{8EE44D59-BB4A-4B35-BC77-2BD9A8F8E46A}" sibTransId="{52F93B81-F32D-41D1-8E87-11A128D7734B}"/>
    <dgm:cxn modelId="{DA8D3464-EA95-4F61-AE42-DF1286B99CE5}" type="presOf" srcId="{49BBF496-28E4-4215-AE21-CB535BEDB441}" destId="{445C287C-9347-4A39-B2B4-AE353A11A351}" srcOrd="1" destOrd="0" presId="urn:microsoft.com/office/officeart/2005/8/layout/vProcess5"/>
    <dgm:cxn modelId="{1F7FA84E-0147-40EE-9CEE-CE3E13D31596}" srcId="{9C54FC9E-EEAD-49A5-80F9-26E2C8C66813}" destId="{6C91C76E-55D8-4BFE-8B88-F642648BC491}" srcOrd="2" destOrd="0" parTransId="{F79DE952-8807-44B4-95AF-3AF598A18D46}" sibTransId="{D7179000-2087-40F7-884F-9546B1A2135D}"/>
    <dgm:cxn modelId="{6947FA52-82B0-4976-86F1-C5A0BDCCB935}" srcId="{9C54FC9E-EEAD-49A5-80F9-26E2C8C66813}" destId="{BE406445-A58F-457F-AE10-E92F44E355EB}" srcOrd="1" destOrd="0" parTransId="{85B4CBDE-65DC-44C8-B6A0-8576B032B900}" sibTransId="{C31CC590-6954-4392-99DB-C2BD6F3E6BBF}"/>
    <dgm:cxn modelId="{5280107B-9F3C-4F93-9FE2-9C35FF24537C}" type="presOf" srcId="{52F93B81-F32D-41D1-8E87-11A128D7734B}" destId="{B5D63DFB-2565-4D46-B04B-765E06AE7533}" srcOrd="0" destOrd="0" presId="urn:microsoft.com/office/officeart/2005/8/layout/vProcess5"/>
    <dgm:cxn modelId="{6DCE897D-F4DC-465F-9685-8393C2FB9912}" type="presOf" srcId="{9C54FC9E-EEAD-49A5-80F9-26E2C8C66813}" destId="{C80658B9-307B-4693-B4B5-7245E105875F}" srcOrd="0" destOrd="0" presId="urn:microsoft.com/office/officeart/2005/8/layout/vProcess5"/>
    <dgm:cxn modelId="{09341A85-D713-41D4-A675-E3D5500F001D}" type="presOf" srcId="{BE406445-A58F-457F-AE10-E92F44E355EB}" destId="{9CFE1757-07F8-48E0-AFA7-42E4044B0D8D}" srcOrd="0" destOrd="0" presId="urn:microsoft.com/office/officeart/2005/8/layout/vProcess5"/>
    <dgm:cxn modelId="{D23F0386-7726-4F55-A55B-9A26F03A19BD}" type="presOf" srcId="{F4EA4C1A-61D1-4FDB-9FBA-F01D40E57B41}" destId="{CE8D6365-FDD0-4606-AE28-9A91FF808720}" srcOrd="0" destOrd="0" presId="urn:microsoft.com/office/officeart/2005/8/layout/vProcess5"/>
    <dgm:cxn modelId="{C2B50687-415D-49A3-857A-FF1E8044B890}" type="presOf" srcId="{C9FFC82B-84FE-473D-B501-10A592059088}" destId="{26571E79-1B99-45E8-98CB-810A5F5C4767}" srcOrd="0" destOrd="0" presId="urn:microsoft.com/office/officeart/2005/8/layout/vProcess5"/>
    <dgm:cxn modelId="{5C50A287-E8F3-4227-9A2B-E070F3EA4CBB}" srcId="{9C54FC9E-EEAD-49A5-80F9-26E2C8C66813}" destId="{49BBF496-28E4-4215-AE21-CB535BEDB441}" srcOrd="0" destOrd="0" parTransId="{E20E8C26-2B04-4E52-8F79-D1BA44B93D90}" sibTransId="{F4EA4C1A-61D1-4FDB-9FBA-F01D40E57B41}"/>
    <dgm:cxn modelId="{D8EC1EAD-A1B4-4DA8-96A6-36C7535296C3}" type="presOf" srcId="{C31CC590-6954-4392-99DB-C2BD6F3E6BBF}" destId="{1C3D143D-9230-41F9-91EA-A5485AA5DE85}" srcOrd="0" destOrd="0" presId="urn:microsoft.com/office/officeart/2005/8/layout/vProcess5"/>
    <dgm:cxn modelId="{4A09FBB0-56D0-4915-9DB8-F0C065EE4A3D}" type="presOf" srcId="{BE406445-A58F-457F-AE10-E92F44E355EB}" destId="{5EDCAD2B-EFF6-4A49-B292-87FDB461A1E8}" srcOrd="1" destOrd="0" presId="urn:microsoft.com/office/officeart/2005/8/layout/vProcess5"/>
    <dgm:cxn modelId="{35D940B2-9821-4E70-A8B7-FD6EBE78DA5B}" type="presOf" srcId="{6C91C76E-55D8-4BFE-8B88-F642648BC491}" destId="{DE8A574A-FAAC-4A73-BF92-BDDE94F61F98}" srcOrd="1" destOrd="0" presId="urn:microsoft.com/office/officeart/2005/8/layout/vProcess5"/>
    <dgm:cxn modelId="{2EA2AFCB-C010-4E91-AC7C-6BD8F83F4E1F}" type="presOf" srcId="{C9FFC82B-84FE-473D-B501-10A592059088}" destId="{CC200AB2-6C06-4FE0-8B6C-369F16BDA130}" srcOrd="1" destOrd="0" presId="urn:microsoft.com/office/officeart/2005/8/layout/vProcess5"/>
    <dgm:cxn modelId="{CC2C24DC-2A14-4A4A-976C-5EFD3AB6DDA1}" srcId="{9C54FC9E-EEAD-49A5-80F9-26E2C8C66813}" destId="{C9FFC82B-84FE-473D-B501-10A592059088}" srcOrd="4" destOrd="0" parTransId="{BE0BF754-942C-480C-8C2C-C8466187AAAE}" sibTransId="{366A71FA-7906-4345-8417-5ECA0B134734}"/>
    <dgm:cxn modelId="{CBF8D7E5-4082-4F58-8358-6779A9E4B9A9}" type="presOf" srcId="{BB88D62A-ADD6-4A43-8652-509A7DF86AE1}" destId="{BA95DA6E-62FE-4AC5-82EF-45112506A422}" srcOrd="1" destOrd="0" presId="urn:microsoft.com/office/officeart/2005/8/layout/vProcess5"/>
    <dgm:cxn modelId="{AD84DAF9-FA71-46C4-9416-4FB37F1BA920}" type="presOf" srcId="{6C91C76E-55D8-4BFE-8B88-F642648BC491}" destId="{D717CF7D-E9D6-405D-B539-519BD5D56E8B}" srcOrd="0" destOrd="0" presId="urn:microsoft.com/office/officeart/2005/8/layout/vProcess5"/>
    <dgm:cxn modelId="{3991AA77-B32F-4B6E-851D-C1432B88BE81}" type="presParOf" srcId="{C80658B9-307B-4693-B4B5-7245E105875F}" destId="{AA7CE998-7063-4168-B6C0-9292D02632BC}" srcOrd="0" destOrd="0" presId="urn:microsoft.com/office/officeart/2005/8/layout/vProcess5"/>
    <dgm:cxn modelId="{D8FB1B7E-5E3B-4BE6-90C6-355A0719F6F4}" type="presParOf" srcId="{C80658B9-307B-4693-B4B5-7245E105875F}" destId="{F566A343-82E1-45C6-B9D4-A7EF81B8F4C7}" srcOrd="1" destOrd="0" presId="urn:microsoft.com/office/officeart/2005/8/layout/vProcess5"/>
    <dgm:cxn modelId="{41BFEB2C-E9F2-436F-B2BB-3BBAC5295EC0}" type="presParOf" srcId="{C80658B9-307B-4693-B4B5-7245E105875F}" destId="{9CFE1757-07F8-48E0-AFA7-42E4044B0D8D}" srcOrd="2" destOrd="0" presId="urn:microsoft.com/office/officeart/2005/8/layout/vProcess5"/>
    <dgm:cxn modelId="{3A4BEAE9-972D-4041-A4F5-DF503FCBABD2}" type="presParOf" srcId="{C80658B9-307B-4693-B4B5-7245E105875F}" destId="{D717CF7D-E9D6-405D-B539-519BD5D56E8B}" srcOrd="3" destOrd="0" presId="urn:microsoft.com/office/officeart/2005/8/layout/vProcess5"/>
    <dgm:cxn modelId="{D899488C-8A49-49B9-BF79-D066A16AFC7C}" type="presParOf" srcId="{C80658B9-307B-4693-B4B5-7245E105875F}" destId="{49744FA7-F162-407E-80E9-B97B9C2897AA}" srcOrd="4" destOrd="0" presId="urn:microsoft.com/office/officeart/2005/8/layout/vProcess5"/>
    <dgm:cxn modelId="{393D93E5-BF0A-4CEF-94EB-840A3C5E3DBB}" type="presParOf" srcId="{C80658B9-307B-4693-B4B5-7245E105875F}" destId="{26571E79-1B99-45E8-98CB-810A5F5C4767}" srcOrd="5" destOrd="0" presId="urn:microsoft.com/office/officeart/2005/8/layout/vProcess5"/>
    <dgm:cxn modelId="{53105042-10D7-4FC2-AC38-F2AA78FB32E0}" type="presParOf" srcId="{C80658B9-307B-4693-B4B5-7245E105875F}" destId="{CE8D6365-FDD0-4606-AE28-9A91FF808720}" srcOrd="6" destOrd="0" presId="urn:microsoft.com/office/officeart/2005/8/layout/vProcess5"/>
    <dgm:cxn modelId="{60BC0CC9-D72A-4A16-BD73-4D000CB98510}" type="presParOf" srcId="{C80658B9-307B-4693-B4B5-7245E105875F}" destId="{1C3D143D-9230-41F9-91EA-A5485AA5DE85}" srcOrd="7" destOrd="0" presId="urn:microsoft.com/office/officeart/2005/8/layout/vProcess5"/>
    <dgm:cxn modelId="{C2FD351B-ABCA-49C5-9E56-C3DA6D1CBADB}" type="presParOf" srcId="{C80658B9-307B-4693-B4B5-7245E105875F}" destId="{10401334-65C4-42A1-8C8E-D40BE2AC0101}" srcOrd="8" destOrd="0" presId="urn:microsoft.com/office/officeart/2005/8/layout/vProcess5"/>
    <dgm:cxn modelId="{5CCD57FA-9FA3-462C-9DBB-5414CE4D0D5F}" type="presParOf" srcId="{C80658B9-307B-4693-B4B5-7245E105875F}" destId="{B5D63DFB-2565-4D46-B04B-765E06AE7533}" srcOrd="9" destOrd="0" presId="urn:microsoft.com/office/officeart/2005/8/layout/vProcess5"/>
    <dgm:cxn modelId="{E8F81F3F-64AD-498F-9D51-987289EFB060}" type="presParOf" srcId="{C80658B9-307B-4693-B4B5-7245E105875F}" destId="{445C287C-9347-4A39-B2B4-AE353A11A351}" srcOrd="10" destOrd="0" presId="urn:microsoft.com/office/officeart/2005/8/layout/vProcess5"/>
    <dgm:cxn modelId="{132A6CD3-1ADF-4044-8195-FB2EBFA1CCBA}" type="presParOf" srcId="{C80658B9-307B-4693-B4B5-7245E105875F}" destId="{5EDCAD2B-EFF6-4A49-B292-87FDB461A1E8}" srcOrd="11" destOrd="0" presId="urn:microsoft.com/office/officeart/2005/8/layout/vProcess5"/>
    <dgm:cxn modelId="{E7C86A42-BD8E-4125-9EE6-1218CD27FA03}" type="presParOf" srcId="{C80658B9-307B-4693-B4B5-7245E105875F}" destId="{DE8A574A-FAAC-4A73-BF92-BDDE94F61F98}" srcOrd="12" destOrd="0" presId="urn:microsoft.com/office/officeart/2005/8/layout/vProcess5"/>
    <dgm:cxn modelId="{0C7B517D-BAE2-4B3B-8503-D58513792105}" type="presParOf" srcId="{C80658B9-307B-4693-B4B5-7245E105875F}" destId="{BA95DA6E-62FE-4AC5-82EF-45112506A422}" srcOrd="13" destOrd="0" presId="urn:microsoft.com/office/officeart/2005/8/layout/vProcess5"/>
    <dgm:cxn modelId="{A7EAEF07-B383-4CB1-BE8E-7D500153CD89}" type="presParOf" srcId="{C80658B9-307B-4693-B4B5-7245E105875F}" destId="{CC200AB2-6C06-4FE0-8B6C-369F16BDA13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842FDC3-7C04-427E-B450-B5CB8E43E6F1}"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59ADD327-7113-468B-A860-E44E178F0952}">
      <dgm:prSet phldrT="[Text]"/>
      <dgm:spPr>
        <a:solidFill>
          <a:srgbClr val="A3E7FF">
            <a:alpha val="40000"/>
          </a:srgbClr>
        </a:solidFill>
      </dgm:spPr>
      <dgm:t>
        <a:bodyPr/>
        <a:lstStyle/>
        <a:p>
          <a:r>
            <a:rPr lang="en-US" dirty="0"/>
            <a:t>How to measure “similarity”?</a:t>
          </a:r>
        </a:p>
      </dgm:t>
    </dgm:pt>
    <dgm:pt modelId="{E6D94284-628B-48E4-BFE8-8B92F587295D}" type="parTrans" cxnId="{288E3E9A-B515-40C0-B41D-E7C9037480F2}">
      <dgm:prSet/>
      <dgm:spPr/>
      <dgm:t>
        <a:bodyPr/>
        <a:lstStyle/>
        <a:p>
          <a:endParaRPr lang="en-US"/>
        </a:p>
      </dgm:t>
    </dgm:pt>
    <dgm:pt modelId="{C694608D-EF87-42E0-95C8-825164E9F873}" type="sibTrans" cxnId="{288E3E9A-B515-40C0-B41D-E7C9037480F2}">
      <dgm:prSet/>
      <dgm:spPr/>
      <dgm:t>
        <a:bodyPr/>
        <a:lstStyle/>
        <a:p>
          <a:endParaRPr lang="en-US"/>
        </a:p>
      </dgm:t>
    </dgm:pt>
    <dgm:pt modelId="{8F032E3A-3DA7-4C8C-8259-7FDABDD69389}">
      <dgm:prSet phldrT="[Text]"/>
      <dgm:spPr>
        <a:solidFill>
          <a:srgbClr val="A3E7FF">
            <a:alpha val="40000"/>
          </a:srgbClr>
        </a:solidFill>
      </dgm:spPr>
      <dgm:t>
        <a:bodyPr/>
        <a:lstStyle/>
        <a:p>
          <a:r>
            <a:rPr lang="en-US" dirty="0"/>
            <a:t>How to assign observations into clusters?</a:t>
          </a:r>
        </a:p>
      </dgm:t>
    </dgm:pt>
    <dgm:pt modelId="{9B7AB999-3CF8-4DCC-B555-157277F29730}" type="parTrans" cxnId="{A736C7DD-5CF9-442D-9A06-015E5A92ABF0}">
      <dgm:prSet/>
      <dgm:spPr/>
      <dgm:t>
        <a:bodyPr/>
        <a:lstStyle/>
        <a:p>
          <a:endParaRPr lang="en-US"/>
        </a:p>
      </dgm:t>
    </dgm:pt>
    <dgm:pt modelId="{23113445-E3E0-496F-932A-CD1ED0C9B96E}" type="sibTrans" cxnId="{A736C7DD-5CF9-442D-9A06-015E5A92ABF0}">
      <dgm:prSet/>
      <dgm:spPr/>
      <dgm:t>
        <a:bodyPr/>
        <a:lstStyle/>
        <a:p>
          <a:endParaRPr lang="en-US"/>
        </a:p>
      </dgm:t>
    </dgm:pt>
    <dgm:pt modelId="{AF6E638C-D998-4361-8886-AD1C9BA11501}">
      <dgm:prSet phldrT="[Text]"/>
      <dgm:spPr>
        <a:solidFill>
          <a:srgbClr val="A3E7FF">
            <a:alpha val="40000"/>
          </a:srgbClr>
        </a:solidFill>
      </dgm:spPr>
      <dgm:t>
        <a:bodyPr/>
        <a:lstStyle/>
        <a:p>
          <a:r>
            <a:rPr lang="en-US" dirty="0"/>
            <a:t>How to determine the number of clusters?</a:t>
          </a:r>
        </a:p>
      </dgm:t>
    </dgm:pt>
    <dgm:pt modelId="{224019F3-B5D2-4E3E-BA2B-3EA0FEF6CC18}" type="parTrans" cxnId="{C1C08F80-32CE-49AB-985D-062A48A7F16F}">
      <dgm:prSet/>
      <dgm:spPr/>
      <dgm:t>
        <a:bodyPr/>
        <a:lstStyle/>
        <a:p>
          <a:endParaRPr lang="en-US"/>
        </a:p>
      </dgm:t>
    </dgm:pt>
    <dgm:pt modelId="{EA6D5DA7-1373-4B1B-BEC6-FCAC045ACC74}" type="sibTrans" cxnId="{C1C08F80-32CE-49AB-985D-062A48A7F16F}">
      <dgm:prSet/>
      <dgm:spPr/>
      <dgm:t>
        <a:bodyPr/>
        <a:lstStyle/>
        <a:p>
          <a:endParaRPr lang="en-US"/>
        </a:p>
      </dgm:t>
    </dgm:pt>
    <dgm:pt modelId="{E51F2379-A0C1-4583-AEB2-25E215BB606E}">
      <dgm:prSet/>
      <dgm:spPr>
        <a:solidFill>
          <a:srgbClr val="A3E7FF">
            <a:alpha val="40000"/>
          </a:srgbClr>
        </a:solidFill>
      </dgm:spPr>
      <dgm:t>
        <a:bodyPr/>
        <a:lstStyle/>
        <a:p>
          <a:r>
            <a:rPr lang="en-US" dirty="0"/>
            <a:t>How to process attributes?</a:t>
          </a:r>
        </a:p>
      </dgm:t>
    </dgm:pt>
    <dgm:pt modelId="{46E0F672-CE25-40F4-AB24-88E0CB0E115A}" type="parTrans" cxnId="{F8E0DD7C-28AC-4F2A-A5C8-1320A165A6FE}">
      <dgm:prSet/>
      <dgm:spPr/>
      <dgm:t>
        <a:bodyPr/>
        <a:lstStyle/>
        <a:p>
          <a:endParaRPr lang="en-US"/>
        </a:p>
      </dgm:t>
    </dgm:pt>
    <dgm:pt modelId="{30690AA2-3DBE-430B-889F-326C2B5B38DB}" type="sibTrans" cxnId="{F8E0DD7C-28AC-4F2A-A5C8-1320A165A6FE}">
      <dgm:prSet/>
      <dgm:spPr/>
      <dgm:t>
        <a:bodyPr/>
        <a:lstStyle/>
        <a:p>
          <a:endParaRPr lang="en-US"/>
        </a:p>
      </dgm:t>
    </dgm:pt>
    <dgm:pt modelId="{24C00F5D-4B94-4762-B130-129851A5ACEF}" type="pres">
      <dgm:prSet presAssocID="{5842FDC3-7C04-427E-B450-B5CB8E43E6F1}" presName="Name0" presStyleCnt="0">
        <dgm:presLayoutVars>
          <dgm:dir/>
          <dgm:resizeHandles val="exact"/>
        </dgm:presLayoutVars>
      </dgm:prSet>
      <dgm:spPr/>
    </dgm:pt>
    <dgm:pt modelId="{1D7A5FDB-AB36-48CF-A182-5BFDBC887E3F}" type="pres">
      <dgm:prSet presAssocID="{E51F2379-A0C1-4583-AEB2-25E215BB606E}" presName="composite" presStyleCnt="0"/>
      <dgm:spPr/>
    </dgm:pt>
    <dgm:pt modelId="{FE78B9CF-8C3A-41DA-88AA-8F1827878251}" type="pres">
      <dgm:prSet presAssocID="{E51F2379-A0C1-4583-AEB2-25E215BB606E}" presName="rect1" presStyleLbl="trAlignAcc1" presStyleIdx="0" presStyleCnt="4">
        <dgm:presLayoutVars>
          <dgm:bulletEnabled val="1"/>
        </dgm:presLayoutVars>
      </dgm:prSet>
      <dgm:spPr/>
    </dgm:pt>
    <dgm:pt modelId="{37D2026E-7E1F-409D-AD27-B50A70BB3362}" type="pres">
      <dgm:prSet presAssocID="{E51F2379-A0C1-4583-AEB2-25E215BB606E}" presName="rect2" presStyleLbl="fgImgPlace1" presStyleIdx="0" presStyleCnt="4"/>
      <dgm:spPr>
        <a:blipFill rotWithShape="1">
          <a:blip xmlns:r="http://schemas.openxmlformats.org/officeDocument/2006/relationships" r:embed="rId1"/>
          <a:srcRect/>
          <a:stretch>
            <a:fillRect l="-79000" r="-79000"/>
          </a:stretch>
        </a:blipFill>
      </dgm:spPr>
    </dgm:pt>
    <dgm:pt modelId="{9F0C25D8-877A-4520-800B-F3CFB307F324}" type="pres">
      <dgm:prSet presAssocID="{30690AA2-3DBE-430B-889F-326C2B5B38DB}" presName="sibTrans" presStyleCnt="0"/>
      <dgm:spPr/>
    </dgm:pt>
    <dgm:pt modelId="{4555FF8C-A263-4037-8F9D-397AC75101A8}" type="pres">
      <dgm:prSet presAssocID="{59ADD327-7113-468B-A860-E44E178F0952}" presName="composite" presStyleCnt="0"/>
      <dgm:spPr/>
    </dgm:pt>
    <dgm:pt modelId="{C0299146-5D91-4E12-A416-AF8B7C28DA43}" type="pres">
      <dgm:prSet presAssocID="{59ADD327-7113-468B-A860-E44E178F0952}" presName="rect1" presStyleLbl="trAlignAcc1" presStyleIdx="1" presStyleCnt="4">
        <dgm:presLayoutVars>
          <dgm:bulletEnabled val="1"/>
        </dgm:presLayoutVars>
      </dgm:prSet>
      <dgm:spPr/>
    </dgm:pt>
    <dgm:pt modelId="{93632282-B8C9-417B-97D9-DD13D0BAA04A}" type="pres">
      <dgm:prSet presAssocID="{59ADD327-7113-468B-A860-E44E178F0952}" presName="rect2" presStyleLbl="fgImgPlace1" presStyleIdx="1" presStyleCnt="4"/>
      <dgm:spPr>
        <a:blipFill rotWithShape="1">
          <a:blip xmlns:r="http://schemas.openxmlformats.org/officeDocument/2006/relationships" r:embed="rId2"/>
          <a:srcRect/>
          <a:stretch>
            <a:fillRect l="-34000" r="-34000"/>
          </a:stretch>
        </a:blipFill>
      </dgm:spPr>
    </dgm:pt>
    <dgm:pt modelId="{5D6C313C-82E8-478B-AD03-F84E984528B4}" type="pres">
      <dgm:prSet presAssocID="{C694608D-EF87-42E0-95C8-825164E9F873}" presName="sibTrans" presStyleCnt="0"/>
      <dgm:spPr/>
    </dgm:pt>
    <dgm:pt modelId="{A0EC9762-EBDB-4E5C-BFA5-247FA90BF163}" type="pres">
      <dgm:prSet presAssocID="{8F032E3A-3DA7-4C8C-8259-7FDABDD69389}" presName="composite" presStyleCnt="0"/>
      <dgm:spPr/>
    </dgm:pt>
    <dgm:pt modelId="{52E3F6D9-37A1-4410-90B4-AC89FAC29FDE}" type="pres">
      <dgm:prSet presAssocID="{8F032E3A-3DA7-4C8C-8259-7FDABDD69389}" presName="rect1" presStyleLbl="trAlignAcc1" presStyleIdx="2" presStyleCnt="4">
        <dgm:presLayoutVars>
          <dgm:bulletEnabled val="1"/>
        </dgm:presLayoutVars>
      </dgm:prSet>
      <dgm:spPr/>
    </dgm:pt>
    <dgm:pt modelId="{85B11BA3-E4D1-4BE8-AB03-354EFE516F6B}" type="pres">
      <dgm:prSet presAssocID="{8F032E3A-3DA7-4C8C-8259-7FDABDD69389}" presName="rect2" presStyleLbl="fgImgPlace1" presStyleIdx="2" presStyleCnt="4"/>
      <dgm:spPr>
        <a:blipFill rotWithShape="1">
          <a:blip xmlns:r="http://schemas.openxmlformats.org/officeDocument/2006/relationships" r:embed="rId3"/>
          <a:srcRect/>
          <a:stretch>
            <a:fillRect l="-63000" r="-63000"/>
          </a:stretch>
        </a:blipFill>
      </dgm:spPr>
    </dgm:pt>
    <dgm:pt modelId="{43EF7872-4E03-44AD-B985-11E326380418}" type="pres">
      <dgm:prSet presAssocID="{23113445-E3E0-496F-932A-CD1ED0C9B96E}" presName="sibTrans" presStyleCnt="0"/>
      <dgm:spPr/>
    </dgm:pt>
    <dgm:pt modelId="{63B52425-7CCE-428D-B0EF-3ADA74777C7D}" type="pres">
      <dgm:prSet presAssocID="{AF6E638C-D998-4361-8886-AD1C9BA11501}" presName="composite" presStyleCnt="0"/>
      <dgm:spPr/>
    </dgm:pt>
    <dgm:pt modelId="{A854E2FD-54ED-40CB-BACF-41EE28CC6C11}" type="pres">
      <dgm:prSet presAssocID="{AF6E638C-D998-4361-8886-AD1C9BA11501}" presName="rect1" presStyleLbl="trAlignAcc1" presStyleIdx="3" presStyleCnt="4">
        <dgm:presLayoutVars>
          <dgm:bulletEnabled val="1"/>
        </dgm:presLayoutVars>
      </dgm:prSet>
      <dgm:spPr/>
    </dgm:pt>
    <dgm:pt modelId="{E5663EE1-F521-4FA6-9C1B-3F1FACAD7B93}" type="pres">
      <dgm:prSet presAssocID="{AF6E638C-D998-4361-8886-AD1C9BA11501}" presName="rect2" presStyleLbl="fgImgPlace1" presStyleIdx="3" presStyleCnt="4"/>
      <dgm:spPr>
        <a:blipFill rotWithShape="1">
          <a:blip xmlns:r="http://schemas.openxmlformats.org/officeDocument/2006/relationships" r:embed="rId4"/>
          <a:srcRect/>
          <a:stretch>
            <a:fillRect l="-47000" r="-47000"/>
          </a:stretch>
        </a:blipFill>
      </dgm:spPr>
    </dgm:pt>
  </dgm:ptLst>
  <dgm:cxnLst>
    <dgm:cxn modelId="{F8E0DD7C-28AC-4F2A-A5C8-1320A165A6FE}" srcId="{5842FDC3-7C04-427E-B450-B5CB8E43E6F1}" destId="{E51F2379-A0C1-4583-AEB2-25E215BB606E}" srcOrd="0" destOrd="0" parTransId="{46E0F672-CE25-40F4-AB24-88E0CB0E115A}" sibTransId="{30690AA2-3DBE-430B-889F-326C2B5B38DB}"/>
    <dgm:cxn modelId="{C1C08F80-32CE-49AB-985D-062A48A7F16F}" srcId="{5842FDC3-7C04-427E-B450-B5CB8E43E6F1}" destId="{AF6E638C-D998-4361-8886-AD1C9BA11501}" srcOrd="3" destOrd="0" parTransId="{224019F3-B5D2-4E3E-BA2B-3EA0FEF6CC18}" sibTransId="{EA6D5DA7-1373-4B1B-BEC6-FCAC045ACC74}"/>
    <dgm:cxn modelId="{B1A1E18D-BE19-4815-97C1-345E8439190C}" type="presOf" srcId="{59ADD327-7113-468B-A860-E44E178F0952}" destId="{C0299146-5D91-4E12-A416-AF8B7C28DA43}" srcOrd="0" destOrd="0" presId="urn:microsoft.com/office/officeart/2008/layout/PictureStrips"/>
    <dgm:cxn modelId="{A0887593-DE97-427A-A8D0-B10E8DA8F36F}" type="presOf" srcId="{AF6E638C-D998-4361-8886-AD1C9BA11501}" destId="{A854E2FD-54ED-40CB-BACF-41EE28CC6C11}" srcOrd="0" destOrd="0" presId="urn:microsoft.com/office/officeart/2008/layout/PictureStrips"/>
    <dgm:cxn modelId="{288E3E9A-B515-40C0-B41D-E7C9037480F2}" srcId="{5842FDC3-7C04-427E-B450-B5CB8E43E6F1}" destId="{59ADD327-7113-468B-A860-E44E178F0952}" srcOrd="1" destOrd="0" parTransId="{E6D94284-628B-48E4-BFE8-8B92F587295D}" sibTransId="{C694608D-EF87-42E0-95C8-825164E9F873}"/>
    <dgm:cxn modelId="{5F5779AB-3BB3-47CA-BE88-087FBC573B17}" type="presOf" srcId="{E51F2379-A0C1-4583-AEB2-25E215BB606E}" destId="{FE78B9CF-8C3A-41DA-88AA-8F1827878251}" srcOrd="0" destOrd="0" presId="urn:microsoft.com/office/officeart/2008/layout/PictureStrips"/>
    <dgm:cxn modelId="{658937BC-B23F-4964-B576-8631489509C4}" type="presOf" srcId="{8F032E3A-3DA7-4C8C-8259-7FDABDD69389}" destId="{52E3F6D9-37A1-4410-90B4-AC89FAC29FDE}" srcOrd="0" destOrd="0" presId="urn:microsoft.com/office/officeart/2008/layout/PictureStrips"/>
    <dgm:cxn modelId="{A36FE7D6-C44F-47DC-9B07-6FF9505916B2}" type="presOf" srcId="{5842FDC3-7C04-427E-B450-B5CB8E43E6F1}" destId="{24C00F5D-4B94-4762-B130-129851A5ACEF}" srcOrd="0" destOrd="0" presId="urn:microsoft.com/office/officeart/2008/layout/PictureStrips"/>
    <dgm:cxn modelId="{A736C7DD-5CF9-442D-9A06-015E5A92ABF0}" srcId="{5842FDC3-7C04-427E-B450-B5CB8E43E6F1}" destId="{8F032E3A-3DA7-4C8C-8259-7FDABDD69389}" srcOrd="2" destOrd="0" parTransId="{9B7AB999-3CF8-4DCC-B555-157277F29730}" sibTransId="{23113445-E3E0-496F-932A-CD1ED0C9B96E}"/>
    <dgm:cxn modelId="{9B40C263-BBB2-45EB-A793-3AD24E0D4EF2}" type="presParOf" srcId="{24C00F5D-4B94-4762-B130-129851A5ACEF}" destId="{1D7A5FDB-AB36-48CF-A182-5BFDBC887E3F}" srcOrd="0" destOrd="0" presId="urn:microsoft.com/office/officeart/2008/layout/PictureStrips"/>
    <dgm:cxn modelId="{36A8C2B1-91D2-4932-9BF9-E13EEDF95C57}" type="presParOf" srcId="{1D7A5FDB-AB36-48CF-A182-5BFDBC887E3F}" destId="{FE78B9CF-8C3A-41DA-88AA-8F1827878251}" srcOrd="0" destOrd="0" presId="urn:microsoft.com/office/officeart/2008/layout/PictureStrips"/>
    <dgm:cxn modelId="{B5CE4679-6E4A-4E4E-88B6-F5DDDE095FA4}" type="presParOf" srcId="{1D7A5FDB-AB36-48CF-A182-5BFDBC887E3F}" destId="{37D2026E-7E1F-409D-AD27-B50A70BB3362}" srcOrd="1" destOrd="0" presId="urn:microsoft.com/office/officeart/2008/layout/PictureStrips"/>
    <dgm:cxn modelId="{958D7B10-22FE-4978-B509-224594A392ED}" type="presParOf" srcId="{24C00F5D-4B94-4762-B130-129851A5ACEF}" destId="{9F0C25D8-877A-4520-800B-F3CFB307F324}" srcOrd="1" destOrd="0" presId="urn:microsoft.com/office/officeart/2008/layout/PictureStrips"/>
    <dgm:cxn modelId="{C4265697-149A-4750-9C8F-C45C3EAFC1BC}" type="presParOf" srcId="{24C00F5D-4B94-4762-B130-129851A5ACEF}" destId="{4555FF8C-A263-4037-8F9D-397AC75101A8}" srcOrd="2" destOrd="0" presId="urn:microsoft.com/office/officeart/2008/layout/PictureStrips"/>
    <dgm:cxn modelId="{5F699FBF-F796-461A-BA81-AA4FF22A3346}" type="presParOf" srcId="{4555FF8C-A263-4037-8F9D-397AC75101A8}" destId="{C0299146-5D91-4E12-A416-AF8B7C28DA43}" srcOrd="0" destOrd="0" presId="urn:microsoft.com/office/officeart/2008/layout/PictureStrips"/>
    <dgm:cxn modelId="{5733C7D1-2895-40E6-BFAE-3B7364447D75}" type="presParOf" srcId="{4555FF8C-A263-4037-8F9D-397AC75101A8}" destId="{93632282-B8C9-417B-97D9-DD13D0BAA04A}" srcOrd="1" destOrd="0" presId="urn:microsoft.com/office/officeart/2008/layout/PictureStrips"/>
    <dgm:cxn modelId="{F464B519-63E5-4B1D-975F-594C7025AE69}" type="presParOf" srcId="{24C00F5D-4B94-4762-B130-129851A5ACEF}" destId="{5D6C313C-82E8-478B-AD03-F84E984528B4}" srcOrd="3" destOrd="0" presId="urn:microsoft.com/office/officeart/2008/layout/PictureStrips"/>
    <dgm:cxn modelId="{CE128589-7931-454A-9C0A-8CA9703084B4}" type="presParOf" srcId="{24C00F5D-4B94-4762-B130-129851A5ACEF}" destId="{A0EC9762-EBDB-4E5C-BFA5-247FA90BF163}" srcOrd="4" destOrd="0" presId="urn:microsoft.com/office/officeart/2008/layout/PictureStrips"/>
    <dgm:cxn modelId="{568C17F7-EDCD-4080-B88E-4029BB613AD7}" type="presParOf" srcId="{A0EC9762-EBDB-4E5C-BFA5-247FA90BF163}" destId="{52E3F6D9-37A1-4410-90B4-AC89FAC29FDE}" srcOrd="0" destOrd="0" presId="urn:microsoft.com/office/officeart/2008/layout/PictureStrips"/>
    <dgm:cxn modelId="{B0FF8CE9-1942-430C-A017-EBD12A990D19}" type="presParOf" srcId="{A0EC9762-EBDB-4E5C-BFA5-247FA90BF163}" destId="{85B11BA3-E4D1-4BE8-AB03-354EFE516F6B}" srcOrd="1" destOrd="0" presId="urn:microsoft.com/office/officeart/2008/layout/PictureStrips"/>
    <dgm:cxn modelId="{7EB100B8-DA2A-4129-A368-317FF6412B20}" type="presParOf" srcId="{24C00F5D-4B94-4762-B130-129851A5ACEF}" destId="{43EF7872-4E03-44AD-B985-11E326380418}" srcOrd="5" destOrd="0" presId="urn:microsoft.com/office/officeart/2008/layout/PictureStrips"/>
    <dgm:cxn modelId="{749B27E0-C5D2-4BA9-9DE1-C26D0F5EC702}" type="presParOf" srcId="{24C00F5D-4B94-4762-B130-129851A5ACEF}" destId="{63B52425-7CCE-428D-B0EF-3ADA74777C7D}" srcOrd="6" destOrd="0" presId="urn:microsoft.com/office/officeart/2008/layout/PictureStrips"/>
    <dgm:cxn modelId="{AF39A1BA-D912-46CD-BE3C-2F30EB59CDC6}" type="presParOf" srcId="{63B52425-7CCE-428D-B0EF-3ADA74777C7D}" destId="{A854E2FD-54ED-40CB-BACF-41EE28CC6C11}" srcOrd="0" destOrd="0" presId="urn:microsoft.com/office/officeart/2008/layout/PictureStrips"/>
    <dgm:cxn modelId="{1814B0DE-767A-45F8-91E3-81318C72A9EC}" type="presParOf" srcId="{63B52425-7CCE-428D-B0EF-3ADA74777C7D}" destId="{E5663EE1-F521-4FA6-9C1B-3F1FACAD7B93}"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9414CEB-F058-41D4-AE9E-A585118633F2}"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US"/>
        </a:p>
      </dgm:t>
    </dgm:pt>
    <dgm:pt modelId="{4F1BAC60-847A-415C-942F-3602688A97E0}">
      <dgm:prSet phldrT="[Text]"/>
      <dgm:spPr>
        <a:solidFill>
          <a:schemeClr val="accent2">
            <a:lumMod val="20000"/>
            <a:lumOff val="80000"/>
          </a:schemeClr>
        </a:solidFill>
      </dgm:spPr>
      <dgm:t>
        <a:bodyPr anchor="ctr"/>
        <a:lstStyle/>
        <a:p>
          <a:r>
            <a:rPr lang="en-US" b="1" dirty="0">
              <a:solidFill>
                <a:schemeClr val="tx1"/>
              </a:solidFill>
            </a:rPr>
            <a:t>Compact Clusters</a:t>
          </a:r>
        </a:p>
      </dgm:t>
    </dgm:pt>
    <dgm:pt modelId="{C550185F-4DD7-4588-A1B8-BA20ADC0B623}" type="parTrans" cxnId="{E859312E-0F62-414C-AC8C-458CDD1BFCF1}">
      <dgm:prSet/>
      <dgm:spPr/>
      <dgm:t>
        <a:bodyPr/>
        <a:lstStyle/>
        <a:p>
          <a:endParaRPr lang="en-US"/>
        </a:p>
      </dgm:t>
    </dgm:pt>
    <dgm:pt modelId="{6CE29068-946A-4E27-82EA-02E87909EFC7}" type="sibTrans" cxnId="{E859312E-0F62-414C-AC8C-458CDD1BFCF1}">
      <dgm:prSet/>
      <dgm:spPr/>
      <dgm:t>
        <a:bodyPr/>
        <a:lstStyle/>
        <a:p>
          <a:endParaRPr lang="en-US"/>
        </a:p>
      </dgm:t>
    </dgm:pt>
    <dgm:pt modelId="{EE875A38-6F75-4C25-811C-53C651A8F5F9}">
      <dgm:prSet phldrT="[Text]"/>
      <dgm:spPr>
        <a:solidFill>
          <a:schemeClr val="accent2">
            <a:lumMod val="20000"/>
            <a:lumOff val="80000"/>
          </a:schemeClr>
        </a:solidFill>
      </dgm:spPr>
      <dgm:t>
        <a:bodyPr anchor="ctr"/>
        <a:lstStyle/>
        <a:p>
          <a:r>
            <a:rPr lang="en-US" dirty="0">
              <a:solidFill>
                <a:schemeClr val="tx1"/>
              </a:solidFill>
            </a:rPr>
            <a:t>Compare the distance an observation to its centroid (intra-cluster distance) to other clusters’ centroids (inter-cluster distances).</a:t>
          </a:r>
        </a:p>
      </dgm:t>
    </dgm:pt>
    <dgm:pt modelId="{8DFB7045-3355-4DB9-B46B-4EEF3C025F5C}" type="parTrans" cxnId="{95817A6B-CBEC-44E9-8D4B-FB6E51E3F0D5}">
      <dgm:prSet/>
      <dgm:spPr/>
      <dgm:t>
        <a:bodyPr/>
        <a:lstStyle/>
        <a:p>
          <a:endParaRPr lang="en-US"/>
        </a:p>
      </dgm:t>
    </dgm:pt>
    <dgm:pt modelId="{0ED74EB0-079F-46E6-95CC-047735C0BCCB}" type="sibTrans" cxnId="{95817A6B-CBEC-44E9-8D4B-FB6E51E3F0D5}">
      <dgm:prSet/>
      <dgm:spPr/>
      <dgm:t>
        <a:bodyPr/>
        <a:lstStyle/>
        <a:p>
          <a:endParaRPr lang="en-US"/>
        </a:p>
      </dgm:t>
    </dgm:pt>
    <dgm:pt modelId="{CC55E79E-EBE4-4DEC-BE76-04CDAA774F3C}">
      <dgm:prSet phldrT="[Text]"/>
      <dgm:spPr>
        <a:solidFill>
          <a:schemeClr val="accent2">
            <a:lumMod val="20000"/>
            <a:lumOff val="80000"/>
          </a:schemeClr>
        </a:solidFill>
      </dgm:spPr>
      <dgm:t>
        <a:bodyPr anchor="ctr"/>
        <a:lstStyle/>
        <a:p>
          <a:r>
            <a:rPr lang="en-US" dirty="0">
              <a:solidFill>
                <a:schemeClr val="tx1"/>
              </a:solidFill>
            </a:rPr>
            <a:t>Imagine enclosing observations in a cluster by a circle.</a:t>
          </a:r>
        </a:p>
      </dgm:t>
    </dgm:pt>
    <dgm:pt modelId="{C5EC01A9-7908-414A-9CD6-04C288D0B2C4}" type="parTrans" cxnId="{003CFC9B-C6D1-4AC6-A278-C65D6E5422B3}">
      <dgm:prSet/>
      <dgm:spPr/>
      <dgm:t>
        <a:bodyPr/>
        <a:lstStyle/>
        <a:p>
          <a:endParaRPr lang="en-US"/>
        </a:p>
      </dgm:t>
    </dgm:pt>
    <dgm:pt modelId="{4EEC89ED-A787-488E-8834-89547988EC87}" type="sibTrans" cxnId="{003CFC9B-C6D1-4AC6-A278-C65D6E5422B3}">
      <dgm:prSet/>
      <dgm:spPr/>
      <dgm:t>
        <a:bodyPr/>
        <a:lstStyle/>
        <a:p>
          <a:endParaRPr lang="en-US"/>
        </a:p>
      </dgm:t>
    </dgm:pt>
    <dgm:pt modelId="{DA9D2D74-CE4B-4B62-A3ED-B06112D50DAB}">
      <dgm:prSet phldrT="[Text]"/>
      <dgm:spPr>
        <a:solidFill>
          <a:srgbClr val="A3E7FF"/>
        </a:solidFill>
      </dgm:spPr>
      <dgm:t>
        <a:bodyPr anchor="ctr"/>
        <a:lstStyle/>
        <a:p>
          <a:r>
            <a:rPr lang="en-US" b="1" dirty="0">
              <a:solidFill>
                <a:schemeClr val="tx1"/>
              </a:solidFill>
            </a:rPr>
            <a:t>Connected Clusters</a:t>
          </a:r>
        </a:p>
      </dgm:t>
    </dgm:pt>
    <dgm:pt modelId="{02F73DBA-3B4F-4ABD-8F3D-D09A91415553}" type="parTrans" cxnId="{E39DEAB2-0321-4620-A947-BD1B0439C5D6}">
      <dgm:prSet/>
      <dgm:spPr/>
      <dgm:t>
        <a:bodyPr/>
        <a:lstStyle/>
        <a:p>
          <a:endParaRPr lang="en-US"/>
        </a:p>
      </dgm:t>
    </dgm:pt>
    <dgm:pt modelId="{5C3C5C89-502E-4983-AE6F-C5B1EA332E13}" type="sibTrans" cxnId="{E39DEAB2-0321-4620-A947-BD1B0439C5D6}">
      <dgm:prSet/>
      <dgm:spPr/>
      <dgm:t>
        <a:bodyPr/>
        <a:lstStyle/>
        <a:p>
          <a:endParaRPr lang="en-US"/>
        </a:p>
      </dgm:t>
    </dgm:pt>
    <dgm:pt modelId="{E74DEE9B-4AF0-4F39-954E-B66D5C6F7AE8}">
      <dgm:prSet phldrT="[Text]"/>
      <dgm:spPr>
        <a:solidFill>
          <a:srgbClr val="A3E7FF"/>
        </a:solidFill>
      </dgm:spPr>
      <dgm:t>
        <a:bodyPr anchor="ctr"/>
        <a:lstStyle/>
        <a:p>
          <a:r>
            <a:rPr lang="en-US" dirty="0">
              <a:solidFill>
                <a:schemeClr val="tx1"/>
              </a:solidFill>
            </a:rPr>
            <a:t>Defined by distance an observation to its neighbors and the density of other observations around it.</a:t>
          </a:r>
        </a:p>
      </dgm:t>
    </dgm:pt>
    <dgm:pt modelId="{E6622EAA-FD84-4BC5-81EC-C04C5CEB0A4D}" type="parTrans" cxnId="{281430BE-5F10-4104-BAC1-CC0DF7CAE342}">
      <dgm:prSet/>
      <dgm:spPr/>
      <dgm:t>
        <a:bodyPr/>
        <a:lstStyle/>
        <a:p>
          <a:endParaRPr lang="en-US"/>
        </a:p>
      </dgm:t>
    </dgm:pt>
    <dgm:pt modelId="{0F46500B-0799-4EAD-9C59-8BEB28AAF7EB}" type="sibTrans" cxnId="{281430BE-5F10-4104-BAC1-CC0DF7CAE342}">
      <dgm:prSet/>
      <dgm:spPr/>
      <dgm:t>
        <a:bodyPr/>
        <a:lstStyle/>
        <a:p>
          <a:endParaRPr lang="en-US"/>
        </a:p>
      </dgm:t>
    </dgm:pt>
    <dgm:pt modelId="{6AF7B609-64EE-4045-8D1A-48F8BD79AC84}">
      <dgm:prSet phldrT="[Text]"/>
      <dgm:spPr>
        <a:solidFill>
          <a:srgbClr val="A3E7FF"/>
        </a:solidFill>
      </dgm:spPr>
      <dgm:t>
        <a:bodyPr anchor="ctr"/>
        <a:lstStyle/>
        <a:p>
          <a:r>
            <a:rPr lang="en-US" dirty="0">
              <a:solidFill>
                <a:schemeClr val="tx1"/>
              </a:solidFill>
            </a:rPr>
            <a:t>Think about connecting the observations in a cluster by a curve.</a:t>
          </a:r>
        </a:p>
      </dgm:t>
    </dgm:pt>
    <dgm:pt modelId="{0564B3E0-05B6-486E-980E-E7EDC4633130}" type="parTrans" cxnId="{8381F6C2-D62E-4A4F-BC37-354966CE2C98}">
      <dgm:prSet/>
      <dgm:spPr/>
      <dgm:t>
        <a:bodyPr/>
        <a:lstStyle/>
        <a:p>
          <a:endParaRPr lang="en-US"/>
        </a:p>
      </dgm:t>
    </dgm:pt>
    <dgm:pt modelId="{768C0187-6DC0-4D03-9A1B-224E1F2AF8B0}" type="sibTrans" cxnId="{8381F6C2-D62E-4A4F-BC37-354966CE2C98}">
      <dgm:prSet/>
      <dgm:spPr/>
      <dgm:t>
        <a:bodyPr/>
        <a:lstStyle/>
        <a:p>
          <a:endParaRPr lang="en-US"/>
        </a:p>
      </dgm:t>
    </dgm:pt>
    <dgm:pt modelId="{F863A1C7-577E-4569-B7CF-B200F1E9D98C}" type="pres">
      <dgm:prSet presAssocID="{79414CEB-F058-41D4-AE9E-A585118633F2}" presName="linear" presStyleCnt="0">
        <dgm:presLayoutVars>
          <dgm:dir/>
          <dgm:resizeHandles val="exact"/>
        </dgm:presLayoutVars>
      </dgm:prSet>
      <dgm:spPr/>
    </dgm:pt>
    <dgm:pt modelId="{3FFC27D9-47E0-40FA-A682-D2731458D365}" type="pres">
      <dgm:prSet presAssocID="{4F1BAC60-847A-415C-942F-3602688A97E0}" presName="comp" presStyleCnt="0"/>
      <dgm:spPr/>
    </dgm:pt>
    <dgm:pt modelId="{9E2F105B-D6C2-4D02-8B3F-76D831EE62F7}" type="pres">
      <dgm:prSet presAssocID="{4F1BAC60-847A-415C-942F-3602688A97E0}" presName="box" presStyleLbl="node1" presStyleIdx="0" presStyleCnt="2"/>
      <dgm:spPr/>
    </dgm:pt>
    <dgm:pt modelId="{3489BB78-FB14-49F8-9789-98E2F873D20C}" type="pres">
      <dgm:prSet presAssocID="{4F1BAC60-847A-415C-942F-3602688A97E0}" presName="img" presStyleLbl="fgImgPlace1" presStyleIdx="0" presStyleCnt="2"/>
      <dgm:spPr>
        <a:blipFill rotWithShape="1">
          <a:blip xmlns:r="http://schemas.openxmlformats.org/officeDocument/2006/relationships" r:embed="rId1"/>
          <a:srcRect/>
          <a:stretch>
            <a:fillRect/>
          </a:stretch>
        </a:blipFill>
      </dgm:spPr>
    </dgm:pt>
    <dgm:pt modelId="{4BA5CFCD-68BC-420F-827B-042263B12CA0}" type="pres">
      <dgm:prSet presAssocID="{4F1BAC60-847A-415C-942F-3602688A97E0}" presName="text" presStyleLbl="node1" presStyleIdx="0" presStyleCnt="2">
        <dgm:presLayoutVars>
          <dgm:bulletEnabled val="1"/>
        </dgm:presLayoutVars>
      </dgm:prSet>
      <dgm:spPr/>
    </dgm:pt>
    <dgm:pt modelId="{748EAF68-600C-4B90-97ED-02A407C69DB3}" type="pres">
      <dgm:prSet presAssocID="{6CE29068-946A-4E27-82EA-02E87909EFC7}" presName="spacer" presStyleCnt="0"/>
      <dgm:spPr/>
    </dgm:pt>
    <dgm:pt modelId="{BCF0E36F-24ED-43C0-9FB8-6B7BC7E25456}" type="pres">
      <dgm:prSet presAssocID="{DA9D2D74-CE4B-4B62-A3ED-B06112D50DAB}" presName="comp" presStyleCnt="0"/>
      <dgm:spPr/>
    </dgm:pt>
    <dgm:pt modelId="{829DF65D-6485-4758-9589-FA1B6EA83FE4}" type="pres">
      <dgm:prSet presAssocID="{DA9D2D74-CE4B-4B62-A3ED-B06112D50DAB}" presName="box" presStyleLbl="node1" presStyleIdx="1" presStyleCnt="2"/>
      <dgm:spPr/>
    </dgm:pt>
    <dgm:pt modelId="{C5831DE6-F8D8-4303-AC04-329F17FDA6C4}" type="pres">
      <dgm:prSet presAssocID="{DA9D2D74-CE4B-4B62-A3ED-B06112D50DAB}" presName="img" presStyleLbl="fgImgPlace1" presStyleIdx="1" presStyleCnt="2"/>
      <dgm:spPr>
        <a:blipFill rotWithShape="1">
          <a:blip xmlns:r="http://schemas.openxmlformats.org/officeDocument/2006/relationships" r:embed="rId2"/>
          <a:srcRect/>
          <a:stretch>
            <a:fillRect/>
          </a:stretch>
        </a:blipFill>
      </dgm:spPr>
    </dgm:pt>
    <dgm:pt modelId="{1FB28718-DFBA-43CF-9235-D7AEE8937D83}" type="pres">
      <dgm:prSet presAssocID="{DA9D2D74-CE4B-4B62-A3ED-B06112D50DAB}" presName="text" presStyleLbl="node1" presStyleIdx="1" presStyleCnt="2">
        <dgm:presLayoutVars>
          <dgm:bulletEnabled val="1"/>
        </dgm:presLayoutVars>
      </dgm:prSet>
      <dgm:spPr/>
    </dgm:pt>
  </dgm:ptLst>
  <dgm:cxnLst>
    <dgm:cxn modelId="{C74CF313-983E-42A0-BDF9-36E2999C9284}" type="presOf" srcId="{EE875A38-6F75-4C25-811C-53C651A8F5F9}" destId="{4BA5CFCD-68BC-420F-827B-042263B12CA0}" srcOrd="1" destOrd="1" presId="urn:microsoft.com/office/officeart/2005/8/layout/vList4"/>
    <dgm:cxn modelId="{E859312E-0F62-414C-AC8C-458CDD1BFCF1}" srcId="{79414CEB-F058-41D4-AE9E-A585118633F2}" destId="{4F1BAC60-847A-415C-942F-3602688A97E0}" srcOrd="0" destOrd="0" parTransId="{C550185F-4DD7-4588-A1B8-BA20ADC0B623}" sibTransId="{6CE29068-946A-4E27-82EA-02E87909EFC7}"/>
    <dgm:cxn modelId="{3CB37B5D-85AF-4F02-A2F1-E84D0AD73ECC}" type="presOf" srcId="{E74DEE9B-4AF0-4F39-954E-B66D5C6F7AE8}" destId="{1FB28718-DFBA-43CF-9235-D7AEE8937D83}" srcOrd="1" destOrd="1" presId="urn:microsoft.com/office/officeart/2005/8/layout/vList4"/>
    <dgm:cxn modelId="{CB223742-F346-4C6C-BF11-2ECD52B00FCC}" type="presOf" srcId="{6AF7B609-64EE-4045-8D1A-48F8BD79AC84}" destId="{1FB28718-DFBA-43CF-9235-D7AEE8937D83}" srcOrd="1" destOrd="2" presId="urn:microsoft.com/office/officeart/2005/8/layout/vList4"/>
    <dgm:cxn modelId="{95817A6B-CBEC-44E9-8D4B-FB6E51E3F0D5}" srcId="{4F1BAC60-847A-415C-942F-3602688A97E0}" destId="{EE875A38-6F75-4C25-811C-53C651A8F5F9}" srcOrd="0" destOrd="0" parTransId="{8DFB7045-3355-4DB9-B46B-4EEF3C025F5C}" sibTransId="{0ED74EB0-079F-46E6-95CC-047735C0BCCB}"/>
    <dgm:cxn modelId="{4730154F-AFDF-466B-B246-D55A4CE02F02}" type="presOf" srcId="{4F1BAC60-847A-415C-942F-3602688A97E0}" destId="{4BA5CFCD-68BC-420F-827B-042263B12CA0}" srcOrd="1" destOrd="0" presId="urn:microsoft.com/office/officeart/2005/8/layout/vList4"/>
    <dgm:cxn modelId="{D2053556-85C4-4799-9B83-5C314BB2114F}" type="presOf" srcId="{DA9D2D74-CE4B-4B62-A3ED-B06112D50DAB}" destId="{1FB28718-DFBA-43CF-9235-D7AEE8937D83}" srcOrd="1" destOrd="0" presId="urn:microsoft.com/office/officeart/2005/8/layout/vList4"/>
    <dgm:cxn modelId="{FEA9DA5A-504B-4A8B-8648-0B4A77340997}" type="presOf" srcId="{6AF7B609-64EE-4045-8D1A-48F8BD79AC84}" destId="{829DF65D-6485-4758-9589-FA1B6EA83FE4}" srcOrd="0" destOrd="2" presId="urn:microsoft.com/office/officeart/2005/8/layout/vList4"/>
    <dgm:cxn modelId="{9E19CD87-DBB1-4320-A9F3-95002003E64D}" type="presOf" srcId="{EE875A38-6F75-4C25-811C-53C651A8F5F9}" destId="{9E2F105B-D6C2-4D02-8B3F-76D831EE62F7}" srcOrd="0" destOrd="1" presId="urn:microsoft.com/office/officeart/2005/8/layout/vList4"/>
    <dgm:cxn modelId="{003CFC9B-C6D1-4AC6-A278-C65D6E5422B3}" srcId="{4F1BAC60-847A-415C-942F-3602688A97E0}" destId="{CC55E79E-EBE4-4DEC-BE76-04CDAA774F3C}" srcOrd="1" destOrd="0" parTransId="{C5EC01A9-7908-414A-9CD6-04C288D0B2C4}" sibTransId="{4EEC89ED-A787-488E-8834-89547988EC87}"/>
    <dgm:cxn modelId="{5845E8A0-3269-48E1-BC4D-54C5F0D88B59}" type="presOf" srcId="{E74DEE9B-4AF0-4F39-954E-B66D5C6F7AE8}" destId="{829DF65D-6485-4758-9589-FA1B6EA83FE4}" srcOrd="0" destOrd="1" presId="urn:microsoft.com/office/officeart/2005/8/layout/vList4"/>
    <dgm:cxn modelId="{8ED4FFAE-1C24-40B2-BBA4-34EBC7F35974}" type="presOf" srcId="{4F1BAC60-847A-415C-942F-3602688A97E0}" destId="{9E2F105B-D6C2-4D02-8B3F-76D831EE62F7}" srcOrd="0" destOrd="0" presId="urn:microsoft.com/office/officeart/2005/8/layout/vList4"/>
    <dgm:cxn modelId="{E39DEAB2-0321-4620-A947-BD1B0439C5D6}" srcId="{79414CEB-F058-41D4-AE9E-A585118633F2}" destId="{DA9D2D74-CE4B-4B62-A3ED-B06112D50DAB}" srcOrd="1" destOrd="0" parTransId="{02F73DBA-3B4F-4ABD-8F3D-D09A91415553}" sibTransId="{5C3C5C89-502E-4983-AE6F-C5B1EA332E13}"/>
    <dgm:cxn modelId="{281430BE-5F10-4104-BAC1-CC0DF7CAE342}" srcId="{DA9D2D74-CE4B-4B62-A3ED-B06112D50DAB}" destId="{E74DEE9B-4AF0-4F39-954E-B66D5C6F7AE8}" srcOrd="0" destOrd="0" parTransId="{E6622EAA-FD84-4BC5-81EC-C04C5CEB0A4D}" sibTransId="{0F46500B-0799-4EAD-9C59-8BEB28AAF7EB}"/>
    <dgm:cxn modelId="{8381F6C2-D62E-4A4F-BC37-354966CE2C98}" srcId="{DA9D2D74-CE4B-4B62-A3ED-B06112D50DAB}" destId="{6AF7B609-64EE-4045-8D1A-48F8BD79AC84}" srcOrd="1" destOrd="0" parTransId="{0564B3E0-05B6-486E-980E-E7EDC4633130}" sibTransId="{768C0187-6DC0-4D03-9A1B-224E1F2AF8B0}"/>
    <dgm:cxn modelId="{8F0CD6D7-2F70-4F30-8CE9-A2B9FD3786F2}" type="presOf" srcId="{79414CEB-F058-41D4-AE9E-A585118633F2}" destId="{F863A1C7-577E-4569-B7CF-B200F1E9D98C}" srcOrd="0" destOrd="0" presId="urn:microsoft.com/office/officeart/2005/8/layout/vList4"/>
    <dgm:cxn modelId="{E14B34DF-05D1-4658-85A0-205386438597}" type="presOf" srcId="{CC55E79E-EBE4-4DEC-BE76-04CDAA774F3C}" destId="{4BA5CFCD-68BC-420F-827B-042263B12CA0}" srcOrd="1" destOrd="2" presId="urn:microsoft.com/office/officeart/2005/8/layout/vList4"/>
    <dgm:cxn modelId="{AF18CDFB-0268-4772-939F-D693BC186E67}" type="presOf" srcId="{DA9D2D74-CE4B-4B62-A3ED-B06112D50DAB}" destId="{829DF65D-6485-4758-9589-FA1B6EA83FE4}" srcOrd="0" destOrd="0" presId="urn:microsoft.com/office/officeart/2005/8/layout/vList4"/>
    <dgm:cxn modelId="{9EF491FF-5B99-418E-9471-9983E13BA299}" type="presOf" srcId="{CC55E79E-EBE4-4DEC-BE76-04CDAA774F3C}" destId="{9E2F105B-D6C2-4D02-8B3F-76D831EE62F7}" srcOrd="0" destOrd="2" presId="urn:microsoft.com/office/officeart/2005/8/layout/vList4"/>
    <dgm:cxn modelId="{CA7D4D8A-3616-4CA4-95D6-C37606F75E04}" type="presParOf" srcId="{F863A1C7-577E-4569-B7CF-B200F1E9D98C}" destId="{3FFC27D9-47E0-40FA-A682-D2731458D365}" srcOrd="0" destOrd="0" presId="urn:microsoft.com/office/officeart/2005/8/layout/vList4"/>
    <dgm:cxn modelId="{C3B1C594-AEB5-4238-8A96-6E9FF9B26AB5}" type="presParOf" srcId="{3FFC27D9-47E0-40FA-A682-D2731458D365}" destId="{9E2F105B-D6C2-4D02-8B3F-76D831EE62F7}" srcOrd="0" destOrd="0" presId="urn:microsoft.com/office/officeart/2005/8/layout/vList4"/>
    <dgm:cxn modelId="{5D67904F-D91B-42F6-AF04-A2B93E546B67}" type="presParOf" srcId="{3FFC27D9-47E0-40FA-A682-D2731458D365}" destId="{3489BB78-FB14-49F8-9789-98E2F873D20C}" srcOrd="1" destOrd="0" presId="urn:microsoft.com/office/officeart/2005/8/layout/vList4"/>
    <dgm:cxn modelId="{E0EC80F9-7E40-4594-8E30-E4074D668DF2}" type="presParOf" srcId="{3FFC27D9-47E0-40FA-A682-D2731458D365}" destId="{4BA5CFCD-68BC-420F-827B-042263B12CA0}" srcOrd="2" destOrd="0" presId="urn:microsoft.com/office/officeart/2005/8/layout/vList4"/>
    <dgm:cxn modelId="{FE649656-AEC5-4F3B-8E8D-10628A2BBD01}" type="presParOf" srcId="{F863A1C7-577E-4569-B7CF-B200F1E9D98C}" destId="{748EAF68-600C-4B90-97ED-02A407C69DB3}" srcOrd="1" destOrd="0" presId="urn:microsoft.com/office/officeart/2005/8/layout/vList4"/>
    <dgm:cxn modelId="{B5D02D0D-1403-41A9-A71F-FC33110E89DF}" type="presParOf" srcId="{F863A1C7-577E-4569-B7CF-B200F1E9D98C}" destId="{BCF0E36F-24ED-43C0-9FB8-6B7BC7E25456}" srcOrd="2" destOrd="0" presId="urn:microsoft.com/office/officeart/2005/8/layout/vList4"/>
    <dgm:cxn modelId="{1B3EA441-D86B-4904-B795-716833E07A03}" type="presParOf" srcId="{BCF0E36F-24ED-43C0-9FB8-6B7BC7E25456}" destId="{829DF65D-6485-4758-9589-FA1B6EA83FE4}" srcOrd="0" destOrd="0" presId="urn:microsoft.com/office/officeart/2005/8/layout/vList4"/>
    <dgm:cxn modelId="{4CB3F83E-4E21-47C3-A536-B247B879D864}" type="presParOf" srcId="{BCF0E36F-24ED-43C0-9FB8-6B7BC7E25456}" destId="{C5831DE6-F8D8-4303-AC04-329F17FDA6C4}" srcOrd="1" destOrd="0" presId="urn:microsoft.com/office/officeart/2005/8/layout/vList4"/>
    <dgm:cxn modelId="{105553EE-1932-4F9A-97BF-25350DF1C1B2}" type="presParOf" srcId="{BCF0E36F-24ED-43C0-9FB8-6B7BC7E25456}" destId="{1FB28718-DFBA-43CF-9235-D7AEE8937D8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7F602E1-B079-49A2-A2C7-DE6728278F26}" type="doc">
      <dgm:prSet loTypeId="urn:microsoft.com/office/officeart/2005/8/layout/default" loCatId="list" qsTypeId="urn:microsoft.com/office/officeart/2005/8/quickstyle/3d2" qsCatId="3D" csTypeId="urn:microsoft.com/office/officeart/2005/8/colors/accent5_2" csCatId="accent5" phldr="1"/>
      <dgm:spPr/>
      <dgm:t>
        <a:bodyPr/>
        <a:lstStyle/>
        <a:p>
          <a:endParaRPr lang="en-US"/>
        </a:p>
      </dgm:t>
    </dgm:pt>
    <dgm:pt modelId="{CCAB2BE5-B8A4-4B7C-9862-A6984AE60208}">
      <dgm:prSet phldrT="[Text]"/>
      <dgm:spPr/>
      <dgm:t>
        <a:bodyPr/>
        <a:lstStyle/>
        <a:p>
          <a:r>
            <a:rPr lang="en-US" b="1" dirty="0">
              <a:solidFill>
                <a:schemeClr val="bg2"/>
              </a:solidFill>
            </a:rPr>
            <a:t>Euclidean</a:t>
          </a:r>
        </a:p>
      </dgm:t>
    </dgm:pt>
    <dgm:pt modelId="{1337EBE0-F180-456E-826E-82B0B2046579}" type="parTrans" cxnId="{D7285750-5B60-4DD1-A4B9-B296184FD855}">
      <dgm:prSet/>
      <dgm:spPr/>
      <dgm:t>
        <a:bodyPr/>
        <a:lstStyle/>
        <a:p>
          <a:endParaRPr lang="en-US"/>
        </a:p>
      </dgm:t>
    </dgm:pt>
    <dgm:pt modelId="{92B77864-C347-4214-B928-C850704DBB2D}" type="sibTrans" cxnId="{D7285750-5B60-4DD1-A4B9-B296184FD855}">
      <dgm:prSet/>
      <dgm:spPr/>
      <dgm:t>
        <a:bodyPr/>
        <a:lstStyle/>
        <a:p>
          <a:endParaRPr lang="en-US"/>
        </a:p>
      </dgm:t>
    </dgm:pt>
    <dgm:pt modelId="{939BE447-4F96-44AC-8A20-A1EF96207116}">
      <dgm:prSet phldrT="[Text]"/>
      <dgm:spPr>
        <a:solidFill>
          <a:schemeClr val="accent2">
            <a:lumMod val="60000"/>
            <a:lumOff val="40000"/>
          </a:schemeClr>
        </a:solidFill>
      </dgm:spPr>
      <dgm:t>
        <a:bodyPr/>
        <a:lstStyle/>
        <a:p>
          <a:r>
            <a:rPr lang="en-US" b="1" dirty="0">
              <a:solidFill>
                <a:schemeClr val="bg2"/>
              </a:solidFill>
            </a:rPr>
            <a:t>Manhattan</a:t>
          </a:r>
        </a:p>
      </dgm:t>
    </dgm:pt>
    <dgm:pt modelId="{652BCC67-3A78-4147-914D-951E82F7046B}" type="parTrans" cxnId="{2A9F8DD3-C61F-4693-B95B-7B8639FC688F}">
      <dgm:prSet/>
      <dgm:spPr/>
      <dgm:t>
        <a:bodyPr/>
        <a:lstStyle/>
        <a:p>
          <a:endParaRPr lang="en-US"/>
        </a:p>
      </dgm:t>
    </dgm:pt>
    <dgm:pt modelId="{EBB36498-9036-44B3-A1A4-480A64CE06E5}" type="sibTrans" cxnId="{2A9F8DD3-C61F-4693-B95B-7B8639FC688F}">
      <dgm:prSet/>
      <dgm:spPr/>
      <dgm:t>
        <a:bodyPr/>
        <a:lstStyle/>
        <a:p>
          <a:endParaRPr lang="en-US"/>
        </a:p>
      </dgm:t>
    </dgm:pt>
    <dgm:pt modelId="{CB9D7A46-A617-4D9B-908A-DD0456A9446E}">
      <dgm:prSet phldrT="[Text]"/>
      <dgm:spPr>
        <a:solidFill>
          <a:srgbClr val="00EA6A"/>
        </a:solidFill>
      </dgm:spPr>
      <dgm:t>
        <a:bodyPr/>
        <a:lstStyle/>
        <a:p>
          <a:r>
            <a:rPr lang="en-US" b="1" dirty="0">
              <a:solidFill>
                <a:schemeClr val="bg2"/>
              </a:solidFill>
            </a:rPr>
            <a:t>Chebyshev</a:t>
          </a:r>
        </a:p>
      </dgm:t>
    </dgm:pt>
    <dgm:pt modelId="{1C68C834-969B-4FE5-80F8-ABBB53838212}" type="parTrans" cxnId="{36968EAA-F801-4FAB-B075-DECD4275DC3B}">
      <dgm:prSet/>
      <dgm:spPr/>
      <dgm:t>
        <a:bodyPr/>
        <a:lstStyle/>
        <a:p>
          <a:endParaRPr lang="en-US"/>
        </a:p>
      </dgm:t>
    </dgm:pt>
    <dgm:pt modelId="{506956C2-FDEC-4C05-8380-AC11D494E8A0}" type="sibTrans" cxnId="{36968EAA-F801-4FAB-B075-DECD4275DC3B}">
      <dgm:prSet/>
      <dgm:spPr/>
      <dgm:t>
        <a:bodyPr/>
        <a:lstStyle/>
        <a:p>
          <a:endParaRPr lang="en-US"/>
        </a:p>
      </dgm:t>
    </dgm:pt>
    <dgm:pt modelId="{2FA132F1-97A2-4D99-A20A-8550787C5E2A}">
      <dgm:prSet phldrT="[Text]"/>
      <dgm:spPr>
        <a:solidFill>
          <a:srgbClr val="57D3FF"/>
        </a:solidFill>
      </dgm:spPr>
      <dgm:t>
        <a:bodyPr/>
        <a:lstStyle/>
        <a:p>
          <a:r>
            <a:rPr lang="en-US" b="1" dirty="0">
              <a:solidFill>
                <a:schemeClr val="bg2"/>
              </a:solidFill>
            </a:rPr>
            <a:t>Cosine</a:t>
          </a:r>
        </a:p>
      </dgm:t>
    </dgm:pt>
    <dgm:pt modelId="{98B72E47-061B-46D0-AE4E-30B116949599}" type="parTrans" cxnId="{DAAFB87E-34F7-4D4A-8535-DAA3A620D6BC}">
      <dgm:prSet/>
      <dgm:spPr/>
      <dgm:t>
        <a:bodyPr/>
        <a:lstStyle/>
        <a:p>
          <a:endParaRPr lang="en-US"/>
        </a:p>
      </dgm:t>
    </dgm:pt>
    <dgm:pt modelId="{A49B6E97-32AA-4293-AC7E-93E349864E79}" type="sibTrans" cxnId="{DAAFB87E-34F7-4D4A-8535-DAA3A620D6BC}">
      <dgm:prSet/>
      <dgm:spPr/>
      <dgm:t>
        <a:bodyPr/>
        <a:lstStyle/>
        <a:p>
          <a:endParaRPr lang="en-US"/>
        </a:p>
      </dgm:t>
    </dgm:pt>
    <dgm:pt modelId="{DBCFEC2D-CC67-460F-8578-DE5EDD217795}" type="pres">
      <dgm:prSet presAssocID="{87F602E1-B079-49A2-A2C7-DE6728278F26}" presName="diagram" presStyleCnt="0">
        <dgm:presLayoutVars>
          <dgm:dir/>
          <dgm:resizeHandles val="exact"/>
        </dgm:presLayoutVars>
      </dgm:prSet>
      <dgm:spPr/>
    </dgm:pt>
    <dgm:pt modelId="{FC16278B-1940-47E9-8FD2-1CD82800B345}" type="pres">
      <dgm:prSet presAssocID="{CCAB2BE5-B8A4-4B7C-9862-A6984AE60208}" presName="node" presStyleLbl="node1" presStyleIdx="0" presStyleCnt="4">
        <dgm:presLayoutVars>
          <dgm:bulletEnabled val="1"/>
        </dgm:presLayoutVars>
      </dgm:prSet>
      <dgm:spPr/>
    </dgm:pt>
    <dgm:pt modelId="{552429E6-E69B-444A-B04E-39CE58F98BD5}" type="pres">
      <dgm:prSet presAssocID="{92B77864-C347-4214-B928-C850704DBB2D}" presName="sibTrans" presStyleCnt="0"/>
      <dgm:spPr/>
    </dgm:pt>
    <dgm:pt modelId="{47467228-FB36-4F17-BA50-795AC24C6C02}" type="pres">
      <dgm:prSet presAssocID="{939BE447-4F96-44AC-8A20-A1EF96207116}" presName="node" presStyleLbl="node1" presStyleIdx="1" presStyleCnt="4">
        <dgm:presLayoutVars>
          <dgm:bulletEnabled val="1"/>
        </dgm:presLayoutVars>
      </dgm:prSet>
      <dgm:spPr/>
    </dgm:pt>
    <dgm:pt modelId="{8CFB9993-D1D2-4641-BB32-FC357A23C3E4}" type="pres">
      <dgm:prSet presAssocID="{EBB36498-9036-44B3-A1A4-480A64CE06E5}" presName="sibTrans" presStyleCnt="0"/>
      <dgm:spPr/>
    </dgm:pt>
    <dgm:pt modelId="{66AC2E72-F28F-417A-ACB0-0D62DB39C9E6}" type="pres">
      <dgm:prSet presAssocID="{CB9D7A46-A617-4D9B-908A-DD0456A9446E}" presName="node" presStyleLbl="node1" presStyleIdx="2" presStyleCnt="4">
        <dgm:presLayoutVars>
          <dgm:bulletEnabled val="1"/>
        </dgm:presLayoutVars>
      </dgm:prSet>
      <dgm:spPr/>
    </dgm:pt>
    <dgm:pt modelId="{1840F694-51F9-4E80-B0BA-AAF539BBE552}" type="pres">
      <dgm:prSet presAssocID="{506956C2-FDEC-4C05-8380-AC11D494E8A0}" presName="sibTrans" presStyleCnt="0"/>
      <dgm:spPr/>
    </dgm:pt>
    <dgm:pt modelId="{FA1D2B54-5DDD-4C1B-B604-2E5D700C6AC9}" type="pres">
      <dgm:prSet presAssocID="{2FA132F1-97A2-4D99-A20A-8550787C5E2A}" presName="node" presStyleLbl="node1" presStyleIdx="3" presStyleCnt="4">
        <dgm:presLayoutVars>
          <dgm:bulletEnabled val="1"/>
        </dgm:presLayoutVars>
      </dgm:prSet>
      <dgm:spPr/>
    </dgm:pt>
  </dgm:ptLst>
  <dgm:cxnLst>
    <dgm:cxn modelId="{D8F48008-4924-42F1-AA9D-96394FCC81C2}" type="presOf" srcId="{CCAB2BE5-B8A4-4B7C-9862-A6984AE60208}" destId="{FC16278B-1940-47E9-8FD2-1CD82800B345}" srcOrd="0" destOrd="0" presId="urn:microsoft.com/office/officeart/2005/8/layout/default"/>
    <dgm:cxn modelId="{B2DAD065-285F-4D75-AC37-594735727B80}" type="presOf" srcId="{939BE447-4F96-44AC-8A20-A1EF96207116}" destId="{47467228-FB36-4F17-BA50-795AC24C6C02}" srcOrd="0" destOrd="0" presId="urn:microsoft.com/office/officeart/2005/8/layout/default"/>
    <dgm:cxn modelId="{323A684A-225E-4786-9600-0D998DF3CCDF}" type="presOf" srcId="{87F602E1-B079-49A2-A2C7-DE6728278F26}" destId="{DBCFEC2D-CC67-460F-8578-DE5EDD217795}" srcOrd="0" destOrd="0" presId="urn:microsoft.com/office/officeart/2005/8/layout/default"/>
    <dgm:cxn modelId="{AE3A136B-5884-4DBA-93E5-B2D8FBD01A0F}" type="presOf" srcId="{CB9D7A46-A617-4D9B-908A-DD0456A9446E}" destId="{66AC2E72-F28F-417A-ACB0-0D62DB39C9E6}" srcOrd="0" destOrd="0" presId="urn:microsoft.com/office/officeart/2005/8/layout/default"/>
    <dgm:cxn modelId="{D7285750-5B60-4DD1-A4B9-B296184FD855}" srcId="{87F602E1-B079-49A2-A2C7-DE6728278F26}" destId="{CCAB2BE5-B8A4-4B7C-9862-A6984AE60208}" srcOrd="0" destOrd="0" parTransId="{1337EBE0-F180-456E-826E-82B0B2046579}" sibTransId="{92B77864-C347-4214-B928-C850704DBB2D}"/>
    <dgm:cxn modelId="{DAAFB87E-34F7-4D4A-8535-DAA3A620D6BC}" srcId="{87F602E1-B079-49A2-A2C7-DE6728278F26}" destId="{2FA132F1-97A2-4D99-A20A-8550787C5E2A}" srcOrd="3" destOrd="0" parTransId="{98B72E47-061B-46D0-AE4E-30B116949599}" sibTransId="{A49B6E97-32AA-4293-AC7E-93E349864E79}"/>
    <dgm:cxn modelId="{36968EAA-F801-4FAB-B075-DECD4275DC3B}" srcId="{87F602E1-B079-49A2-A2C7-DE6728278F26}" destId="{CB9D7A46-A617-4D9B-908A-DD0456A9446E}" srcOrd="2" destOrd="0" parTransId="{1C68C834-969B-4FE5-80F8-ABBB53838212}" sibTransId="{506956C2-FDEC-4C05-8380-AC11D494E8A0}"/>
    <dgm:cxn modelId="{A97D97AE-2631-4761-88A8-7E4CAF4C4C87}" type="presOf" srcId="{2FA132F1-97A2-4D99-A20A-8550787C5E2A}" destId="{FA1D2B54-5DDD-4C1B-B604-2E5D700C6AC9}" srcOrd="0" destOrd="0" presId="urn:microsoft.com/office/officeart/2005/8/layout/default"/>
    <dgm:cxn modelId="{2A9F8DD3-C61F-4693-B95B-7B8639FC688F}" srcId="{87F602E1-B079-49A2-A2C7-DE6728278F26}" destId="{939BE447-4F96-44AC-8A20-A1EF96207116}" srcOrd="1" destOrd="0" parTransId="{652BCC67-3A78-4147-914D-951E82F7046B}" sibTransId="{EBB36498-9036-44B3-A1A4-480A64CE06E5}"/>
    <dgm:cxn modelId="{76BCA901-EC63-4D57-83CC-CB9894F9D328}" type="presParOf" srcId="{DBCFEC2D-CC67-460F-8578-DE5EDD217795}" destId="{FC16278B-1940-47E9-8FD2-1CD82800B345}" srcOrd="0" destOrd="0" presId="urn:microsoft.com/office/officeart/2005/8/layout/default"/>
    <dgm:cxn modelId="{9C663695-89AF-47A6-96D1-ED6013B08459}" type="presParOf" srcId="{DBCFEC2D-CC67-460F-8578-DE5EDD217795}" destId="{552429E6-E69B-444A-B04E-39CE58F98BD5}" srcOrd="1" destOrd="0" presId="urn:microsoft.com/office/officeart/2005/8/layout/default"/>
    <dgm:cxn modelId="{0C0C5F6C-9779-4144-B5B4-15F2084D7424}" type="presParOf" srcId="{DBCFEC2D-CC67-460F-8578-DE5EDD217795}" destId="{47467228-FB36-4F17-BA50-795AC24C6C02}" srcOrd="2" destOrd="0" presId="urn:microsoft.com/office/officeart/2005/8/layout/default"/>
    <dgm:cxn modelId="{DA080B62-CC10-46BB-B8D1-1AC00DDF137F}" type="presParOf" srcId="{DBCFEC2D-CC67-460F-8578-DE5EDD217795}" destId="{8CFB9993-D1D2-4641-BB32-FC357A23C3E4}" srcOrd="3" destOrd="0" presId="urn:microsoft.com/office/officeart/2005/8/layout/default"/>
    <dgm:cxn modelId="{66D4E0D7-D178-4FD2-90C1-A697C46AF647}" type="presParOf" srcId="{DBCFEC2D-CC67-460F-8578-DE5EDD217795}" destId="{66AC2E72-F28F-417A-ACB0-0D62DB39C9E6}" srcOrd="4" destOrd="0" presId="urn:microsoft.com/office/officeart/2005/8/layout/default"/>
    <dgm:cxn modelId="{EF567E39-BEA8-4DCC-BA5D-1F3A95EF3FC6}" type="presParOf" srcId="{DBCFEC2D-CC67-460F-8578-DE5EDD217795}" destId="{1840F694-51F9-4E80-B0BA-AAF539BBE552}" srcOrd="5" destOrd="0" presId="urn:microsoft.com/office/officeart/2005/8/layout/default"/>
    <dgm:cxn modelId="{02D98070-C9AC-4E4A-A393-C52424D8B2F9}" type="presParOf" srcId="{DBCFEC2D-CC67-460F-8578-DE5EDD217795}" destId="{FA1D2B54-5DDD-4C1B-B604-2E5D700C6AC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B00AE81-BBCF-4D79-8094-DAB9AABCA93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FC6BDBF6-F4EA-45C6-9090-EB516B3BFF8B}">
      <dgm:prSet phldrT="[Text]"/>
      <dgm:spPr>
        <a:solidFill>
          <a:srgbClr val="A3E7FF"/>
        </a:solidFill>
      </dgm:spPr>
      <dgm:t>
        <a:bodyPr anchor="ctr"/>
        <a:lstStyle/>
        <a:p>
          <a:r>
            <a:rPr lang="en-US" dirty="0">
              <a:solidFill>
                <a:schemeClr val="tx1"/>
              </a:solidFill>
            </a:rPr>
            <a:t>Data</a:t>
          </a:r>
        </a:p>
      </dgm:t>
    </dgm:pt>
    <dgm:pt modelId="{18652817-6C32-4798-8E3F-AB14D76C7FE0}" type="parTrans" cxnId="{FBE37E82-DA67-4C94-A12F-03D8B4C46C5D}">
      <dgm:prSet/>
      <dgm:spPr/>
      <dgm:t>
        <a:bodyPr/>
        <a:lstStyle/>
        <a:p>
          <a:endParaRPr lang="en-US"/>
        </a:p>
      </dgm:t>
    </dgm:pt>
    <dgm:pt modelId="{C2105FA0-C5A6-4160-B621-5DECB8712BCB}" type="sibTrans" cxnId="{FBE37E82-DA67-4C94-A12F-03D8B4C46C5D}">
      <dgm:prSet/>
      <dgm:spPr/>
      <dgm:t>
        <a:bodyPr/>
        <a:lstStyle/>
        <a:p>
          <a:endParaRPr lang="en-US"/>
        </a:p>
      </dgm:t>
    </dgm:pt>
    <dgm:pt modelId="{7BB53324-D73F-4FEA-B70B-0D0D9CD086C8}">
      <dgm:prSet phldrT="[Text]"/>
      <dgm:spPr>
        <a:solidFill>
          <a:srgbClr val="A3E7FF"/>
        </a:solidFill>
      </dgm:spPr>
      <dgm:t>
        <a:bodyPr anchor="ctr"/>
        <a:lstStyle/>
        <a:p>
          <a:r>
            <a:rPr lang="en-US" dirty="0">
              <a:solidFill>
                <a:schemeClr val="tx1"/>
              </a:solidFill>
            </a:rPr>
            <a:t>DistanceFromChicago.csv</a:t>
          </a:r>
        </a:p>
      </dgm:t>
    </dgm:pt>
    <dgm:pt modelId="{4F79ACD9-0F0F-4697-95DA-6CD649F86FEE}" type="parTrans" cxnId="{8C3FCC5C-CB03-4DAF-9105-F6BB9C5DF025}">
      <dgm:prSet/>
      <dgm:spPr/>
      <dgm:t>
        <a:bodyPr/>
        <a:lstStyle/>
        <a:p>
          <a:endParaRPr lang="en-US"/>
        </a:p>
      </dgm:t>
    </dgm:pt>
    <dgm:pt modelId="{27B16805-4D97-4AB0-B642-750BD2BF9518}" type="sibTrans" cxnId="{8C3FCC5C-CB03-4DAF-9105-F6BB9C5DF025}">
      <dgm:prSet/>
      <dgm:spPr/>
      <dgm:t>
        <a:bodyPr/>
        <a:lstStyle/>
        <a:p>
          <a:endParaRPr lang="en-US"/>
        </a:p>
      </dgm:t>
    </dgm:pt>
    <dgm:pt modelId="{8737EAC4-63C0-4021-B6A3-B9C22AF49993}">
      <dgm:prSet phldrT="[Text]"/>
      <dgm:spPr>
        <a:solidFill>
          <a:srgbClr val="A3E7FF"/>
        </a:solidFill>
      </dgm:spPr>
      <dgm:t>
        <a:bodyPr anchor="ctr"/>
        <a:lstStyle/>
        <a:p>
          <a:r>
            <a:rPr lang="en-US" dirty="0">
              <a:solidFill>
                <a:schemeClr val="tx1"/>
              </a:solidFill>
            </a:rPr>
            <a:t>Clustering</a:t>
          </a:r>
        </a:p>
      </dgm:t>
    </dgm:pt>
    <dgm:pt modelId="{C707FE27-BB9E-45D7-B019-DBFCDC9A8D99}" type="parTrans" cxnId="{F96880A4-55F4-4B3C-BD65-7D1760A3A5FE}">
      <dgm:prSet/>
      <dgm:spPr/>
      <dgm:t>
        <a:bodyPr/>
        <a:lstStyle/>
        <a:p>
          <a:endParaRPr lang="en-US"/>
        </a:p>
      </dgm:t>
    </dgm:pt>
    <dgm:pt modelId="{5B547452-6F3C-4E08-89C4-362F82ADCBED}" type="sibTrans" cxnId="{F96880A4-55F4-4B3C-BD65-7D1760A3A5FE}">
      <dgm:prSet/>
      <dgm:spPr/>
      <dgm:t>
        <a:bodyPr/>
        <a:lstStyle/>
        <a:p>
          <a:endParaRPr lang="en-US"/>
        </a:p>
      </dgm:t>
    </dgm:pt>
    <dgm:pt modelId="{6573362B-4999-4D84-9154-88002DC1AC17}">
      <dgm:prSet phldrT="[Text]"/>
      <dgm:spPr>
        <a:solidFill>
          <a:srgbClr val="A3E7FF"/>
        </a:solidFill>
      </dgm:spPr>
      <dgm:t>
        <a:bodyPr anchor="ctr"/>
        <a:lstStyle/>
        <a:p>
          <a:r>
            <a:rPr lang="en-US" dirty="0">
              <a:solidFill>
                <a:schemeClr val="tx1"/>
              </a:solidFill>
            </a:rPr>
            <a:t>Discover up to 15 clusters</a:t>
          </a:r>
        </a:p>
      </dgm:t>
    </dgm:pt>
    <dgm:pt modelId="{A505A5AE-2E87-4279-ABC4-04E51AD0ECAF}" type="parTrans" cxnId="{58634E21-871B-4E8F-A80E-3F3CAAAFCC47}">
      <dgm:prSet/>
      <dgm:spPr/>
      <dgm:t>
        <a:bodyPr/>
        <a:lstStyle/>
        <a:p>
          <a:endParaRPr lang="en-US"/>
        </a:p>
      </dgm:t>
    </dgm:pt>
    <dgm:pt modelId="{1994500B-6CBD-4498-8869-F45602676E56}" type="sibTrans" cxnId="{58634E21-871B-4E8F-A80E-3F3CAAAFCC47}">
      <dgm:prSet/>
      <dgm:spPr/>
      <dgm:t>
        <a:bodyPr/>
        <a:lstStyle/>
        <a:p>
          <a:endParaRPr lang="en-US"/>
        </a:p>
      </dgm:t>
    </dgm:pt>
    <dgm:pt modelId="{DAFAF8CC-A478-4FBE-A10E-6D56D2E6B7AE}">
      <dgm:prSet phldrT="[Text]"/>
      <dgm:spPr>
        <a:solidFill>
          <a:srgbClr val="A3E7FF"/>
        </a:solidFill>
      </dgm:spPr>
      <dgm:t>
        <a:bodyPr anchor="ctr"/>
        <a:lstStyle/>
        <a:p>
          <a:r>
            <a:rPr lang="en-US" dirty="0">
              <a:solidFill>
                <a:schemeClr val="tx1"/>
              </a:solidFill>
            </a:rPr>
            <a:t>Driving distances (in miles) from Chicago to 59 cities</a:t>
          </a:r>
        </a:p>
      </dgm:t>
    </dgm:pt>
    <dgm:pt modelId="{D7939C4C-5D23-4F4C-AD4A-2F2EDABA6417}" type="sibTrans" cxnId="{4B4772A1-6336-466D-9110-2A52F6F04DAA}">
      <dgm:prSet/>
      <dgm:spPr/>
      <dgm:t>
        <a:bodyPr/>
        <a:lstStyle/>
        <a:p>
          <a:endParaRPr lang="en-US"/>
        </a:p>
      </dgm:t>
    </dgm:pt>
    <dgm:pt modelId="{BFBC2973-685A-4EE5-A08E-DC6537A1F00B}" type="parTrans" cxnId="{4B4772A1-6336-466D-9110-2A52F6F04DAA}">
      <dgm:prSet/>
      <dgm:spPr/>
      <dgm:t>
        <a:bodyPr/>
        <a:lstStyle/>
        <a:p>
          <a:endParaRPr lang="en-US"/>
        </a:p>
      </dgm:t>
    </dgm:pt>
    <dgm:pt modelId="{BD12D567-2731-4731-9315-7D30F3A02A2F}">
      <dgm:prSet phldrT="[Text]"/>
      <dgm:spPr>
        <a:solidFill>
          <a:srgbClr val="A3E7FF"/>
        </a:solidFill>
      </dgm:spPr>
      <dgm:t>
        <a:bodyPr anchor="ctr"/>
        <a:lstStyle/>
        <a:p>
          <a:r>
            <a:rPr lang="en-US" dirty="0" err="1">
              <a:solidFill>
                <a:schemeClr val="tx1"/>
              </a:solidFill>
            </a:rPr>
            <a:t>DrivingMilesFromChicago</a:t>
          </a:r>
          <a:r>
            <a:rPr lang="en-US" dirty="0">
              <a:solidFill>
                <a:schemeClr val="tx1"/>
              </a:solidFill>
            </a:rPr>
            <a:t> is a continuous feature</a:t>
          </a:r>
        </a:p>
      </dgm:t>
    </dgm:pt>
    <dgm:pt modelId="{E1889203-9CBF-4075-87D8-2246DC7A98CA}" type="parTrans" cxnId="{86BD47B6-13C8-4622-9895-2CE54E9BDC47}">
      <dgm:prSet/>
      <dgm:spPr/>
      <dgm:t>
        <a:bodyPr/>
        <a:lstStyle/>
        <a:p>
          <a:endParaRPr lang="en-US"/>
        </a:p>
      </dgm:t>
    </dgm:pt>
    <dgm:pt modelId="{50C44F0D-9A26-4BD0-8205-02901347973D}" type="sibTrans" cxnId="{86BD47B6-13C8-4622-9895-2CE54E9BDC47}">
      <dgm:prSet/>
      <dgm:spPr/>
      <dgm:t>
        <a:bodyPr/>
        <a:lstStyle/>
        <a:p>
          <a:endParaRPr lang="en-US"/>
        </a:p>
      </dgm:t>
    </dgm:pt>
    <dgm:pt modelId="{106F9CF1-8400-46FF-8152-7ABBFC1B0E03}" type="pres">
      <dgm:prSet presAssocID="{6B00AE81-BBCF-4D79-8094-DAB9AABCA939}" presName="linear" presStyleCnt="0">
        <dgm:presLayoutVars>
          <dgm:dir/>
          <dgm:resizeHandles val="exact"/>
        </dgm:presLayoutVars>
      </dgm:prSet>
      <dgm:spPr/>
    </dgm:pt>
    <dgm:pt modelId="{A0B1FE8D-B928-4F38-8CA5-5ACCED9D3411}" type="pres">
      <dgm:prSet presAssocID="{FC6BDBF6-F4EA-45C6-9090-EB516B3BFF8B}" presName="comp" presStyleCnt="0"/>
      <dgm:spPr/>
    </dgm:pt>
    <dgm:pt modelId="{8B952FA5-1253-4AB1-97DD-03A615919F42}" type="pres">
      <dgm:prSet presAssocID="{FC6BDBF6-F4EA-45C6-9090-EB516B3BFF8B}" presName="box" presStyleLbl="node1" presStyleIdx="0" presStyleCnt="2"/>
      <dgm:spPr/>
    </dgm:pt>
    <dgm:pt modelId="{DB9CBAFF-5373-4D6B-AB8B-D640DE5D3887}" type="pres">
      <dgm:prSet presAssocID="{FC6BDBF6-F4EA-45C6-9090-EB516B3BFF8B}" presName="img" presStyleLbl="fgImgPlace1" presStyleIdx="0" presStyleCnt="2"/>
      <dgm:spPr>
        <a:blipFill rotWithShape="1">
          <a:blip xmlns:r="http://schemas.openxmlformats.org/officeDocument/2006/relationships" r:embed="rId1"/>
          <a:srcRect/>
          <a:stretch>
            <a:fillRect l="-74000" r="-74000"/>
          </a:stretch>
        </a:blipFill>
      </dgm:spPr>
    </dgm:pt>
    <dgm:pt modelId="{7D62CC3E-F68E-4502-A6DE-83A6B90BECB0}" type="pres">
      <dgm:prSet presAssocID="{FC6BDBF6-F4EA-45C6-9090-EB516B3BFF8B}" presName="text" presStyleLbl="node1" presStyleIdx="0" presStyleCnt="2">
        <dgm:presLayoutVars>
          <dgm:bulletEnabled val="1"/>
        </dgm:presLayoutVars>
      </dgm:prSet>
      <dgm:spPr/>
    </dgm:pt>
    <dgm:pt modelId="{6DAA59EC-BCD9-4423-949E-1F01415B470F}" type="pres">
      <dgm:prSet presAssocID="{C2105FA0-C5A6-4160-B621-5DECB8712BCB}" presName="spacer" presStyleCnt="0"/>
      <dgm:spPr/>
    </dgm:pt>
    <dgm:pt modelId="{5BE50EFD-173D-4BF5-9EC2-9FD1ED2747EC}" type="pres">
      <dgm:prSet presAssocID="{8737EAC4-63C0-4021-B6A3-B9C22AF49993}" presName="comp" presStyleCnt="0"/>
      <dgm:spPr/>
    </dgm:pt>
    <dgm:pt modelId="{D77ACEA7-5E12-4401-A2E4-1E34A015C1E6}" type="pres">
      <dgm:prSet presAssocID="{8737EAC4-63C0-4021-B6A3-B9C22AF49993}" presName="box" presStyleLbl="node1" presStyleIdx="1" presStyleCnt="2"/>
      <dgm:spPr/>
    </dgm:pt>
    <dgm:pt modelId="{94F97ED3-BDE5-4FA5-9019-D6D61A37F300}" type="pres">
      <dgm:prSet presAssocID="{8737EAC4-63C0-4021-B6A3-B9C22AF49993}" presName="img" presStyleLbl="fgImgPlace1" presStyleIdx="1" presStyleCnt="2"/>
      <dgm:spPr>
        <a:blipFill rotWithShape="1">
          <a:blip xmlns:r="http://schemas.openxmlformats.org/officeDocument/2006/relationships" r:embed="rId2"/>
          <a:srcRect/>
          <a:stretch>
            <a:fillRect l="-32000" r="-32000"/>
          </a:stretch>
        </a:blipFill>
      </dgm:spPr>
    </dgm:pt>
    <dgm:pt modelId="{95DB566E-B88F-4238-8684-43854F6522E5}" type="pres">
      <dgm:prSet presAssocID="{8737EAC4-63C0-4021-B6A3-B9C22AF49993}" presName="text" presStyleLbl="node1" presStyleIdx="1" presStyleCnt="2">
        <dgm:presLayoutVars>
          <dgm:bulletEnabled val="1"/>
        </dgm:presLayoutVars>
      </dgm:prSet>
      <dgm:spPr/>
    </dgm:pt>
  </dgm:ptLst>
  <dgm:cxnLst>
    <dgm:cxn modelId="{6EB5F104-07A4-49D2-BF5D-53302CEFDA3D}" type="presOf" srcId="{FC6BDBF6-F4EA-45C6-9090-EB516B3BFF8B}" destId="{8B952FA5-1253-4AB1-97DD-03A615919F42}" srcOrd="0" destOrd="0" presId="urn:microsoft.com/office/officeart/2005/8/layout/vList4"/>
    <dgm:cxn modelId="{9111720E-BECA-4F17-99FE-598FF022678F}" type="presOf" srcId="{7BB53324-D73F-4FEA-B70B-0D0D9CD086C8}" destId="{8B952FA5-1253-4AB1-97DD-03A615919F42}" srcOrd="0" destOrd="2" presId="urn:microsoft.com/office/officeart/2005/8/layout/vList4"/>
    <dgm:cxn modelId="{6C217D19-4968-43F4-B18D-F0205A075844}" type="presOf" srcId="{6573362B-4999-4D84-9154-88002DC1AC17}" destId="{D77ACEA7-5E12-4401-A2E4-1E34A015C1E6}" srcOrd="0" destOrd="1" presId="urn:microsoft.com/office/officeart/2005/8/layout/vList4"/>
    <dgm:cxn modelId="{58634E21-871B-4E8F-A80E-3F3CAAAFCC47}" srcId="{8737EAC4-63C0-4021-B6A3-B9C22AF49993}" destId="{6573362B-4999-4D84-9154-88002DC1AC17}" srcOrd="0" destOrd="0" parTransId="{A505A5AE-2E87-4279-ABC4-04E51AD0ECAF}" sibTransId="{1994500B-6CBD-4498-8869-F45602676E56}"/>
    <dgm:cxn modelId="{8C3FCC5C-CB03-4DAF-9105-F6BB9C5DF025}" srcId="{FC6BDBF6-F4EA-45C6-9090-EB516B3BFF8B}" destId="{7BB53324-D73F-4FEA-B70B-0D0D9CD086C8}" srcOrd="1" destOrd="0" parTransId="{4F79ACD9-0F0F-4697-95DA-6CD649F86FEE}" sibTransId="{27B16805-4D97-4AB0-B642-750BD2BF9518}"/>
    <dgm:cxn modelId="{900A985F-1342-465B-82D6-EF75EADB0421}" type="presOf" srcId="{6573362B-4999-4D84-9154-88002DC1AC17}" destId="{95DB566E-B88F-4238-8684-43854F6522E5}" srcOrd="1" destOrd="1" presId="urn:microsoft.com/office/officeart/2005/8/layout/vList4"/>
    <dgm:cxn modelId="{B4AF3A43-49C6-471F-B823-3121FD03DBE9}" type="presOf" srcId="{6B00AE81-BBCF-4D79-8094-DAB9AABCA939}" destId="{106F9CF1-8400-46FF-8152-7ABBFC1B0E03}" srcOrd="0" destOrd="0" presId="urn:microsoft.com/office/officeart/2005/8/layout/vList4"/>
    <dgm:cxn modelId="{BF990778-BE57-4C56-9CFE-FFBD9EB477D7}" type="presOf" srcId="{BD12D567-2731-4731-9315-7D30F3A02A2F}" destId="{D77ACEA7-5E12-4401-A2E4-1E34A015C1E6}" srcOrd="0" destOrd="2" presId="urn:microsoft.com/office/officeart/2005/8/layout/vList4"/>
    <dgm:cxn modelId="{FBE37E82-DA67-4C94-A12F-03D8B4C46C5D}" srcId="{6B00AE81-BBCF-4D79-8094-DAB9AABCA939}" destId="{FC6BDBF6-F4EA-45C6-9090-EB516B3BFF8B}" srcOrd="0" destOrd="0" parTransId="{18652817-6C32-4798-8E3F-AB14D76C7FE0}" sibTransId="{C2105FA0-C5A6-4160-B621-5DECB8712BCB}"/>
    <dgm:cxn modelId="{4B4772A1-6336-466D-9110-2A52F6F04DAA}" srcId="{FC6BDBF6-F4EA-45C6-9090-EB516B3BFF8B}" destId="{DAFAF8CC-A478-4FBE-A10E-6D56D2E6B7AE}" srcOrd="0" destOrd="0" parTransId="{BFBC2973-685A-4EE5-A08E-DC6537A1F00B}" sibTransId="{D7939C4C-5D23-4F4C-AD4A-2F2EDABA6417}"/>
    <dgm:cxn modelId="{F96880A4-55F4-4B3C-BD65-7D1760A3A5FE}" srcId="{6B00AE81-BBCF-4D79-8094-DAB9AABCA939}" destId="{8737EAC4-63C0-4021-B6A3-B9C22AF49993}" srcOrd="1" destOrd="0" parTransId="{C707FE27-BB9E-45D7-B019-DBFCDC9A8D99}" sibTransId="{5B547452-6F3C-4E08-89C4-362F82ADCBED}"/>
    <dgm:cxn modelId="{416178AD-D0E4-4DF5-9090-224ABE250E15}" type="presOf" srcId="{BD12D567-2731-4731-9315-7D30F3A02A2F}" destId="{95DB566E-B88F-4238-8684-43854F6522E5}" srcOrd="1" destOrd="2" presId="urn:microsoft.com/office/officeart/2005/8/layout/vList4"/>
    <dgm:cxn modelId="{808421B1-EDEF-4B21-87B8-FD9A963951E3}" type="presOf" srcId="{FC6BDBF6-F4EA-45C6-9090-EB516B3BFF8B}" destId="{7D62CC3E-F68E-4502-A6DE-83A6B90BECB0}" srcOrd="1" destOrd="0" presId="urn:microsoft.com/office/officeart/2005/8/layout/vList4"/>
    <dgm:cxn modelId="{86BD47B6-13C8-4622-9895-2CE54E9BDC47}" srcId="{8737EAC4-63C0-4021-B6A3-B9C22AF49993}" destId="{BD12D567-2731-4731-9315-7D30F3A02A2F}" srcOrd="1" destOrd="0" parTransId="{E1889203-9CBF-4075-87D8-2246DC7A98CA}" sibTransId="{50C44F0D-9A26-4BD0-8205-02901347973D}"/>
    <dgm:cxn modelId="{6E8A29CA-4365-4884-90B8-44ED513F843B}" type="presOf" srcId="{7BB53324-D73F-4FEA-B70B-0D0D9CD086C8}" destId="{7D62CC3E-F68E-4502-A6DE-83A6B90BECB0}" srcOrd="1" destOrd="2" presId="urn:microsoft.com/office/officeart/2005/8/layout/vList4"/>
    <dgm:cxn modelId="{D6868AD5-31D5-488D-95B1-B8A893FDF9BE}" type="presOf" srcId="{8737EAC4-63C0-4021-B6A3-B9C22AF49993}" destId="{D77ACEA7-5E12-4401-A2E4-1E34A015C1E6}" srcOrd="0" destOrd="0" presId="urn:microsoft.com/office/officeart/2005/8/layout/vList4"/>
    <dgm:cxn modelId="{BA092AD6-3E9F-4880-B32C-F44F21E2F92A}" type="presOf" srcId="{DAFAF8CC-A478-4FBE-A10E-6D56D2E6B7AE}" destId="{7D62CC3E-F68E-4502-A6DE-83A6B90BECB0}" srcOrd="1" destOrd="1" presId="urn:microsoft.com/office/officeart/2005/8/layout/vList4"/>
    <dgm:cxn modelId="{AF318DDC-86BA-4423-AEBA-81C1429F5E23}" type="presOf" srcId="{DAFAF8CC-A478-4FBE-A10E-6D56D2E6B7AE}" destId="{8B952FA5-1253-4AB1-97DD-03A615919F42}" srcOrd="0" destOrd="1" presId="urn:microsoft.com/office/officeart/2005/8/layout/vList4"/>
    <dgm:cxn modelId="{15D130FA-0576-4BB3-8A97-02E334487EE3}" type="presOf" srcId="{8737EAC4-63C0-4021-B6A3-B9C22AF49993}" destId="{95DB566E-B88F-4238-8684-43854F6522E5}" srcOrd="1" destOrd="0" presId="urn:microsoft.com/office/officeart/2005/8/layout/vList4"/>
    <dgm:cxn modelId="{3BBAC73A-CF42-4C33-9BBB-1D25D8B41D9D}" type="presParOf" srcId="{106F9CF1-8400-46FF-8152-7ABBFC1B0E03}" destId="{A0B1FE8D-B928-4F38-8CA5-5ACCED9D3411}" srcOrd="0" destOrd="0" presId="urn:microsoft.com/office/officeart/2005/8/layout/vList4"/>
    <dgm:cxn modelId="{DB68431A-A25C-4AFF-9F96-CC7324186326}" type="presParOf" srcId="{A0B1FE8D-B928-4F38-8CA5-5ACCED9D3411}" destId="{8B952FA5-1253-4AB1-97DD-03A615919F42}" srcOrd="0" destOrd="0" presId="urn:microsoft.com/office/officeart/2005/8/layout/vList4"/>
    <dgm:cxn modelId="{B2D8830B-F501-48A5-AD06-50A89F53C7E8}" type="presParOf" srcId="{A0B1FE8D-B928-4F38-8CA5-5ACCED9D3411}" destId="{DB9CBAFF-5373-4D6B-AB8B-D640DE5D3887}" srcOrd="1" destOrd="0" presId="urn:microsoft.com/office/officeart/2005/8/layout/vList4"/>
    <dgm:cxn modelId="{05A58DD1-02B3-438A-A0FE-0C0BFED45887}" type="presParOf" srcId="{A0B1FE8D-B928-4F38-8CA5-5ACCED9D3411}" destId="{7D62CC3E-F68E-4502-A6DE-83A6B90BECB0}" srcOrd="2" destOrd="0" presId="urn:microsoft.com/office/officeart/2005/8/layout/vList4"/>
    <dgm:cxn modelId="{7DEA576E-F275-492D-9BF5-61E5C08AD3D6}" type="presParOf" srcId="{106F9CF1-8400-46FF-8152-7ABBFC1B0E03}" destId="{6DAA59EC-BCD9-4423-949E-1F01415B470F}" srcOrd="1" destOrd="0" presId="urn:microsoft.com/office/officeart/2005/8/layout/vList4"/>
    <dgm:cxn modelId="{3E2F67E9-A874-48DF-ABE2-537AD0F5E597}" type="presParOf" srcId="{106F9CF1-8400-46FF-8152-7ABBFC1B0E03}" destId="{5BE50EFD-173D-4BF5-9EC2-9FD1ED2747EC}" srcOrd="2" destOrd="0" presId="urn:microsoft.com/office/officeart/2005/8/layout/vList4"/>
    <dgm:cxn modelId="{1755C42D-924F-46E7-8BF6-AABE501DA8C3}" type="presParOf" srcId="{5BE50EFD-173D-4BF5-9EC2-9FD1ED2747EC}" destId="{D77ACEA7-5E12-4401-A2E4-1E34A015C1E6}" srcOrd="0" destOrd="0" presId="urn:microsoft.com/office/officeart/2005/8/layout/vList4"/>
    <dgm:cxn modelId="{F446E407-DCBA-4F73-AD7F-5AE6C1F69D51}" type="presParOf" srcId="{5BE50EFD-173D-4BF5-9EC2-9FD1ED2747EC}" destId="{94F97ED3-BDE5-4FA5-9019-D6D61A37F300}" srcOrd="1" destOrd="0" presId="urn:microsoft.com/office/officeart/2005/8/layout/vList4"/>
    <dgm:cxn modelId="{71CDB8F7-B0A6-4381-96C1-A91C0E6DB7C8}" type="presParOf" srcId="{5BE50EFD-173D-4BF5-9EC2-9FD1ED2747EC}" destId="{95DB566E-B88F-4238-8684-43854F6522E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54FC9E-EEAD-49A5-80F9-26E2C8C66813}" type="doc">
      <dgm:prSet loTypeId="urn:microsoft.com/office/officeart/2005/8/layout/vProcess5" loCatId="process" qsTypeId="urn:microsoft.com/office/officeart/2005/8/quickstyle/simple1" qsCatId="simple" csTypeId="urn:microsoft.com/office/officeart/2005/8/colors/accent5_2" csCatId="accent5" phldr="1"/>
      <dgm:spPr/>
      <dgm:t>
        <a:bodyPr/>
        <a:lstStyle/>
        <a:p>
          <a:endParaRPr lang="en-US"/>
        </a:p>
      </dgm:t>
    </dgm:pt>
    <dgm:pt modelId="{49BBF496-28E4-4215-AE21-CB535BEDB441}">
      <dgm:prSet phldrT="[Text]"/>
      <dgm:spPr>
        <a:solidFill>
          <a:srgbClr val="00EA6A"/>
        </a:solidFill>
      </dgm:spPr>
      <dgm:t>
        <a:bodyPr/>
        <a:lstStyle/>
        <a:p>
          <a:r>
            <a:rPr lang="en-US" dirty="0"/>
            <a:t>1.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Use a </a:t>
          </a:r>
          <a:r>
            <a:rPr lang="en-US" u="sng" dirty="0">
              <a:solidFill>
                <a:schemeClr val="tx1"/>
              </a:solidFill>
              <a:latin typeface="Calibri" panose="020F0502020204030204" pitchFamily="34" charset="0"/>
              <a:ea typeface="Calibri" panose="020F0502020204030204" pitchFamily="34" charset="0"/>
              <a:cs typeface="Calibri" panose="020F0502020204030204" pitchFamily="34" charset="0"/>
            </a:rPr>
            <a:t>different</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data in same business context</a:t>
          </a:r>
        </a:p>
      </dgm:t>
    </dgm:pt>
    <dgm:pt modelId="{E20E8C26-2B04-4E52-8F79-D1BA44B93D90}" type="parTrans" cxnId="{5C50A287-E8F3-4227-9A2B-E070F3EA4CBB}">
      <dgm:prSet/>
      <dgm:spPr/>
      <dgm:t>
        <a:bodyPr/>
        <a:lstStyle/>
        <a:p>
          <a:endParaRPr lang="en-US"/>
        </a:p>
      </dgm:t>
    </dgm:pt>
    <dgm:pt modelId="{F4EA4C1A-61D1-4FDB-9FBA-F01D40E57B41}" type="sibTrans" cxnId="{5C50A287-E8F3-4227-9A2B-E070F3EA4CBB}">
      <dgm:prSet/>
      <dgm:spPr>
        <a:solidFill>
          <a:srgbClr val="FFFF00">
            <a:alpha val="90000"/>
          </a:srgbClr>
        </a:solidFill>
      </dgm:spPr>
      <dgm:t>
        <a:bodyPr/>
        <a:lstStyle/>
        <a:p>
          <a:endParaRPr lang="en-US" dirty="0"/>
        </a:p>
      </dgm:t>
    </dgm:pt>
    <dgm:pt modelId="{BB88D62A-ADD6-4A43-8652-509A7DF86AE1}">
      <dgm:prSet phldrT="[Text]"/>
      <dgm:spPr>
        <a:solidFill>
          <a:srgbClr val="00EA6A"/>
        </a:solidFill>
      </dgm:spPr>
      <dgm:t>
        <a:bodyPr/>
        <a:lstStyle/>
        <a:p>
          <a:r>
            <a:rPr lang="en-US" dirty="0"/>
            <a:t>4.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Run on a compatible machine</a:t>
          </a:r>
        </a:p>
      </dgm:t>
    </dgm:pt>
    <dgm:pt modelId="{8EE44D59-BB4A-4B35-BC77-2BD9A8F8E46A}" type="parTrans" cxnId="{17477C2D-4185-4A8D-9031-0283540CD80E}">
      <dgm:prSet/>
      <dgm:spPr/>
      <dgm:t>
        <a:bodyPr/>
        <a:lstStyle/>
        <a:p>
          <a:endParaRPr lang="en-US"/>
        </a:p>
      </dgm:t>
    </dgm:pt>
    <dgm:pt modelId="{52F93B81-F32D-41D1-8E87-11A128D7734B}" type="sibTrans" cxnId="{17477C2D-4185-4A8D-9031-0283540CD80E}">
      <dgm:prSet/>
      <dgm:spPr>
        <a:solidFill>
          <a:srgbClr val="FFFF00">
            <a:alpha val="90000"/>
          </a:srgbClr>
        </a:solidFill>
      </dgm:spPr>
      <dgm:t>
        <a:bodyPr/>
        <a:lstStyle/>
        <a:p>
          <a:endParaRPr lang="en-US" dirty="0"/>
        </a:p>
      </dgm:t>
    </dgm:pt>
    <dgm:pt modelId="{C9FFC82B-84FE-473D-B501-10A592059088}">
      <dgm:prSet phldrT="[Text]"/>
      <dgm:spPr>
        <a:solidFill>
          <a:srgbClr val="00EA6A"/>
        </a:solidFill>
      </dgm:spPr>
      <dgm:t>
        <a:bodyPr/>
        <a:lstStyle/>
        <a:p>
          <a:r>
            <a:rPr lang="en-US" dirty="0"/>
            <a:t>5.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Lead to the </a:t>
          </a:r>
          <a:r>
            <a:rPr lang="en-US" u="sng" dirty="0">
              <a:solidFill>
                <a:schemeClr val="tx1"/>
              </a:solidFill>
              <a:latin typeface="Calibri" panose="020F0502020204030204" pitchFamily="34" charset="0"/>
              <a:ea typeface="Calibri" panose="020F0502020204030204" pitchFamily="34" charset="0"/>
              <a:cs typeface="Calibri" panose="020F0502020204030204" pitchFamily="34" charset="0"/>
            </a:rPr>
            <a:t>similar</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conclusions</a:t>
          </a:r>
        </a:p>
      </dgm:t>
    </dgm:pt>
    <dgm:pt modelId="{BE0BF754-942C-480C-8C2C-C8466187AAAE}" type="parTrans" cxnId="{CC2C24DC-2A14-4A4A-976C-5EFD3AB6DDA1}">
      <dgm:prSet/>
      <dgm:spPr/>
      <dgm:t>
        <a:bodyPr/>
        <a:lstStyle/>
        <a:p>
          <a:endParaRPr lang="en-US"/>
        </a:p>
      </dgm:t>
    </dgm:pt>
    <dgm:pt modelId="{366A71FA-7906-4345-8417-5ECA0B134734}" type="sibTrans" cxnId="{CC2C24DC-2A14-4A4A-976C-5EFD3AB6DDA1}">
      <dgm:prSet/>
      <dgm:spPr/>
      <dgm:t>
        <a:bodyPr/>
        <a:lstStyle/>
        <a:p>
          <a:endParaRPr lang="en-US"/>
        </a:p>
      </dgm:t>
    </dgm:pt>
    <dgm:pt modelId="{BE406445-A58F-457F-AE10-E92F44E355EB}">
      <dgm:prSet phldrT="[Text]"/>
      <dgm:spPr>
        <a:solidFill>
          <a:srgbClr val="00EA6A"/>
        </a:solidFill>
      </dgm:spPr>
      <dgm:t>
        <a:bodyPr/>
        <a:lstStyle/>
        <a:p>
          <a:r>
            <a:rPr lang="en-US" dirty="0"/>
            <a:t>2.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Use the same algorithms</a:t>
          </a:r>
        </a:p>
      </dgm:t>
    </dgm:pt>
    <dgm:pt modelId="{85B4CBDE-65DC-44C8-B6A0-8576B032B900}" type="parTrans" cxnId="{6947FA52-82B0-4976-86F1-C5A0BDCCB935}">
      <dgm:prSet/>
      <dgm:spPr/>
      <dgm:t>
        <a:bodyPr/>
        <a:lstStyle/>
        <a:p>
          <a:endParaRPr lang="en-US"/>
        </a:p>
      </dgm:t>
    </dgm:pt>
    <dgm:pt modelId="{C31CC590-6954-4392-99DB-C2BD6F3E6BBF}" type="sibTrans" cxnId="{6947FA52-82B0-4976-86F1-C5A0BDCCB935}">
      <dgm:prSet/>
      <dgm:spPr>
        <a:solidFill>
          <a:srgbClr val="FFFF00">
            <a:alpha val="90000"/>
          </a:srgbClr>
        </a:solidFill>
      </dgm:spPr>
      <dgm:t>
        <a:bodyPr/>
        <a:lstStyle/>
        <a:p>
          <a:endParaRPr lang="en-US" dirty="0"/>
        </a:p>
      </dgm:t>
    </dgm:pt>
    <dgm:pt modelId="{6C91C76E-55D8-4BFE-8B88-F642648BC491}">
      <dgm:prSet phldrT="[Text]"/>
      <dgm:spPr>
        <a:solidFill>
          <a:srgbClr val="00EA6A"/>
        </a:solidFill>
      </dgm:spPr>
      <dgm:t>
        <a:bodyPr/>
        <a:lstStyle/>
        <a:p>
          <a:r>
            <a:rPr lang="en-US" dirty="0"/>
            <a:t>3.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Execute the same tasks</a:t>
          </a:r>
        </a:p>
      </dgm:t>
    </dgm:pt>
    <dgm:pt modelId="{F79DE952-8807-44B4-95AF-3AF598A18D46}" type="parTrans" cxnId="{1F7FA84E-0147-40EE-9CEE-CE3E13D31596}">
      <dgm:prSet/>
      <dgm:spPr/>
      <dgm:t>
        <a:bodyPr/>
        <a:lstStyle/>
        <a:p>
          <a:endParaRPr lang="en-US"/>
        </a:p>
      </dgm:t>
    </dgm:pt>
    <dgm:pt modelId="{D7179000-2087-40F7-884F-9546B1A2135D}" type="sibTrans" cxnId="{1F7FA84E-0147-40EE-9CEE-CE3E13D31596}">
      <dgm:prSet/>
      <dgm:spPr>
        <a:solidFill>
          <a:srgbClr val="FFFF00">
            <a:alpha val="90000"/>
          </a:srgbClr>
        </a:solidFill>
      </dgm:spPr>
      <dgm:t>
        <a:bodyPr/>
        <a:lstStyle/>
        <a:p>
          <a:endParaRPr lang="en-US" dirty="0"/>
        </a:p>
      </dgm:t>
    </dgm:pt>
    <dgm:pt modelId="{C80658B9-307B-4693-B4B5-7245E105875F}" type="pres">
      <dgm:prSet presAssocID="{9C54FC9E-EEAD-49A5-80F9-26E2C8C66813}" presName="outerComposite" presStyleCnt="0">
        <dgm:presLayoutVars>
          <dgm:chMax val="5"/>
          <dgm:dir/>
          <dgm:resizeHandles val="exact"/>
        </dgm:presLayoutVars>
      </dgm:prSet>
      <dgm:spPr/>
    </dgm:pt>
    <dgm:pt modelId="{AA7CE998-7063-4168-B6C0-9292D02632BC}" type="pres">
      <dgm:prSet presAssocID="{9C54FC9E-EEAD-49A5-80F9-26E2C8C66813}" presName="dummyMaxCanvas" presStyleCnt="0">
        <dgm:presLayoutVars/>
      </dgm:prSet>
      <dgm:spPr/>
    </dgm:pt>
    <dgm:pt modelId="{F566A343-82E1-45C6-B9D4-A7EF81B8F4C7}" type="pres">
      <dgm:prSet presAssocID="{9C54FC9E-EEAD-49A5-80F9-26E2C8C66813}" presName="FiveNodes_1" presStyleLbl="node1" presStyleIdx="0" presStyleCnt="5">
        <dgm:presLayoutVars>
          <dgm:bulletEnabled val="1"/>
        </dgm:presLayoutVars>
      </dgm:prSet>
      <dgm:spPr/>
    </dgm:pt>
    <dgm:pt modelId="{9CFE1757-07F8-48E0-AFA7-42E4044B0D8D}" type="pres">
      <dgm:prSet presAssocID="{9C54FC9E-EEAD-49A5-80F9-26E2C8C66813}" presName="FiveNodes_2" presStyleLbl="node1" presStyleIdx="1" presStyleCnt="5">
        <dgm:presLayoutVars>
          <dgm:bulletEnabled val="1"/>
        </dgm:presLayoutVars>
      </dgm:prSet>
      <dgm:spPr/>
    </dgm:pt>
    <dgm:pt modelId="{D717CF7D-E9D6-405D-B539-519BD5D56E8B}" type="pres">
      <dgm:prSet presAssocID="{9C54FC9E-EEAD-49A5-80F9-26E2C8C66813}" presName="FiveNodes_3" presStyleLbl="node1" presStyleIdx="2" presStyleCnt="5">
        <dgm:presLayoutVars>
          <dgm:bulletEnabled val="1"/>
        </dgm:presLayoutVars>
      </dgm:prSet>
      <dgm:spPr/>
    </dgm:pt>
    <dgm:pt modelId="{49744FA7-F162-407E-80E9-B97B9C2897AA}" type="pres">
      <dgm:prSet presAssocID="{9C54FC9E-EEAD-49A5-80F9-26E2C8C66813}" presName="FiveNodes_4" presStyleLbl="node1" presStyleIdx="3" presStyleCnt="5">
        <dgm:presLayoutVars>
          <dgm:bulletEnabled val="1"/>
        </dgm:presLayoutVars>
      </dgm:prSet>
      <dgm:spPr/>
    </dgm:pt>
    <dgm:pt modelId="{26571E79-1B99-45E8-98CB-810A5F5C4767}" type="pres">
      <dgm:prSet presAssocID="{9C54FC9E-EEAD-49A5-80F9-26E2C8C66813}" presName="FiveNodes_5" presStyleLbl="node1" presStyleIdx="4" presStyleCnt="5">
        <dgm:presLayoutVars>
          <dgm:bulletEnabled val="1"/>
        </dgm:presLayoutVars>
      </dgm:prSet>
      <dgm:spPr/>
    </dgm:pt>
    <dgm:pt modelId="{CE8D6365-FDD0-4606-AE28-9A91FF808720}" type="pres">
      <dgm:prSet presAssocID="{9C54FC9E-EEAD-49A5-80F9-26E2C8C66813}" presName="FiveConn_1-2" presStyleLbl="fgAccFollowNode1" presStyleIdx="0" presStyleCnt="4">
        <dgm:presLayoutVars>
          <dgm:bulletEnabled val="1"/>
        </dgm:presLayoutVars>
      </dgm:prSet>
      <dgm:spPr/>
    </dgm:pt>
    <dgm:pt modelId="{1C3D143D-9230-41F9-91EA-A5485AA5DE85}" type="pres">
      <dgm:prSet presAssocID="{9C54FC9E-EEAD-49A5-80F9-26E2C8C66813}" presName="FiveConn_2-3" presStyleLbl="fgAccFollowNode1" presStyleIdx="1" presStyleCnt="4">
        <dgm:presLayoutVars>
          <dgm:bulletEnabled val="1"/>
        </dgm:presLayoutVars>
      </dgm:prSet>
      <dgm:spPr/>
    </dgm:pt>
    <dgm:pt modelId="{10401334-65C4-42A1-8C8E-D40BE2AC0101}" type="pres">
      <dgm:prSet presAssocID="{9C54FC9E-EEAD-49A5-80F9-26E2C8C66813}" presName="FiveConn_3-4" presStyleLbl="fgAccFollowNode1" presStyleIdx="2" presStyleCnt="4">
        <dgm:presLayoutVars>
          <dgm:bulletEnabled val="1"/>
        </dgm:presLayoutVars>
      </dgm:prSet>
      <dgm:spPr/>
    </dgm:pt>
    <dgm:pt modelId="{B5D63DFB-2565-4D46-B04B-765E06AE7533}" type="pres">
      <dgm:prSet presAssocID="{9C54FC9E-EEAD-49A5-80F9-26E2C8C66813}" presName="FiveConn_4-5" presStyleLbl="fgAccFollowNode1" presStyleIdx="3" presStyleCnt="4">
        <dgm:presLayoutVars>
          <dgm:bulletEnabled val="1"/>
        </dgm:presLayoutVars>
      </dgm:prSet>
      <dgm:spPr/>
    </dgm:pt>
    <dgm:pt modelId="{445C287C-9347-4A39-B2B4-AE353A11A351}" type="pres">
      <dgm:prSet presAssocID="{9C54FC9E-EEAD-49A5-80F9-26E2C8C66813}" presName="FiveNodes_1_text" presStyleLbl="node1" presStyleIdx="4" presStyleCnt="5">
        <dgm:presLayoutVars>
          <dgm:bulletEnabled val="1"/>
        </dgm:presLayoutVars>
      </dgm:prSet>
      <dgm:spPr/>
    </dgm:pt>
    <dgm:pt modelId="{5EDCAD2B-EFF6-4A49-B292-87FDB461A1E8}" type="pres">
      <dgm:prSet presAssocID="{9C54FC9E-EEAD-49A5-80F9-26E2C8C66813}" presName="FiveNodes_2_text" presStyleLbl="node1" presStyleIdx="4" presStyleCnt="5">
        <dgm:presLayoutVars>
          <dgm:bulletEnabled val="1"/>
        </dgm:presLayoutVars>
      </dgm:prSet>
      <dgm:spPr/>
    </dgm:pt>
    <dgm:pt modelId="{DE8A574A-FAAC-4A73-BF92-BDDE94F61F98}" type="pres">
      <dgm:prSet presAssocID="{9C54FC9E-EEAD-49A5-80F9-26E2C8C66813}" presName="FiveNodes_3_text" presStyleLbl="node1" presStyleIdx="4" presStyleCnt="5">
        <dgm:presLayoutVars>
          <dgm:bulletEnabled val="1"/>
        </dgm:presLayoutVars>
      </dgm:prSet>
      <dgm:spPr/>
    </dgm:pt>
    <dgm:pt modelId="{BA95DA6E-62FE-4AC5-82EF-45112506A422}" type="pres">
      <dgm:prSet presAssocID="{9C54FC9E-EEAD-49A5-80F9-26E2C8C66813}" presName="FiveNodes_4_text" presStyleLbl="node1" presStyleIdx="4" presStyleCnt="5">
        <dgm:presLayoutVars>
          <dgm:bulletEnabled val="1"/>
        </dgm:presLayoutVars>
      </dgm:prSet>
      <dgm:spPr/>
    </dgm:pt>
    <dgm:pt modelId="{CC200AB2-6C06-4FE0-8B6C-369F16BDA130}" type="pres">
      <dgm:prSet presAssocID="{9C54FC9E-EEAD-49A5-80F9-26E2C8C66813}" presName="FiveNodes_5_text" presStyleLbl="node1" presStyleIdx="4" presStyleCnt="5">
        <dgm:presLayoutVars>
          <dgm:bulletEnabled val="1"/>
        </dgm:presLayoutVars>
      </dgm:prSet>
      <dgm:spPr/>
    </dgm:pt>
  </dgm:ptLst>
  <dgm:cxnLst>
    <dgm:cxn modelId="{83860719-EC1C-4B16-B4F3-C1C1231AC6F8}" type="presOf" srcId="{BB88D62A-ADD6-4A43-8652-509A7DF86AE1}" destId="{49744FA7-F162-407E-80E9-B97B9C2897AA}" srcOrd="0" destOrd="0" presId="urn:microsoft.com/office/officeart/2005/8/layout/vProcess5"/>
    <dgm:cxn modelId="{E7825E1C-4E90-416C-BE76-F22AD6C7887A}" type="presOf" srcId="{49BBF496-28E4-4215-AE21-CB535BEDB441}" destId="{F566A343-82E1-45C6-B9D4-A7EF81B8F4C7}" srcOrd="0" destOrd="0" presId="urn:microsoft.com/office/officeart/2005/8/layout/vProcess5"/>
    <dgm:cxn modelId="{43616E27-9AF1-4716-A78B-443120F077F3}" type="presOf" srcId="{D7179000-2087-40F7-884F-9546B1A2135D}" destId="{10401334-65C4-42A1-8C8E-D40BE2AC0101}" srcOrd="0" destOrd="0" presId="urn:microsoft.com/office/officeart/2005/8/layout/vProcess5"/>
    <dgm:cxn modelId="{17477C2D-4185-4A8D-9031-0283540CD80E}" srcId="{9C54FC9E-EEAD-49A5-80F9-26E2C8C66813}" destId="{BB88D62A-ADD6-4A43-8652-509A7DF86AE1}" srcOrd="3" destOrd="0" parTransId="{8EE44D59-BB4A-4B35-BC77-2BD9A8F8E46A}" sibTransId="{52F93B81-F32D-41D1-8E87-11A128D7734B}"/>
    <dgm:cxn modelId="{DA8D3464-EA95-4F61-AE42-DF1286B99CE5}" type="presOf" srcId="{49BBF496-28E4-4215-AE21-CB535BEDB441}" destId="{445C287C-9347-4A39-B2B4-AE353A11A351}" srcOrd="1" destOrd="0" presId="urn:microsoft.com/office/officeart/2005/8/layout/vProcess5"/>
    <dgm:cxn modelId="{1F7FA84E-0147-40EE-9CEE-CE3E13D31596}" srcId="{9C54FC9E-EEAD-49A5-80F9-26E2C8C66813}" destId="{6C91C76E-55D8-4BFE-8B88-F642648BC491}" srcOrd="2" destOrd="0" parTransId="{F79DE952-8807-44B4-95AF-3AF598A18D46}" sibTransId="{D7179000-2087-40F7-884F-9546B1A2135D}"/>
    <dgm:cxn modelId="{6947FA52-82B0-4976-86F1-C5A0BDCCB935}" srcId="{9C54FC9E-EEAD-49A5-80F9-26E2C8C66813}" destId="{BE406445-A58F-457F-AE10-E92F44E355EB}" srcOrd="1" destOrd="0" parTransId="{85B4CBDE-65DC-44C8-B6A0-8576B032B900}" sibTransId="{C31CC590-6954-4392-99DB-C2BD6F3E6BBF}"/>
    <dgm:cxn modelId="{5280107B-9F3C-4F93-9FE2-9C35FF24537C}" type="presOf" srcId="{52F93B81-F32D-41D1-8E87-11A128D7734B}" destId="{B5D63DFB-2565-4D46-B04B-765E06AE7533}" srcOrd="0" destOrd="0" presId="urn:microsoft.com/office/officeart/2005/8/layout/vProcess5"/>
    <dgm:cxn modelId="{6DCE897D-F4DC-465F-9685-8393C2FB9912}" type="presOf" srcId="{9C54FC9E-EEAD-49A5-80F9-26E2C8C66813}" destId="{C80658B9-307B-4693-B4B5-7245E105875F}" srcOrd="0" destOrd="0" presId="urn:microsoft.com/office/officeart/2005/8/layout/vProcess5"/>
    <dgm:cxn modelId="{09341A85-D713-41D4-A675-E3D5500F001D}" type="presOf" srcId="{BE406445-A58F-457F-AE10-E92F44E355EB}" destId="{9CFE1757-07F8-48E0-AFA7-42E4044B0D8D}" srcOrd="0" destOrd="0" presId="urn:microsoft.com/office/officeart/2005/8/layout/vProcess5"/>
    <dgm:cxn modelId="{D23F0386-7726-4F55-A55B-9A26F03A19BD}" type="presOf" srcId="{F4EA4C1A-61D1-4FDB-9FBA-F01D40E57B41}" destId="{CE8D6365-FDD0-4606-AE28-9A91FF808720}" srcOrd="0" destOrd="0" presId="urn:microsoft.com/office/officeart/2005/8/layout/vProcess5"/>
    <dgm:cxn modelId="{C2B50687-415D-49A3-857A-FF1E8044B890}" type="presOf" srcId="{C9FFC82B-84FE-473D-B501-10A592059088}" destId="{26571E79-1B99-45E8-98CB-810A5F5C4767}" srcOrd="0" destOrd="0" presId="urn:microsoft.com/office/officeart/2005/8/layout/vProcess5"/>
    <dgm:cxn modelId="{5C50A287-E8F3-4227-9A2B-E070F3EA4CBB}" srcId="{9C54FC9E-EEAD-49A5-80F9-26E2C8C66813}" destId="{49BBF496-28E4-4215-AE21-CB535BEDB441}" srcOrd="0" destOrd="0" parTransId="{E20E8C26-2B04-4E52-8F79-D1BA44B93D90}" sibTransId="{F4EA4C1A-61D1-4FDB-9FBA-F01D40E57B41}"/>
    <dgm:cxn modelId="{D8EC1EAD-A1B4-4DA8-96A6-36C7535296C3}" type="presOf" srcId="{C31CC590-6954-4392-99DB-C2BD6F3E6BBF}" destId="{1C3D143D-9230-41F9-91EA-A5485AA5DE85}" srcOrd="0" destOrd="0" presId="urn:microsoft.com/office/officeart/2005/8/layout/vProcess5"/>
    <dgm:cxn modelId="{4A09FBB0-56D0-4915-9DB8-F0C065EE4A3D}" type="presOf" srcId="{BE406445-A58F-457F-AE10-E92F44E355EB}" destId="{5EDCAD2B-EFF6-4A49-B292-87FDB461A1E8}" srcOrd="1" destOrd="0" presId="urn:microsoft.com/office/officeart/2005/8/layout/vProcess5"/>
    <dgm:cxn modelId="{35D940B2-9821-4E70-A8B7-FD6EBE78DA5B}" type="presOf" srcId="{6C91C76E-55D8-4BFE-8B88-F642648BC491}" destId="{DE8A574A-FAAC-4A73-BF92-BDDE94F61F98}" srcOrd="1" destOrd="0" presId="urn:microsoft.com/office/officeart/2005/8/layout/vProcess5"/>
    <dgm:cxn modelId="{2EA2AFCB-C010-4E91-AC7C-6BD8F83F4E1F}" type="presOf" srcId="{C9FFC82B-84FE-473D-B501-10A592059088}" destId="{CC200AB2-6C06-4FE0-8B6C-369F16BDA130}" srcOrd="1" destOrd="0" presId="urn:microsoft.com/office/officeart/2005/8/layout/vProcess5"/>
    <dgm:cxn modelId="{CC2C24DC-2A14-4A4A-976C-5EFD3AB6DDA1}" srcId="{9C54FC9E-EEAD-49A5-80F9-26E2C8C66813}" destId="{C9FFC82B-84FE-473D-B501-10A592059088}" srcOrd="4" destOrd="0" parTransId="{BE0BF754-942C-480C-8C2C-C8466187AAAE}" sibTransId="{366A71FA-7906-4345-8417-5ECA0B134734}"/>
    <dgm:cxn modelId="{CBF8D7E5-4082-4F58-8358-6779A9E4B9A9}" type="presOf" srcId="{BB88D62A-ADD6-4A43-8652-509A7DF86AE1}" destId="{BA95DA6E-62FE-4AC5-82EF-45112506A422}" srcOrd="1" destOrd="0" presId="urn:microsoft.com/office/officeart/2005/8/layout/vProcess5"/>
    <dgm:cxn modelId="{AD84DAF9-FA71-46C4-9416-4FB37F1BA920}" type="presOf" srcId="{6C91C76E-55D8-4BFE-8B88-F642648BC491}" destId="{D717CF7D-E9D6-405D-B539-519BD5D56E8B}" srcOrd="0" destOrd="0" presId="urn:microsoft.com/office/officeart/2005/8/layout/vProcess5"/>
    <dgm:cxn modelId="{3991AA77-B32F-4B6E-851D-C1432B88BE81}" type="presParOf" srcId="{C80658B9-307B-4693-B4B5-7245E105875F}" destId="{AA7CE998-7063-4168-B6C0-9292D02632BC}" srcOrd="0" destOrd="0" presId="urn:microsoft.com/office/officeart/2005/8/layout/vProcess5"/>
    <dgm:cxn modelId="{D8FB1B7E-5E3B-4BE6-90C6-355A0719F6F4}" type="presParOf" srcId="{C80658B9-307B-4693-B4B5-7245E105875F}" destId="{F566A343-82E1-45C6-B9D4-A7EF81B8F4C7}" srcOrd="1" destOrd="0" presId="urn:microsoft.com/office/officeart/2005/8/layout/vProcess5"/>
    <dgm:cxn modelId="{41BFEB2C-E9F2-436F-B2BB-3BBAC5295EC0}" type="presParOf" srcId="{C80658B9-307B-4693-B4B5-7245E105875F}" destId="{9CFE1757-07F8-48E0-AFA7-42E4044B0D8D}" srcOrd="2" destOrd="0" presId="urn:microsoft.com/office/officeart/2005/8/layout/vProcess5"/>
    <dgm:cxn modelId="{3A4BEAE9-972D-4041-A4F5-DF503FCBABD2}" type="presParOf" srcId="{C80658B9-307B-4693-B4B5-7245E105875F}" destId="{D717CF7D-E9D6-405D-B539-519BD5D56E8B}" srcOrd="3" destOrd="0" presId="urn:microsoft.com/office/officeart/2005/8/layout/vProcess5"/>
    <dgm:cxn modelId="{D899488C-8A49-49B9-BF79-D066A16AFC7C}" type="presParOf" srcId="{C80658B9-307B-4693-B4B5-7245E105875F}" destId="{49744FA7-F162-407E-80E9-B97B9C2897AA}" srcOrd="4" destOrd="0" presId="urn:microsoft.com/office/officeart/2005/8/layout/vProcess5"/>
    <dgm:cxn modelId="{393D93E5-BF0A-4CEF-94EB-840A3C5E3DBB}" type="presParOf" srcId="{C80658B9-307B-4693-B4B5-7245E105875F}" destId="{26571E79-1B99-45E8-98CB-810A5F5C4767}" srcOrd="5" destOrd="0" presId="urn:microsoft.com/office/officeart/2005/8/layout/vProcess5"/>
    <dgm:cxn modelId="{53105042-10D7-4FC2-AC38-F2AA78FB32E0}" type="presParOf" srcId="{C80658B9-307B-4693-B4B5-7245E105875F}" destId="{CE8D6365-FDD0-4606-AE28-9A91FF808720}" srcOrd="6" destOrd="0" presId="urn:microsoft.com/office/officeart/2005/8/layout/vProcess5"/>
    <dgm:cxn modelId="{60BC0CC9-D72A-4A16-BD73-4D000CB98510}" type="presParOf" srcId="{C80658B9-307B-4693-B4B5-7245E105875F}" destId="{1C3D143D-9230-41F9-91EA-A5485AA5DE85}" srcOrd="7" destOrd="0" presId="urn:microsoft.com/office/officeart/2005/8/layout/vProcess5"/>
    <dgm:cxn modelId="{C2FD351B-ABCA-49C5-9E56-C3DA6D1CBADB}" type="presParOf" srcId="{C80658B9-307B-4693-B4B5-7245E105875F}" destId="{10401334-65C4-42A1-8C8E-D40BE2AC0101}" srcOrd="8" destOrd="0" presId="urn:microsoft.com/office/officeart/2005/8/layout/vProcess5"/>
    <dgm:cxn modelId="{5CCD57FA-9FA3-462C-9DBB-5414CE4D0D5F}" type="presParOf" srcId="{C80658B9-307B-4693-B4B5-7245E105875F}" destId="{B5D63DFB-2565-4D46-B04B-765E06AE7533}" srcOrd="9" destOrd="0" presId="urn:microsoft.com/office/officeart/2005/8/layout/vProcess5"/>
    <dgm:cxn modelId="{E8F81F3F-64AD-498F-9D51-987289EFB060}" type="presParOf" srcId="{C80658B9-307B-4693-B4B5-7245E105875F}" destId="{445C287C-9347-4A39-B2B4-AE353A11A351}" srcOrd="10" destOrd="0" presId="urn:microsoft.com/office/officeart/2005/8/layout/vProcess5"/>
    <dgm:cxn modelId="{132A6CD3-1ADF-4044-8195-FB2EBFA1CCBA}" type="presParOf" srcId="{C80658B9-307B-4693-B4B5-7245E105875F}" destId="{5EDCAD2B-EFF6-4A49-B292-87FDB461A1E8}" srcOrd="11" destOrd="0" presId="urn:microsoft.com/office/officeart/2005/8/layout/vProcess5"/>
    <dgm:cxn modelId="{E7C86A42-BD8E-4125-9EE6-1218CD27FA03}" type="presParOf" srcId="{C80658B9-307B-4693-B4B5-7245E105875F}" destId="{DE8A574A-FAAC-4A73-BF92-BDDE94F61F98}" srcOrd="12" destOrd="0" presId="urn:microsoft.com/office/officeart/2005/8/layout/vProcess5"/>
    <dgm:cxn modelId="{0C7B517D-BAE2-4B3B-8503-D58513792105}" type="presParOf" srcId="{C80658B9-307B-4693-B4B5-7245E105875F}" destId="{BA95DA6E-62FE-4AC5-82EF-45112506A422}" srcOrd="13" destOrd="0" presId="urn:microsoft.com/office/officeart/2005/8/layout/vProcess5"/>
    <dgm:cxn modelId="{A7EAEF07-B383-4CB1-BE8E-7D500153CD89}" type="presParOf" srcId="{C80658B9-307B-4693-B4B5-7245E105875F}" destId="{CC200AB2-6C06-4FE0-8B6C-369F16BDA13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255281-BBE8-43FA-ADBB-12935D8A919A}" type="doc">
      <dgm:prSet loTypeId="urn:microsoft.com/office/officeart/2005/8/layout/chart3" loCatId="cycle" qsTypeId="urn:microsoft.com/office/officeart/2005/8/quickstyle/simple1" qsCatId="simple" csTypeId="urn:microsoft.com/office/officeart/2005/8/colors/accent1_2" csCatId="accent1" phldr="1"/>
      <dgm:spPr/>
    </dgm:pt>
    <dgm:pt modelId="{0D36C6C9-D240-4756-9AF1-36272047A25E}">
      <dgm:prSet phldrT="[Text]" custT="1"/>
      <dgm:spPr>
        <a:solidFill>
          <a:srgbClr val="002060"/>
        </a:solidFill>
      </dgm:spPr>
      <dgm:t>
        <a:bodyPr/>
        <a:lstStyle/>
        <a:p>
          <a:r>
            <a:rPr lang="en-US" sz="4000" b="1" dirty="0">
              <a:solidFill>
                <a:schemeClr val="bg2"/>
              </a:solidFill>
              <a:latin typeface="Calibri" panose="020F0502020204030204" pitchFamily="34" charset="0"/>
              <a:ea typeface="Calibri" panose="020F0502020204030204" pitchFamily="34" charset="0"/>
              <a:cs typeface="Calibri" panose="020F0502020204030204" pitchFamily="34" charset="0"/>
            </a:rPr>
            <a:t>Training</a:t>
          </a:r>
        </a:p>
      </dgm:t>
    </dgm:pt>
    <dgm:pt modelId="{144795CF-E80F-430B-B656-89DEB2EF135A}" type="parTrans" cxnId="{4F086AC7-BAA7-4B9D-AA58-F90E2577A633}">
      <dgm:prSet/>
      <dgm:spPr/>
      <dgm:t>
        <a:bodyPr/>
        <a:lstStyle/>
        <a:p>
          <a:endParaRPr lang="en-US"/>
        </a:p>
      </dgm:t>
    </dgm:pt>
    <dgm:pt modelId="{20C2930B-68E6-4D8F-A91D-A35E57E91AB3}" type="sibTrans" cxnId="{4F086AC7-BAA7-4B9D-AA58-F90E2577A633}">
      <dgm:prSet/>
      <dgm:spPr/>
      <dgm:t>
        <a:bodyPr/>
        <a:lstStyle/>
        <a:p>
          <a:endParaRPr lang="en-US"/>
        </a:p>
      </dgm:t>
    </dgm:pt>
    <dgm:pt modelId="{F1D0B1E0-13BD-494C-8C8A-B808532430E7}">
      <dgm:prSet phldrT="[Text]" custT="1"/>
      <dgm:spPr>
        <a:solidFill>
          <a:srgbClr val="0070C0"/>
        </a:solidFill>
      </dgm:spPr>
      <dgm:t>
        <a:bodyPr/>
        <a:lstStyle/>
        <a:p>
          <a:r>
            <a:rPr lang="en-US" sz="4000" b="1" dirty="0">
              <a:solidFill>
                <a:schemeClr val="bg2"/>
              </a:solidFill>
              <a:latin typeface="Calibri" panose="020F0502020204030204" pitchFamily="34" charset="0"/>
              <a:ea typeface="Calibri" panose="020F0502020204030204" pitchFamily="34" charset="0"/>
              <a:cs typeface="Calibri" panose="020F0502020204030204" pitchFamily="34" charset="0"/>
            </a:rPr>
            <a:t>Testing</a:t>
          </a:r>
        </a:p>
      </dgm:t>
    </dgm:pt>
    <dgm:pt modelId="{F4536DC7-07F1-4EE8-9195-6730F64B35CD}" type="parTrans" cxnId="{450A641E-5F20-4A63-A0AB-763891FCADBF}">
      <dgm:prSet/>
      <dgm:spPr/>
      <dgm:t>
        <a:bodyPr/>
        <a:lstStyle/>
        <a:p>
          <a:endParaRPr lang="en-US"/>
        </a:p>
      </dgm:t>
    </dgm:pt>
    <dgm:pt modelId="{72A60F93-3229-472D-B449-51A0B703C419}" type="sibTrans" cxnId="{450A641E-5F20-4A63-A0AB-763891FCADBF}">
      <dgm:prSet/>
      <dgm:spPr/>
      <dgm:t>
        <a:bodyPr/>
        <a:lstStyle/>
        <a:p>
          <a:endParaRPr lang="en-US"/>
        </a:p>
      </dgm:t>
    </dgm:pt>
    <dgm:pt modelId="{AA10AE21-5098-492A-BE7A-78C472E2D4F3}">
      <dgm:prSet phldrT="[Text]" custT="1"/>
      <dgm:spPr>
        <a:solidFill>
          <a:schemeClr val="accent6">
            <a:lumMod val="75000"/>
          </a:schemeClr>
        </a:solidFill>
      </dgm:spPr>
      <dgm:t>
        <a:bodyPr/>
        <a:lstStyle/>
        <a:p>
          <a:r>
            <a:rPr lang="en-US" sz="4000" b="1" dirty="0">
              <a:solidFill>
                <a:schemeClr val="bg2"/>
              </a:solidFill>
              <a:latin typeface="Calibri" panose="020F0502020204030204" pitchFamily="34" charset="0"/>
              <a:ea typeface="Calibri" panose="020F0502020204030204" pitchFamily="34" charset="0"/>
              <a:cs typeface="Calibri" panose="020F0502020204030204" pitchFamily="34" charset="0"/>
            </a:rPr>
            <a:t>Hold-Out</a:t>
          </a:r>
        </a:p>
      </dgm:t>
    </dgm:pt>
    <dgm:pt modelId="{0E040EF4-2BFA-4F12-957B-9C557D541281}" type="parTrans" cxnId="{8B7E6AF2-74B0-4253-94BE-2DA661E6086A}">
      <dgm:prSet/>
      <dgm:spPr/>
      <dgm:t>
        <a:bodyPr/>
        <a:lstStyle/>
        <a:p>
          <a:endParaRPr lang="en-US"/>
        </a:p>
      </dgm:t>
    </dgm:pt>
    <dgm:pt modelId="{0331A797-7CEF-4EC6-9E64-A9DAE749CA3E}" type="sibTrans" cxnId="{8B7E6AF2-74B0-4253-94BE-2DA661E6086A}">
      <dgm:prSet/>
      <dgm:spPr/>
      <dgm:t>
        <a:bodyPr/>
        <a:lstStyle/>
        <a:p>
          <a:endParaRPr lang="en-US"/>
        </a:p>
      </dgm:t>
    </dgm:pt>
    <dgm:pt modelId="{A6955730-3DC9-43B6-9966-4A0FF00368C7}" type="pres">
      <dgm:prSet presAssocID="{A2255281-BBE8-43FA-ADBB-12935D8A919A}" presName="compositeShape" presStyleCnt="0">
        <dgm:presLayoutVars>
          <dgm:chMax val="7"/>
          <dgm:dir/>
          <dgm:resizeHandles val="exact"/>
        </dgm:presLayoutVars>
      </dgm:prSet>
      <dgm:spPr/>
    </dgm:pt>
    <dgm:pt modelId="{F0A8F9B7-1905-4BDC-A152-D69C063ABF40}" type="pres">
      <dgm:prSet presAssocID="{A2255281-BBE8-43FA-ADBB-12935D8A919A}" presName="wedge1" presStyleLbl="node1" presStyleIdx="0" presStyleCnt="3" custScaleX="213250" custScaleY="153036"/>
      <dgm:spPr/>
    </dgm:pt>
    <dgm:pt modelId="{5B319E98-995B-4B11-B269-E89FA2FA8F0E}" type="pres">
      <dgm:prSet presAssocID="{A2255281-BBE8-43FA-ADBB-12935D8A919A}" presName="wedge1Tx" presStyleLbl="node1" presStyleIdx="0" presStyleCnt="3">
        <dgm:presLayoutVars>
          <dgm:chMax val="0"/>
          <dgm:chPref val="0"/>
          <dgm:bulletEnabled val="1"/>
        </dgm:presLayoutVars>
      </dgm:prSet>
      <dgm:spPr/>
    </dgm:pt>
    <dgm:pt modelId="{D0938C05-D648-4A3E-858C-510C38717C0B}" type="pres">
      <dgm:prSet presAssocID="{A2255281-BBE8-43FA-ADBB-12935D8A919A}" presName="wedge2" presStyleLbl="node1" presStyleIdx="1" presStyleCnt="3" custScaleX="127409" custScaleY="119105" custLinFactNeighborX="-5796" custLinFactNeighborY="5114"/>
      <dgm:spPr/>
    </dgm:pt>
    <dgm:pt modelId="{F4B503BD-B72C-427C-9B72-8D76CC6BABF8}" type="pres">
      <dgm:prSet presAssocID="{A2255281-BBE8-43FA-ADBB-12935D8A919A}" presName="wedge2Tx" presStyleLbl="node1" presStyleIdx="1" presStyleCnt="3">
        <dgm:presLayoutVars>
          <dgm:chMax val="0"/>
          <dgm:chPref val="0"/>
          <dgm:bulletEnabled val="1"/>
        </dgm:presLayoutVars>
      </dgm:prSet>
      <dgm:spPr/>
    </dgm:pt>
    <dgm:pt modelId="{C2BC6245-B788-4194-A231-2475A8169DDA}" type="pres">
      <dgm:prSet presAssocID="{A2255281-BBE8-43FA-ADBB-12935D8A919A}" presName="wedge3" presStyleLbl="node1" presStyleIdx="2" presStyleCnt="3" custLinFactNeighborX="-10911" custLinFactNeighborY="-8524"/>
      <dgm:spPr/>
    </dgm:pt>
    <dgm:pt modelId="{71039873-9007-401A-9CD6-F59A2AF14358}" type="pres">
      <dgm:prSet presAssocID="{A2255281-BBE8-43FA-ADBB-12935D8A919A}" presName="wedge3Tx" presStyleLbl="node1" presStyleIdx="2" presStyleCnt="3">
        <dgm:presLayoutVars>
          <dgm:chMax val="0"/>
          <dgm:chPref val="0"/>
          <dgm:bulletEnabled val="1"/>
        </dgm:presLayoutVars>
      </dgm:prSet>
      <dgm:spPr/>
    </dgm:pt>
  </dgm:ptLst>
  <dgm:cxnLst>
    <dgm:cxn modelId="{450A641E-5F20-4A63-A0AB-763891FCADBF}" srcId="{A2255281-BBE8-43FA-ADBB-12935D8A919A}" destId="{F1D0B1E0-13BD-494C-8C8A-B808532430E7}" srcOrd="1" destOrd="0" parTransId="{F4536DC7-07F1-4EE8-9195-6730F64B35CD}" sibTransId="{72A60F93-3229-472D-B449-51A0B703C419}"/>
    <dgm:cxn modelId="{8F467D2D-95EC-41A2-8FA8-B477DEA586F6}" type="presOf" srcId="{F1D0B1E0-13BD-494C-8C8A-B808532430E7}" destId="{D0938C05-D648-4A3E-858C-510C38717C0B}" srcOrd="0" destOrd="0" presId="urn:microsoft.com/office/officeart/2005/8/layout/chart3"/>
    <dgm:cxn modelId="{8B04B046-9B75-4721-B0D5-0862B43E5C11}" type="presOf" srcId="{AA10AE21-5098-492A-BE7A-78C472E2D4F3}" destId="{71039873-9007-401A-9CD6-F59A2AF14358}" srcOrd="1" destOrd="0" presId="urn:microsoft.com/office/officeart/2005/8/layout/chart3"/>
    <dgm:cxn modelId="{1C43227D-FB5D-4EFE-8CA2-6C6A2EE8346F}" type="presOf" srcId="{A2255281-BBE8-43FA-ADBB-12935D8A919A}" destId="{A6955730-3DC9-43B6-9966-4A0FF00368C7}" srcOrd="0" destOrd="0" presId="urn:microsoft.com/office/officeart/2005/8/layout/chart3"/>
    <dgm:cxn modelId="{AB96FA7F-17FE-40C1-8DC3-9E6CD9D6AF92}" type="presOf" srcId="{0D36C6C9-D240-4756-9AF1-36272047A25E}" destId="{F0A8F9B7-1905-4BDC-A152-D69C063ABF40}" srcOrd="0" destOrd="0" presId="urn:microsoft.com/office/officeart/2005/8/layout/chart3"/>
    <dgm:cxn modelId="{47B3EFBA-1BB5-4B58-A2B1-229F76A36A17}" type="presOf" srcId="{AA10AE21-5098-492A-BE7A-78C472E2D4F3}" destId="{C2BC6245-B788-4194-A231-2475A8169DDA}" srcOrd="0" destOrd="0" presId="urn:microsoft.com/office/officeart/2005/8/layout/chart3"/>
    <dgm:cxn modelId="{4F086AC7-BAA7-4B9D-AA58-F90E2577A633}" srcId="{A2255281-BBE8-43FA-ADBB-12935D8A919A}" destId="{0D36C6C9-D240-4756-9AF1-36272047A25E}" srcOrd="0" destOrd="0" parTransId="{144795CF-E80F-430B-B656-89DEB2EF135A}" sibTransId="{20C2930B-68E6-4D8F-A91D-A35E57E91AB3}"/>
    <dgm:cxn modelId="{180F06D8-DAFC-4801-AC9E-AAC756EB1A06}" type="presOf" srcId="{F1D0B1E0-13BD-494C-8C8A-B808532430E7}" destId="{F4B503BD-B72C-427C-9B72-8D76CC6BABF8}" srcOrd="1" destOrd="0" presId="urn:microsoft.com/office/officeart/2005/8/layout/chart3"/>
    <dgm:cxn modelId="{B4B517EA-4870-457C-9D06-2E0CB1492303}" type="presOf" srcId="{0D36C6C9-D240-4756-9AF1-36272047A25E}" destId="{5B319E98-995B-4B11-B269-E89FA2FA8F0E}" srcOrd="1" destOrd="0" presId="urn:microsoft.com/office/officeart/2005/8/layout/chart3"/>
    <dgm:cxn modelId="{8B7E6AF2-74B0-4253-94BE-2DA661E6086A}" srcId="{A2255281-BBE8-43FA-ADBB-12935D8A919A}" destId="{AA10AE21-5098-492A-BE7A-78C472E2D4F3}" srcOrd="2" destOrd="0" parTransId="{0E040EF4-2BFA-4F12-957B-9C557D541281}" sibTransId="{0331A797-7CEF-4EC6-9E64-A9DAE749CA3E}"/>
    <dgm:cxn modelId="{A967F6FD-1369-4181-A0A3-8AA5BEA4C9D2}" type="presParOf" srcId="{A6955730-3DC9-43B6-9966-4A0FF00368C7}" destId="{F0A8F9B7-1905-4BDC-A152-D69C063ABF40}" srcOrd="0" destOrd="0" presId="urn:microsoft.com/office/officeart/2005/8/layout/chart3"/>
    <dgm:cxn modelId="{CA3715E6-A879-4D5F-BE09-BA571C5177F7}" type="presParOf" srcId="{A6955730-3DC9-43B6-9966-4A0FF00368C7}" destId="{5B319E98-995B-4B11-B269-E89FA2FA8F0E}" srcOrd="1" destOrd="0" presId="urn:microsoft.com/office/officeart/2005/8/layout/chart3"/>
    <dgm:cxn modelId="{2018D0C9-C7FE-4146-A2D1-D01E3819118E}" type="presParOf" srcId="{A6955730-3DC9-43B6-9966-4A0FF00368C7}" destId="{D0938C05-D648-4A3E-858C-510C38717C0B}" srcOrd="2" destOrd="0" presId="urn:microsoft.com/office/officeart/2005/8/layout/chart3"/>
    <dgm:cxn modelId="{A0CF40A8-499E-4951-B4BA-D07897C9BDB2}" type="presParOf" srcId="{A6955730-3DC9-43B6-9966-4A0FF00368C7}" destId="{F4B503BD-B72C-427C-9B72-8D76CC6BABF8}" srcOrd="3" destOrd="0" presId="urn:microsoft.com/office/officeart/2005/8/layout/chart3"/>
    <dgm:cxn modelId="{1C9A8072-68E4-4429-B0D2-3529F3E8A093}" type="presParOf" srcId="{A6955730-3DC9-43B6-9966-4A0FF00368C7}" destId="{C2BC6245-B788-4194-A231-2475A8169DDA}" srcOrd="4" destOrd="0" presId="urn:microsoft.com/office/officeart/2005/8/layout/chart3"/>
    <dgm:cxn modelId="{A6A6E4A2-33B3-4E58-9387-816FD70999D5}" type="presParOf" srcId="{A6955730-3DC9-43B6-9966-4A0FF00368C7}" destId="{71039873-9007-401A-9CD6-F59A2AF14358}"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0D0D23-E8FD-42E7-B78E-228D53DE07E5}" type="doc">
      <dgm:prSet loTypeId="urn:microsoft.com/office/officeart/2005/8/layout/lProcess2" loCatId="list" qsTypeId="urn:microsoft.com/office/officeart/2005/8/quickstyle/simple3" qsCatId="simple" csTypeId="urn:microsoft.com/office/officeart/2005/8/colors/accent2_2" csCatId="accent2" phldr="1"/>
      <dgm:spPr/>
      <dgm:t>
        <a:bodyPr/>
        <a:lstStyle/>
        <a:p>
          <a:endParaRPr lang="en-US"/>
        </a:p>
      </dgm:t>
    </dgm:pt>
    <dgm:pt modelId="{E95CAAF9-67C8-4A72-A5BF-4C6F07B8DBCC}">
      <dgm:prSet phldrT="[Text]" custT="1"/>
      <dgm:spPr/>
      <dgm:t>
        <a:bodyPr/>
        <a:lstStyle/>
        <a:p>
          <a:r>
            <a:rPr lang="en-US" sz="4800" b="1" dirty="0">
              <a:latin typeface="Calibri" panose="020F0502020204030204" pitchFamily="34" charset="0"/>
              <a:ea typeface="Calibri" panose="020F0502020204030204" pitchFamily="34" charset="0"/>
              <a:cs typeface="Calibri" panose="020F0502020204030204" pitchFamily="34" charset="0"/>
            </a:rPr>
            <a:t>Training</a:t>
          </a:r>
          <a:endParaRPr lang="en-US" sz="6000" b="1" dirty="0">
            <a:latin typeface="Calibri" panose="020F0502020204030204" pitchFamily="34" charset="0"/>
            <a:ea typeface="Calibri" panose="020F0502020204030204" pitchFamily="34" charset="0"/>
            <a:cs typeface="Calibri" panose="020F0502020204030204" pitchFamily="34" charset="0"/>
          </a:endParaRPr>
        </a:p>
      </dgm:t>
    </dgm:pt>
    <dgm:pt modelId="{4B288408-2FEB-4260-B8AA-EE9AF637B0D8}" type="parTrans" cxnId="{ED0213A8-C987-49E4-8C56-B2E5F8FBFDE5}">
      <dgm:prSet/>
      <dgm:spPr/>
      <dgm:t>
        <a:bodyPr/>
        <a:lstStyle/>
        <a:p>
          <a:endParaRPr lang="en-US"/>
        </a:p>
      </dgm:t>
    </dgm:pt>
    <dgm:pt modelId="{1CFD47F3-E908-41E5-A694-09505E1E0664}" type="sibTrans" cxnId="{ED0213A8-C987-49E4-8C56-B2E5F8FBFDE5}">
      <dgm:prSet/>
      <dgm:spPr/>
      <dgm:t>
        <a:bodyPr/>
        <a:lstStyle/>
        <a:p>
          <a:endParaRPr lang="en-US"/>
        </a:p>
      </dgm:t>
    </dgm:pt>
    <dgm:pt modelId="{C46781BC-4567-47EA-90B2-46BDDB666075}">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Prepare Data</a:t>
          </a:r>
        </a:p>
      </dgm:t>
    </dgm:pt>
    <dgm:pt modelId="{AB94830D-D656-4190-A176-DE9C5856E52C}" type="parTrans" cxnId="{C8091C79-2583-4EE7-9B81-9F2E326A7E00}">
      <dgm:prSet/>
      <dgm:spPr/>
      <dgm:t>
        <a:bodyPr/>
        <a:lstStyle/>
        <a:p>
          <a:endParaRPr lang="en-US"/>
        </a:p>
      </dgm:t>
    </dgm:pt>
    <dgm:pt modelId="{D8CB7AFC-9C34-4BB2-A8BB-68BA35A478C0}" type="sibTrans" cxnId="{C8091C79-2583-4EE7-9B81-9F2E326A7E00}">
      <dgm:prSet/>
      <dgm:spPr/>
      <dgm:t>
        <a:bodyPr/>
        <a:lstStyle/>
        <a:p>
          <a:endParaRPr lang="en-US"/>
        </a:p>
      </dgm:t>
    </dgm:pt>
    <dgm:pt modelId="{739B2206-C5CD-4A14-ACEE-F85FFB701EC5}">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Ascertain model structure</a:t>
          </a:r>
        </a:p>
      </dgm:t>
    </dgm:pt>
    <dgm:pt modelId="{DF9940C9-D5FF-419E-82BA-204C3BA77082}" type="parTrans" cxnId="{3636EC1C-FDB7-4DDB-9407-8643652BB8B9}">
      <dgm:prSet/>
      <dgm:spPr/>
      <dgm:t>
        <a:bodyPr/>
        <a:lstStyle/>
        <a:p>
          <a:endParaRPr lang="en-US"/>
        </a:p>
      </dgm:t>
    </dgm:pt>
    <dgm:pt modelId="{9357BAAD-4D77-4FD3-9632-1B1A9768ADE4}" type="sibTrans" cxnId="{3636EC1C-FDB7-4DDB-9407-8643652BB8B9}">
      <dgm:prSet/>
      <dgm:spPr/>
      <dgm:t>
        <a:bodyPr/>
        <a:lstStyle/>
        <a:p>
          <a:endParaRPr lang="en-US"/>
        </a:p>
      </dgm:t>
    </dgm:pt>
    <dgm:pt modelId="{AFAA4CC3-3E7A-40A1-BD43-D2E43891AEA7}">
      <dgm:prSet phldrT="[Text]" custT="1"/>
      <dgm:spPr/>
      <dgm:t>
        <a:bodyPr/>
        <a:lstStyle/>
        <a:p>
          <a:r>
            <a:rPr lang="en-US" sz="4800" b="1" dirty="0">
              <a:latin typeface="Calibri" panose="020F0502020204030204" pitchFamily="34" charset="0"/>
              <a:ea typeface="Calibri" panose="020F0502020204030204" pitchFamily="34" charset="0"/>
              <a:cs typeface="Calibri" panose="020F0502020204030204" pitchFamily="34" charset="0"/>
            </a:rPr>
            <a:t>Testing</a:t>
          </a:r>
        </a:p>
      </dgm:t>
    </dgm:pt>
    <dgm:pt modelId="{9B29A1DD-E48B-4639-BF63-42494DCB431B}" type="parTrans" cxnId="{45498272-E4EB-4C62-845F-E3F25E16CBD1}">
      <dgm:prSet/>
      <dgm:spPr/>
      <dgm:t>
        <a:bodyPr/>
        <a:lstStyle/>
        <a:p>
          <a:endParaRPr lang="en-US"/>
        </a:p>
      </dgm:t>
    </dgm:pt>
    <dgm:pt modelId="{B6748EFA-DFC4-4CE5-879A-90918C14EC2B}" type="sibTrans" cxnId="{45498272-E4EB-4C62-845F-E3F25E16CBD1}">
      <dgm:prSet/>
      <dgm:spPr/>
      <dgm:t>
        <a:bodyPr/>
        <a:lstStyle/>
        <a:p>
          <a:endParaRPr lang="en-US"/>
        </a:p>
      </dgm:t>
    </dgm:pt>
    <dgm:pt modelId="{D4FBD108-68C5-4420-83D9-07984551B8BE}">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Assess model performance</a:t>
          </a:r>
        </a:p>
      </dgm:t>
    </dgm:pt>
    <dgm:pt modelId="{F94F63CD-1B16-4FC1-BBEA-9BB74D225D9F}" type="parTrans" cxnId="{D54159A6-9C38-43CA-8107-F135DEE453BE}">
      <dgm:prSet/>
      <dgm:spPr/>
      <dgm:t>
        <a:bodyPr/>
        <a:lstStyle/>
        <a:p>
          <a:endParaRPr lang="en-US"/>
        </a:p>
      </dgm:t>
    </dgm:pt>
    <dgm:pt modelId="{82AD0A4C-3CDA-40D0-859A-412737B84448}" type="sibTrans" cxnId="{D54159A6-9C38-43CA-8107-F135DEE453BE}">
      <dgm:prSet/>
      <dgm:spPr/>
      <dgm:t>
        <a:bodyPr/>
        <a:lstStyle/>
        <a:p>
          <a:endParaRPr lang="en-US"/>
        </a:p>
      </dgm:t>
    </dgm:pt>
    <dgm:pt modelId="{619EC4AE-4648-4B97-8035-536B45782B6B}">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Compare performance among models</a:t>
          </a:r>
        </a:p>
      </dgm:t>
    </dgm:pt>
    <dgm:pt modelId="{BA247032-DE16-460B-9FDC-5714ECE3456A}" type="parTrans" cxnId="{6D9C9700-9195-4460-B6B2-73FB1298A64D}">
      <dgm:prSet/>
      <dgm:spPr/>
      <dgm:t>
        <a:bodyPr/>
        <a:lstStyle/>
        <a:p>
          <a:endParaRPr lang="en-US"/>
        </a:p>
      </dgm:t>
    </dgm:pt>
    <dgm:pt modelId="{2CBBD76D-1F59-41F8-A097-59565D01BA1A}" type="sibTrans" cxnId="{6D9C9700-9195-4460-B6B2-73FB1298A64D}">
      <dgm:prSet/>
      <dgm:spPr/>
      <dgm:t>
        <a:bodyPr/>
        <a:lstStyle/>
        <a:p>
          <a:endParaRPr lang="en-US"/>
        </a:p>
      </dgm:t>
    </dgm:pt>
    <dgm:pt modelId="{06BBABC7-439B-4AC9-AE5F-AB098C65BC71}">
      <dgm:prSet phldrT="[Text]" custT="1"/>
      <dgm:spPr/>
      <dgm:t>
        <a:bodyPr/>
        <a:lstStyle/>
        <a:p>
          <a:r>
            <a:rPr lang="en-US" sz="4800" b="1" dirty="0">
              <a:latin typeface="Calibri" panose="020F0502020204030204" pitchFamily="34" charset="0"/>
              <a:ea typeface="Calibri" panose="020F0502020204030204" pitchFamily="34" charset="0"/>
              <a:cs typeface="Calibri" panose="020F0502020204030204" pitchFamily="34" charset="0"/>
            </a:rPr>
            <a:t>Hold-Out</a:t>
          </a:r>
        </a:p>
      </dgm:t>
    </dgm:pt>
    <dgm:pt modelId="{EF1F2A0D-D74C-41DF-A10C-E921BF4AC4BB}" type="parTrans" cxnId="{5A75F9E6-C686-4051-91A9-E04BB4EC0FC1}">
      <dgm:prSet/>
      <dgm:spPr/>
      <dgm:t>
        <a:bodyPr/>
        <a:lstStyle/>
        <a:p>
          <a:endParaRPr lang="en-US"/>
        </a:p>
      </dgm:t>
    </dgm:pt>
    <dgm:pt modelId="{63B095BE-8A48-4B90-BA97-15ACBF292D7E}" type="sibTrans" cxnId="{5A75F9E6-C686-4051-91A9-E04BB4EC0FC1}">
      <dgm:prSet/>
      <dgm:spPr/>
      <dgm:t>
        <a:bodyPr/>
        <a:lstStyle/>
        <a:p>
          <a:endParaRPr lang="en-US"/>
        </a:p>
      </dgm:t>
    </dgm:pt>
    <dgm:pt modelId="{C0E81149-20AB-4B4E-BA5F-B027CEAB6186}">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Determine model parameters</a:t>
          </a:r>
        </a:p>
      </dgm:t>
    </dgm:pt>
    <dgm:pt modelId="{4B2D1C6F-323F-41D6-8349-2AE981508FC9}" type="parTrans" cxnId="{45FD07FA-AF09-43C7-A9CD-E26169DA6DDB}">
      <dgm:prSet/>
      <dgm:spPr/>
      <dgm:t>
        <a:bodyPr/>
        <a:lstStyle/>
        <a:p>
          <a:endParaRPr lang="en-US"/>
        </a:p>
      </dgm:t>
    </dgm:pt>
    <dgm:pt modelId="{ABFF56AA-4D47-4F82-8AB7-767C73B75764}" type="sibTrans" cxnId="{45FD07FA-AF09-43C7-A9CD-E26169DA6DDB}">
      <dgm:prSet/>
      <dgm:spPr/>
      <dgm:t>
        <a:bodyPr/>
        <a:lstStyle/>
        <a:p>
          <a:endParaRPr lang="en-US"/>
        </a:p>
      </dgm:t>
    </dgm:pt>
    <dgm:pt modelId="{45315E6C-B924-4C1A-9AD2-25CF8C6E759B}">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Play the role of</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a “future data”</a:t>
          </a:r>
        </a:p>
      </dgm:t>
    </dgm:pt>
    <dgm:pt modelId="{A221E6E3-C711-48B4-83A2-5CEF455C2260}" type="parTrans" cxnId="{231A5324-F16E-4D59-838B-5E8C63A3378C}">
      <dgm:prSet/>
      <dgm:spPr/>
      <dgm:t>
        <a:bodyPr/>
        <a:lstStyle/>
        <a:p>
          <a:endParaRPr lang="en-US"/>
        </a:p>
      </dgm:t>
    </dgm:pt>
    <dgm:pt modelId="{FC94ACC7-568A-49E0-8742-735FEFC6B780}" type="sibTrans" cxnId="{231A5324-F16E-4D59-838B-5E8C63A3378C}">
      <dgm:prSet/>
      <dgm:spPr/>
      <dgm:t>
        <a:bodyPr/>
        <a:lstStyle/>
        <a:p>
          <a:endParaRPr lang="en-US"/>
        </a:p>
      </dgm:t>
    </dgm:pt>
    <dgm:pt modelId="{3E17E391-0533-48EC-A495-40BCDE076E02}">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Often used in data challenge</a:t>
          </a:r>
        </a:p>
      </dgm:t>
    </dgm:pt>
    <dgm:pt modelId="{EE90886C-A15A-4A1F-82B5-042D264B8C7F}" type="sibTrans" cxnId="{C4EE0E5D-60B9-4116-9892-5BB60D9B1143}">
      <dgm:prSet/>
      <dgm:spPr/>
      <dgm:t>
        <a:bodyPr/>
        <a:lstStyle/>
        <a:p>
          <a:endParaRPr lang="en-US"/>
        </a:p>
      </dgm:t>
    </dgm:pt>
    <dgm:pt modelId="{583EE63E-9448-4C05-A24C-C3B66718FDCE}" type="parTrans" cxnId="{C4EE0E5D-60B9-4116-9892-5BB60D9B1143}">
      <dgm:prSet/>
      <dgm:spPr/>
      <dgm:t>
        <a:bodyPr/>
        <a:lstStyle/>
        <a:p>
          <a:endParaRPr lang="en-US"/>
        </a:p>
      </dgm:t>
    </dgm:pt>
    <dgm:pt modelId="{1BF3B3B4-0BF2-4255-A0DB-D0C3177B9DF3}">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Obtain an objective estimate of the error size</a:t>
          </a:r>
        </a:p>
      </dgm:t>
    </dgm:pt>
    <dgm:pt modelId="{68016055-F808-4E74-82DB-B9C175EA3400}" type="sibTrans" cxnId="{06BB2C34-2AE3-4A92-B51A-7F8F87D4D266}">
      <dgm:prSet/>
      <dgm:spPr/>
      <dgm:t>
        <a:bodyPr/>
        <a:lstStyle/>
        <a:p>
          <a:endParaRPr lang="en-US"/>
        </a:p>
      </dgm:t>
    </dgm:pt>
    <dgm:pt modelId="{65DDD908-82CF-40DA-A7FB-30991C2C04CF}" type="parTrans" cxnId="{06BB2C34-2AE3-4A92-B51A-7F8F87D4D266}">
      <dgm:prSet/>
      <dgm:spPr/>
      <dgm:t>
        <a:bodyPr/>
        <a:lstStyle/>
        <a:p>
          <a:endParaRPr lang="en-US"/>
        </a:p>
      </dgm:t>
    </dgm:pt>
    <dgm:pt modelId="{A77C6DFC-D3F2-4059-8FD6-64BEDE0BCB71}">
      <dgm:prSe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Play the role of a “third party” data</a:t>
          </a:r>
        </a:p>
      </dgm:t>
    </dgm:pt>
    <dgm:pt modelId="{D422733F-E50F-4AD8-B674-5D1DC982EA3B}" type="parTrans" cxnId="{9797C948-068E-442A-A173-16DBF248C074}">
      <dgm:prSet/>
      <dgm:spPr/>
      <dgm:t>
        <a:bodyPr/>
        <a:lstStyle/>
        <a:p>
          <a:endParaRPr lang="en-US"/>
        </a:p>
      </dgm:t>
    </dgm:pt>
    <dgm:pt modelId="{5B50162A-FA07-43C9-A258-23D4829DB538}" type="sibTrans" cxnId="{9797C948-068E-442A-A173-16DBF248C074}">
      <dgm:prSet/>
      <dgm:spPr/>
      <dgm:t>
        <a:bodyPr/>
        <a:lstStyle/>
        <a:p>
          <a:endParaRPr lang="en-US"/>
        </a:p>
      </dgm:t>
    </dgm:pt>
    <dgm:pt modelId="{302E65AD-FAB4-4732-AD6B-27446FC28A99}" type="pres">
      <dgm:prSet presAssocID="{EB0D0D23-E8FD-42E7-B78E-228D53DE07E5}" presName="theList" presStyleCnt="0">
        <dgm:presLayoutVars>
          <dgm:dir/>
          <dgm:animLvl val="lvl"/>
          <dgm:resizeHandles val="exact"/>
        </dgm:presLayoutVars>
      </dgm:prSet>
      <dgm:spPr/>
    </dgm:pt>
    <dgm:pt modelId="{FEA0F945-4C24-4A9B-A956-3C4007ED7CFA}" type="pres">
      <dgm:prSet presAssocID="{E95CAAF9-67C8-4A72-A5BF-4C6F07B8DBCC}" presName="compNode" presStyleCnt="0"/>
      <dgm:spPr/>
    </dgm:pt>
    <dgm:pt modelId="{8F4DA598-F621-4B83-BF27-61F56F312A8D}" type="pres">
      <dgm:prSet presAssocID="{E95CAAF9-67C8-4A72-A5BF-4C6F07B8DBCC}" presName="aNode" presStyleLbl="bgShp" presStyleIdx="0" presStyleCnt="3"/>
      <dgm:spPr/>
    </dgm:pt>
    <dgm:pt modelId="{371B7957-C05E-47FE-A291-C0ACC5D2A2DB}" type="pres">
      <dgm:prSet presAssocID="{E95CAAF9-67C8-4A72-A5BF-4C6F07B8DBCC}" presName="textNode" presStyleLbl="bgShp" presStyleIdx="0" presStyleCnt="3"/>
      <dgm:spPr/>
    </dgm:pt>
    <dgm:pt modelId="{A80950A6-25F0-4167-9E57-51E197F29776}" type="pres">
      <dgm:prSet presAssocID="{E95CAAF9-67C8-4A72-A5BF-4C6F07B8DBCC}" presName="compChildNode" presStyleCnt="0"/>
      <dgm:spPr/>
    </dgm:pt>
    <dgm:pt modelId="{7795EBFE-F66E-4A2B-BB25-FAA548EB42F7}" type="pres">
      <dgm:prSet presAssocID="{E95CAAF9-67C8-4A72-A5BF-4C6F07B8DBCC}" presName="theInnerList" presStyleCnt="0"/>
      <dgm:spPr/>
    </dgm:pt>
    <dgm:pt modelId="{DB6CC11A-E4B3-4663-9379-2EAD5A6D423A}" type="pres">
      <dgm:prSet presAssocID="{C46781BC-4567-47EA-90B2-46BDDB666075}" presName="childNode" presStyleLbl="node1" presStyleIdx="0" presStyleCnt="9">
        <dgm:presLayoutVars>
          <dgm:bulletEnabled val="1"/>
        </dgm:presLayoutVars>
      </dgm:prSet>
      <dgm:spPr/>
    </dgm:pt>
    <dgm:pt modelId="{0786DCB6-09AC-40FA-A528-DF3412535A33}" type="pres">
      <dgm:prSet presAssocID="{C46781BC-4567-47EA-90B2-46BDDB666075}" presName="aSpace2" presStyleCnt="0"/>
      <dgm:spPr/>
    </dgm:pt>
    <dgm:pt modelId="{C08C1F1C-34D6-48B9-98E6-D74B8971DB93}" type="pres">
      <dgm:prSet presAssocID="{739B2206-C5CD-4A14-ACEE-F85FFB701EC5}" presName="childNode" presStyleLbl="node1" presStyleIdx="1" presStyleCnt="9">
        <dgm:presLayoutVars>
          <dgm:bulletEnabled val="1"/>
        </dgm:presLayoutVars>
      </dgm:prSet>
      <dgm:spPr/>
    </dgm:pt>
    <dgm:pt modelId="{98D71B49-20D2-4922-8751-0D55C8F57FC5}" type="pres">
      <dgm:prSet presAssocID="{739B2206-C5CD-4A14-ACEE-F85FFB701EC5}" presName="aSpace2" presStyleCnt="0"/>
      <dgm:spPr/>
    </dgm:pt>
    <dgm:pt modelId="{0E784FCF-87A1-4F95-B549-D8B1A96D38EF}" type="pres">
      <dgm:prSet presAssocID="{C0E81149-20AB-4B4E-BA5F-B027CEAB6186}" presName="childNode" presStyleLbl="node1" presStyleIdx="2" presStyleCnt="9" custLinFactNeighborX="1059">
        <dgm:presLayoutVars>
          <dgm:bulletEnabled val="1"/>
        </dgm:presLayoutVars>
      </dgm:prSet>
      <dgm:spPr/>
    </dgm:pt>
    <dgm:pt modelId="{45F01F19-3269-4BA0-8F1D-F29B9048A138}" type="pres">
      <dgm:prSet presAssocID="{E95CAAF9-67C8-4A72-A5BF-4C6F07B8DBCC}" presName="aSpace" presStyleCnt="0"/>
      <dgm:spPr/>
    </dgm:pt>
    <dgm:pt modelId="{587DA667-A745-4601-B140-59CECB5820DA}" type="pres">
      <dgm:prSet presAssocID="{AFAA4CC3-3E7A-40A1-BD43-D2E43891AEA7}" presName="compNode" presStyleCnt="0"/>
      <dgm:spPr/>
    </dgm:pt>
    <dgm:pt modelId="{B129FBE3-0AF3-46EF-91A7-8547EDB62FB9}" type="pres">
      <dgm:prSet presAssocID="{AFAA4CC3-3E7A-40A1-BD43-D2E43891AEA7}" presName="aNode" presStyleLbl="bgShp" presStyleIdx="1" presStyleCnt="3"/>
      <dgm:spPr/>
    </dgm:pt>
    <dgm:pt modelId="{89E774BC-A4F9-4C00-B127-A3062E51C43D}" type="pres">
      <dgm:prSet presAssocID="{AFAA4CC3-3E7A-40A1-BD43-D2E43891AEA7}" presName="textNode" presStyleLbl="bgShp" presStyleIdx="1" presStyleCnt="3"/>
      <dgm:spPr/>
    </dgm:pt>
    <dgm:pt modelId="{3B0FE16F-B45A-41F3-ABA4-1CC45A1D7EE2}" type="pres">
      <dgm:prSet presAssocID="{AFAA4CC3-3E7A-40A1-BD43-D2E43891AEA7}" presName="compChildNode" presStyleCnt="0"/>
      <dgm:spPr/>
    </dgm:pt>
    <dgm:pt modelId="{7D16625B-3317-4DAB-8147-1F4CEA1D251B}" type="pres">
      <dgm:prSet presAssocID="{AFAA4CC3-3E7A-40A1-BD43-D2E43891AEA7}" presName="theInnerList" presStyleCnt="0"/>
      <dgm:spPr/>
    </dgm:pt>
    <dgm:pt modelId="{2297ED96-D658-4CEB-806F-B4FFC06145B9}" type="pres">
      <dgm:prSet presAssocID="{D4FBD108-68C5-4420-83D9-07984551B8BE}" presName="childNode" presStyleLbl="node1" presStyleIdx="3" presStyleCnt="9">
        <dgm:presLayoutVars>
          <dgm:bulletEnabled val="1"/>
        </dgm:presLayoutVars>
      </dgm:prSet>
      <dgm:spPr/>
    </dgm:pt>
    <dgm:pt modelId="{D0E35E29-3130-48F0-A504-7A85B94CC14A}" type="pres">
      <dgm:prSet presAssocID="{D4FBD108-68C5-4420-83D9-07984551B8BE}" presName="aSpace2" presStyleCnt="0"/>
      <dgm:spPr/>
    </dgm:pt>
    <dgm:pt modelId="{352B341B-9C24-4773-BB83-B9D8A8FDEE55}" type="pres">
      <dgm:prSet presAssocID="{619EC4AE-4648-4B97-8035-536B45782B6B}" presName="childNode" presStyleLbl="node1" presStyleIdx="4" presStyleCnt="9">
        <dgm:presLayoutVars>
          <dgm:bulletEnabled val="1"/>
        </dgm:presLayoutVars>
      </dgm:prSet>
      <dgm:spPr/>
    </dgm:pt>
    <dgm:pt modelId="{8886EC9B-A753-4863-8144-3436D85FC4C3}" type="pres">
      <dgm:prSet presAssocID="{619EC4AE-4648-4B97-8035-536B45782B6B}" presName="aSpace2" presStyleCnt="0"/>
      <dgm:spPr/>
    </dgm:pt>
    <dgm:pt modelId="{16669A80-E311-4685-9A24-A2EF1941DA72}" type="pres">
      <dgm:prSet presAssocID="{45315E6C-B924-4C1A-9AD2-25CF8C6E759B}" presName="childNode" presStyleLbl="node1" presStyleIdx="5" presStyleCnt="9">
        <dgm:presLayoutVars>
          <dgm:bulletEnabled val="1"/>
        </dgm:presLayoutVars>
      </dgm:prSet>
      <dgm:spPr/>
    </dgm:pt>
    <dgm:pt modelId="{F059FD07-3266-4551-9EE1-444FE27C0988}" type="pres">
      <dgm:prSet presAssocID="{AFAA4CC3-3E7A-40A1-BD43-D2E43891AEA7}" presName="aSpace" presStyleCnt="0"/>
      <dgm:spPr/>
    </dgm:pt>
    <dgm:pt modelId="{95C9488B-4F1B-4987-A55A-3069D9C03562}" type="pres">
      <dgm:prSet presAssocID="{06BBABC7-439B-4AC9-AE5F-AB098C65BC71}" presName="compNode" presStyleCnt="0"/>
      <dgm:spPr/>
    </dgm:pt>
    <dgm:pt modelId="{17C7F149-F407-48F5-A0DC-D3830AF28534}" type="pres">
      <dgm:prSet presAssocID="{06BBABC7-439B-4AC9-AE5F-AB098C65BC71}" presName="aNode" presStyleLbl="bgShp" presStyleIdx="2" presStyleCnt="3"/>
      <dgm:spPr/>
    </dgm:pt>
    <dgm:pt modelId="{1E465C35-A05D-43DE-8D58-3B45DEA99E82}" type="pres">
      <dgm:prSet presAssocID="{06BBABC7-439B-4AC9-AE5F-AB098C65BC71}" presName="textNode" presStyleLbl="bgShp" presStyleIdx="2" presStyleCnt="3"/>
      <dgm:spPr/>
    </dgm:pt>
    <dgm:pt modelId="{1E1439D8-7A94-40C3-BFA4-AC34AD265919}" type="pres">
      <dgm:prSet presAssocID="{06BBABC7-439B-4AC9-AE5F-AB098C65BC71}" presName="compChildNode" presStyleCnt="0"/>
      <dgm:spPr/>
    </dgm:pt>
    <dgm:pt modelId="{C0D980BE-BF3D-4A97-B608-7D8E42219909}" type="pres">
      <dgm:prSet presAssocID="{06BBABC7-439B-4AC9-AE5F-AB098C65BC71}" presName="theInnerList" presStyleCnt="0"/>
      <dgm:spPr/>
    </dgm:pt>
    <dgm:pt modelId="{BFD0F1E9-38AC-4A9C-83DB-084BA9B87DD2}" type="pres">
      <dgm:prSet presAssocID="{1BF3B3B4-0BF2-4255-A0DB-D0C3177B9DF3}" presName="childNode" presStyleLbl="node1" presStyleIdx="6" presStyleCnt="9">
        <dgm:presLayoutVars>
          <dgm:bulletEnabled val="1"/>
        </dgm:presLayoutVars>
      </dgm:prSet>
      <dgm:spPr/>
    </dgm:pt>
    <dgm:pt modelId="{E80F854E-58D8-4084-99AA-D093A9D3E3E1}" type="pres">
      <dgm:prSet presAssocID="{1BF3B3B4-0BF2-4255-A0DB-D0C3177B9DF3}" presName="aSpace2" presStyleCnt="0"/>
      <dgm:spPr/>
    </dgm:pt>
    <dgm:pt modelId="{05981386-C648-40A0-B2F4-68D2228E5367}" type="pres">
      <dgm:prSet presAssocID="{A77C6DFC-D3F2-4059-8FD6-64BEDE0BCB71}" presName="childNode" presStyleLbl="node1" presStyleIdx="7" presStyleCnt="9">
        <dgm:presLayoutVars>
          <dgm:bulletEnabled val="1"/>
        </dgm:presLayoutVars>
      </dgm:prSet>
      <dgm:spPr/>
    </dgm:pt>
    <dgm:pt modelId="{99DB8C81-3B6A-4ECB-BCE8-ECA002E13D26}" type="pres">
      <dgm:prSet presAssocID="{A77C6DFC-D3F2-4059-8FD6-64BEDE0BCB71}" presName="aSpace2" presStyleCnt="0"/>
      <dgm:spPr/>
    </dgm:pt>
    <dgm:pt modelId="{210E8942-925B-4BF4-98D4-17864C0576AB}" type="pres">
      <dgm:prSet presAssocID="{3E17E391-0533-48EC-A495-40BCDE076E02}" presName="childNode" presStyleLbl="node1" presStyleIdx="8" presStyleCnt="9">
        <dgm:presLayoutVars>
          <dgm:bulletEnabled val="1"/>
        </dgm:presLayoutVars>
      </dgm:prSet>
      <dgm:spPr/>
    </dgm:pt>
  </dgm:ptLst>
  <dgm:cxnLst>
    <dgm:cxn modelId="{DC743C00-D8DF-4D7E-A942-4BA232B49E01}" type="presOf" srcId="{AFAA4CC3-3E7A-40A1-BD43-D2E43891AEA7}" destId="{89E774BC-A4F9-4C00-B127-A3062E51C43D}" srcOrd="1" destOrd="0" presId="urn:microsoft.com/office/officeart/2005/8/layout/lProcess2"/>
    <dgm:cxn modelId="{6D9C9700-9195-4460-B6B2-73FB1298A64D}" srcId="{AFAA4CC3-3E7A-40A1-BD43-D2E43891AEA7}" destId="{619EC4AE-4648-4B97-8035-536B45782B6B}" srcOrd="1" destOrd="0" parTransId="{BA247032-DE16-460B-9FDC-5714ECE3456A}" sibTransId="{2CBBD76D-1F59-41F8-A097-59565D01BA1A}"/>
    <dgm:cxn modelId="{D11E1B01-CC11-4B39-A7BF-D7B86C694AC6}" type="presOf" srcId="{45315E6C-B924-4C1A-9AD2-25CF8C6E759B}" destId="{16669A80-E311-4685-9A24-A2EF1941DA72}" srcOrd="0" destOrd="0" presId="urn:microsoft.com/office/officeart/2005/8/layout/lProcess2"/>
    <dgm:cxn modelId="{3636EC1C-FDB7-4DDB-9407-8643652BB8B9}" srcId="{E95CAAF9-67C8-4A72-A5BF-4C6F07B8DBCC}" destId="{739B2206-C5CD-4A14-ACEE-F85FFB701EC5}" srcOrd="1" destOrd="0" parTransId="{DF9940C9-D5FF-419E-82BA-204C3BA77082}" sibTransId="{9357BAAD-4D77-4FD3-9632-1B1A9768ADE4}"/>
    <dgm:cxn modelId="{231A5324-F16E-4D59-838B-5E8C63A3378C}" srcId="{AFAA4CC3-3E7A-40A1-BD43-D2E43891AEA7}" destId="{45315E6C-B924-4C1A-9AD2-25CF8C6E759B}" srcOrd="2" destOrd="0" parTransId="{A221E6E3-C711-48B4-83A2-5CEF455C2260}" sibTransId="{FC94ACC7-568A-49E0-8742-735FEFC6B780}"/>
    <dgm:cxn modelId="{0A50682E-DEB0-4BF3-BAAC-F1AB24291997}" type="presOf" srcId="{1BF3B3B4-0BF2-4255-A0DB-D0C3177B9DF3}" destId="{BFD0F1E9-38AC-4A9C-83DB-084BA9B87DD2}" srcOrd="0" destOrd="0" presId="urn:microsoft.com/office/officeart/2005/8/layout/lProcess2"/>
    <dgm:cxn modelId="{06BB2C34-2AE3-4A92-B51A-7F8F87D4D266}" srcId="{06BBABC7-439B-4AC9-AE5F-AB098C65BC71}" destId="{1BF3B3B4-0BF2-4255-A0DB-D0C3177B9DF3}" srcOrd="0" destOrd="0" parTransId="{65DDD908-82CF-40DA-A7FB-30991C2C04CF}" sibTransId="{68016055-F808-4E74-82DB-B9C175EA3400}"/>
    <dgm:cxn modelId="{C4EE0E5D-60B9-4116-9892-5BB60D9B1143}" srcId="{06BBABC7-439B-4AC9-AE5F-AB098C65BC71}" destId="{3E17E391-0533-48EC-A495-40BCDE076E02}" srcOrd="2" destOrd="0" parTransId="{583EE63E-9448-4C05-A24C-C3B66718FDCE}" sibTransId="{EE90886C-A15A-4A1F-82B5-042D264B8C7F}"/>
    <dgm:cxn modelId="{D06BB965-9B2F-4BA7-AE2F-7C36FC1E30D3}" type="presOf" srcId="{06BBABC7-439B-4AC9-AE5F-AB098C65BC71}" destId="{1E465C35-A05D-43DE-8D58-3B45DEA99E82}" srcOrd="1" destOrd="0" presId="urn:microsoft.com/office/officeart/2005/8/layout/lProcess2"/>
    <dgm:cxn modelId="{1E5B3066-7D72-4603-BB4C-D2BF22B3CBEC}" type="presOf" srcId="{E95CAAF9-67C8-4A72-A5BF-4C6F07B8DBCC}" destId="{371B7957-C05E-47FE-A291-C0ACC5D2A2DB}" srcOrd="1" destOrd="0" presId="urn:microsoft.com/office/officeart/2005/8/layout/lProcess2"/>
    <dgm:cxn modelId="{9797C948-068E-442A-A173-16DBF248C074}" srcId="{06BBABC7-439B-4AC9-AE5F-AB098C65BC71}" destId="{A77C6DFC-D3F2-4059-8FD6-64BEDE0BCB71}" srcOrd="1" destOrd="0" parTransId="{D422733F-E50F-4AD8-B674-5D1DC982EA3B}" sibTransId="{5B50162A-FA07-43C9-A258-23D4829DB538}"/>
    <dgm:cxn modelId="{45498272-E4EB-4C62-845F-E3F25E16CBD1}" srcId="{EB0D0D23-E8FD-42E7-B78E-228D53DE07E5}" destId="{AFAA4CC3-3E7A-40A1-BD43-D2E43891AEA7}" srcOrd="1" destOrd="0" parTransId="{9B29A1DD-E48B-4639-BF63-42494DCB431B}" sibTransId="{B6748EFA-DFC4-4CE5-879A-90918C14EC2B}"/>
    <dgm:cxn modelId="{9C551457-5785-4DA5-BE8F-86FCFCDB3B73}" type="presOf" srcId="{739B2206-C5CD-4A14-ACEE-F85FFB701EC5}" destId="{C08C1F1C-34D6-48B9-98E6-D74B8971DB93}" srcOrd="0" destOrd="0" presId="urn:microsoft.com/office/officeart/2005/8/layout/lProcess2"/>
    <dgm:cxn modelId="{3DF02757-B9B9-4784-8FC9-781B5161AE67}" type="presOf" srcId="{619EC4AE-4648-4B97-8035-536B45782B6B}" destId="{352B341B-9C24-4773-BB83-B9D8A8FDEE55}" srcOrd="0" destOrd="0" presId="urn:microsoft.com/office/officeart/2005/8/layout/lProcess2"/>
    <dgm:cxn modelId="{0FFA3457-DFEE-4517-9DF1-4DC7AAC2B955}" type="presOf" srcId="{D4FBD108-68C5-4420-83D9-07984551B8BE}" destId="{2297ED96-D658-4CEB-806F-B4FFC06145B9}" srcOrd="0" destOrd="0" presId="urn:microsoft.com/office/officeart/2005/8/layout/lProcess2"/>
    <dgm:cxn modelId="{C8091C79-2583-4EE7-9B81-9F2E326A7E00}" srcId="{E95CAAF9-67C8-4A72-A5BF-4C6F07B8DBCC}" destId="{C46781BC-4567-47EA-90B2-46BDDB666075}" srcOrd="0" destOrd="0" parTransId="{AB94830D-D656-4190-A176-DE9C5856E52C}" sibTransId="{D8CB7AFC-9C34-4BB2-A8BB-68BA35A478C0}"/>
    <dgm:cxn modelId="{BC1E5E5A-B9D1-4C1D-84CC-489925F16324}" type="presOf" srcId="{A77C6DFC-D3F2-4059-8FD6-64BEDE0BCB71}" destId="{05981386-C648-40A0-B2F4-68D2228E5367}" srcOrd="0" destOrd="0" presId="urn:microsoft.com/office/officeart/2005/8/layout/lProcess2"/>
    <dgm:cxn modelId="{C248CC82-7375-424B-BE01-E83A47AC4956}" type="presOf" srcId="{EB0D0D23-E8FD-42E7-B78E-228D53DE07E5}" destId="{302E65AD-FAB4-4732-AD6B-27446FC28A99}" srcOrd="0" destOrd="0" presId="urn:microsoft.com/office/officeart/2005/8/layout/lProcess2"/>
    <dgm:cxn modelId="{9D12658A-0812-40A8-8EA3-A1AF4F7B75F6}" type="presOf" srcId="{C0E81149-20AB-4B4E-BA5F-B027CEAB6186}" destId="{0E784FCF-87A1-4F95-B549-D8B1A96D38EF}" srcOrd="0" destOrd="0" presId="urn:microsoft.com/office/officeart/2005/8/layout/lProcess2"/>
    <dgm:cxn modelId="{1DDBC391-933A-4D27-8FA4-7F7E5346A5D2}" type="presOf" srcId="{E95CAAF9-67C8-4A72-A5BF-4C6F07B8DBCC}" destId="{8F4DA598-F621-4B83-BF27-61F56F312A8D}" srcOrd="0" destOrd="0" presId="urn:microsoft.com/office/officeart/2005/8/layout/lProcess2"/>
    <dgm:cxn modelId="{6AAEC195-BC29-4077-A2F3-750E2A736931}" type="presOf" srcId="{06BBABC7-439B-4AC9-AE5F-AB098C65BC71}" destId="{17C7F149-F407-48F5-A0DC-D3830AF28534}" srcOrd="0" destOrd="0" presId="urn:microsoft.com/office/officeart/2005/8/layout/lProcess2"/>
    <dgm:cxn modelId="{D54159A6-9C38-43CA-8107-F135DEE453BE}" srcId="{AFAA4CC3-3E7A-40A1-BD43-D2E43891AEA7}" destId="{D4FBD108-68C5-4420-83D9-07984551B8BE}" srcOrd="0" destOrd="0" parTransId="{F94F63CD-1B16-4FC1-BBEA-9BB74D225D9F}" sibTransId="{82AD0A4C-3CDA-40D0-859A-412737B84448}"/>
    <dgm:cxn modelId="{ED0213A8-C987-49E4-8C56-B2E5F8FBFDE5}" srcId="{EB0D0D23-E8FD-42E7-B78E-228D53DE07E5}" destId="{E95CAAF9-67C8-4A72-A5BF-4C6F07B8DBCC}" srcOrd="0" destOrd="0" parTransId="{4B288408-2FEB-4260-B8AA-EE9AF637B0D8}" sibTransId="{1CFD47F3-E908-41E5-A694-09505E1E0664}"/>
    <dgm:cxn modelId="{EEA90FC8-9832-4960-A4A0-EB0B44620E8E}" type="presOf" srcId="{AFAA4CC3-3E7A-40A1-BD43-D2E43891AEA7}" destId="{B129FBE3-0AF3-46EF-91A7-8547EDB62FB9}" srcOrd="0" destOrd="0" presId="urn:microsoft.com/office/officeart/2005/8/layout/lProcess2"/>
    <dgm:cxn modelId="{DA71EDCC-0DF9-446B-82F8-237DE0B1B19E}" type="presOf" srcId="{C46781BC-4567-47EA-90B2-46BDDB666075}" destId="{DB6CC11A-E4B3-4663-9379-2EAD5A6D423A}" srcOrd="0" destOrd="0" presId="urn:microsoft.com/office/officeart/2005/8/layout/lProcess2"/>
    <dgm:cxn modelId="{A8E224D0-BAE1-4D2E-B008-9F38C5B11016}" type="presOf" srcId="{3E17E391-0533-48EC-A495-40BCDE076E02}" destId="{210E8942-925B-4BF4-98D4-17864C0576AB}" srcOrd="0" destOrd="0" presId="urn:microsoft.com/office/officeart/2005/8/layout/lProcess2"/>
    <dgm:cxn modelId="{5A75F9E6-C686-4051-91A9-E04BB4EC0FC1}" srcId="{EB0D0D23-E8FD-42E7-B78E-228D53DE07E5}" destId="{06BBABC7-439B-4AC9-AE5F-AB098C65BC71}" srcOrd="2" destOrd="0" parTransId="{EF1F2A0D-D74C-41DF-A10C-E921BF4AC4BB}" sibTransId="{63B095BE-8A48-4B90-BA97-15ACBF292D7E}"/>
    <dgm:cxn modelId="{45FD07FA-AF09-43C7-A9CD-E26169DA6DDB}" srcId="{E95CAAF9-67C8-4A72-A5BF-4C6F07B8DBCC}" destId="{C0E81149-20AB-4B4E-BA5F-B027CEAB6186}" srcOrd="2" destOrd="0" parTransId="{4B2D1C6F-323F-41D6-8349-2AE981508FC9}" sibTransId="{ABFF56AA-4D47-4F82-8AB7-767C73B75764}"/>
    <dgm:cxn modelId="{B22D431C-F04A-4C2E-9B27-F1287331821A}" type="presParOf" srcId="{302E65AD-FAB4-4732-AD6B-27446FC28A99}" destId="{FEA0F945-4C24-4A9B-A956-3C4007ED7CFA}" srcOrd="0" destOrd="0" presId="urn:microsoft.com/office/officeart/2005/8/layout/lProcess2"/>
    <dgm:cxn modelId="{9A594BE4-7604-4BB0-BA61-C183A9CA4278}" type="presParOf" srcId="{FEA0F945-4C24-4A9B-A956-3C4007ED7CFA}" destId="{8F4DA598-F621-4B83-BF27-61F56F312A8D}" srcOrd="0" destOrd="0" presId="urn:microsoft.com/office/officeart/2005/8/layout/lProcess2"/>
    <dgm:cxn modelId="{D9A1C940-CEF5-4472-80C7-B1AFB921E07C}" type="presParOf" srcId="{FEA0F945-4C24-4A9B-A956-3C4007ED7CFA}" destId="{371B7957-C05E-47FE-A291-C0ACC5D2A2DB}" srcOrd="1" destOrd="0" presId="urn:microsoft.com/office/officeart/2005/8/layout/lProcess2"/>
    <dgm:cxn modelId="{35AB06E0-910A-481A-B75D-E9A24A6CDB66}" type="presParOf" srcId="{FEA0F945-4C24-4A9B-A956-3C4007ED7CFA}" destId="{A80950A6-25F0-4167-9E57-51E197F29776}" srcOrd="2" destOrd="0" presId="urn:microsoft.com/office/officeart/2005/8/layout/lProcess2"/>
    <dgm:cxn modelId="{F5E2AE3D-5D42-496F-A6C9-76894F8E2A09}" type="presParOf" srcId="{A80950A6-25F0-4167-9E57-51E197F29776}" destId="{7795EBFE-F66E-4A2B-BB25-FAA548EB42F7}" srcOrd="0" destOrd="0" presId="urn:microsoft.com/office/officeart/2005/8/layout/lProcess2"/>
    <dgm:cxn modelId="{243B6610-D11E-4069-9794-23C14EC07955}" type="presParOf" srcId="{7795EBFE-F66E-4A2B-BB25-FAA548EB42F7}" destId="{DB6CC11A-E4B3-4663-9379-2EAD5A6D423A}" srcOrd="0" destOrd="0" presId="urn:microsoft.com/office/officeart/2005/8/layout/lProcess2"/>
    <dgm:cxn modelId="{82A5816B-E706-4E6B-A8F2-139812B0511A}" type="presParOf" srcId="{7795EBFE-F66E-4A2B-BB25-FAA548EB42F7}" destId="{0786DCB6-09AC-40FA-A528-DF3412535A33}" srcOrd="1" destOrd="0" presId="urn:microsoft.com/office/officeart/2005/8/layout/lProcess2"/>
    <dgm:cxn modelId="{A481119C-2EE2-4C47-9EA2-9AEE5A5B41F0}" type="presParOf" srcId="{7795EBFE-F66E-4A2B-BB25-FAA548EB42F7}" destId="{C08C1F1C-34D6-48B9-98E6-D74B8971DB93}" srcOrd="2" destOrd="0" presId="urn:microsoft.com/office/officeart/2005/8/layout/lProcess2"/>
    <dgm:cxn modelId="{556BDA8B-4D26-40A8-8480-33D4A927F536}" type="presParOf" srcId="{7795EBFE-F66E-4A2B-BB25-FAA548EB42F7}" destId="{98D71B49-20D2-4922-8751-0D55C8F57FC5}" srcOrd="3" destOrd="0" presId="urn:microsoft.com/office/officeart/2005/8/layout/lProcess2"/>
    <dgm:cxn modelId="{0CCDD492-C395-4E2F-B4C4-EA18A7E03BE7}" type="presParOf" srcId="{7795EBFE-F66E-4A2B-BB25-FAA548EB42F7}" destId="{0E784FCF-87A1-4F95-B549-D8B1A96D38EF}" srcOrd="4" destOrd="0" presId="urn:microsoft.com/office/officeart/2005/8/layout/lProcess2"/>
    <dgm:cxn modelId="{6050AAB3-5A9B-4132-B88D-379946A3DFEC}" type="presParOf" srcId="{302E65AD-FAB4-4732-AD6B-27446FC28A99}" destId="{45F01F19-3269-4BA0-8F1D-F29B9048A138}" srcOrd="1" destOrd="0" presId="urn:microsoft.com/office/officeart/2005/8/layout/lProcess2"/>
    <dgm:cxn modelId="{05711037-F365-4857-9025-4BF614F90C55}" type="presParOf" srcId="{302E65AD-FAB4-4732-AD6B-27446FC28A99}" destId="{587DA667-A745-4601-B140-59CECB5820DA}" srcOrd="2" destOrd="0" presId="urn:microsoft.com/office/officeart/2005/8/layout/lProcess2"/>
    <dgm:cxn modelId="{42077453-F7EF-42E0-ADBB-43F80C44673B}" type="presParOf" srcId="{587DA667-A745-4601-B140-59CECB5820DA}" destId="{B129FBE3-0AF3-46EF-91A7-8547EDB62FB9}" srcOrd="0" destOrd="0" presId="urn:microsoft.com/office/officeart/2005/8/layout/lProcess2"/>
    <dgm:cxn modelId="{AD8354C6-F7AA-443E-B4A2-935F91D6B85D}" type="presParOf" srcId="{587DA667-A745-4601-B140-59CECB5820DA}" destId="{89E774BC-A4F9-4C00-B127-A3062E51C43D}" srcOrd="1" destOrd="0" presId="urn:microsoft.com/office/officeart/2005/8/layout/lProcess2"/>
    <dgm:cxn modelId="{037FBD9E-2546-4492-B0F3-131643E499A1}" type="presParOf" srcId="{587DA667-A745-4601-B140-59CECB5820DA}" destId="{3B0FE16F-B45A-41F3-ABA4-1CC45A1D7EE2}" srcOrd="2" destOrd="0" presId="urn:microsoft.com/office/officeart/2005/8/layout/lProcess2"/>
    <dgm:cxn modelId="{112CC749-B7BF-49C3-B811-1B216EF6AC7F}" type="presParOf" srcId="{3B0FE16F-B45A-41F3-ABA4-1CC45A1D7EE2}" destId="{7D16625B-3317-4DAB-8147-1F4CEA1D251B}" srcOrd="0" destOrd="0" presId="urn:microsoft.com/office/officeart/2005/8/layout/lProcess2"/>
    <dgm:cxn modelId="{63282407-1221-4B79-BE9A-E584D961C048}" type="presParOf" srcId="{7D16625B-3317-4DAB-8147-1F4CEA1D251B}" destId="{2297ED96-D658-4CEB-806F-B4FFC06145B9}" srcOrd="0" destOrd="0" presId="urn:microsoft.com/office/officeart/2005/8/layout/lProcess2"/>
    <dgm:cxn modelId="{0A51DCE9-DF9A-478C-9826-F3F062F8BF38}" type="presParOf" srcId="{7D16625B-3317-4DAB-8147-1F4CEA1D251B}" destId="{D0E35E29-3130-48F0-A504-7A85B94CC14A}" srcOrd="1" destOrd="0" presId="urn:microsoft.com/office/officeart/2005/8/layout/lProcess2"/>
    <dgm:cxn modelId="{D7B1937A-AD5E-4C8D-99FC-88E32E3BC967}" type="presParOf" srcId="{7D16625B-3317-4DAB-8147-1F4CEA1D251B}" destId="{352B341B-9C24-4773-BB83-B9D8A8FDEE55}" srcOrd="2" destOrd="0" presId="urn:microsoft.com/office/officeart/2005/8/layout/lProcess2"/>
    <dgm:cxn modelId="{7665432B-3362-4214-BB69-CCC051263DB7}" type="presParOf" srcId="{7D16625B-3317-4DAB-8147-1F4CEA1D251B}" destId="{8886EC9B-A753-4863-8144-3436D85FC4C3}" srcOrd="3" destOrd="0" presId="urn:microsoft.com/office/officeart/2005/8/layout/lProcess2"/>
    <dgm:cxn modelId="{186A8C94-23A2-4CAB-A364-F3FE804D5B91}" type="presParOf" srcId="{7D16625B-3317-4DAB-8147-1F4CEA1D251B}" destId="{16669A80-E311-4685-9A24-A2EF1941DA72}" srcOrd="4" destOrd="0" presId="urn:microsoft.com/office/officeart/2005/8/layout/lProcess2"/>
    <dgm:cxn modelId="{10B1A4DF-1AEC-40A3-9674-0F42A4E2E19A}" type="presParOf" srcId="{302E65AD-FAB4-4732-AD6B-27446FC28A99}" destId="{F059FD07-3266-4551-9EE1-444FE27C0988}" srcOrd="3" destOrd="0" presId="urn:microsoft.com/office/officeart/2005/8/layout/lProcess2"/>
    <dgm:cxn modelId="{2A6FF3B9-7527-48BE-8F4D-32F4F30E6DAB}" type="presParOf" srcId="{302E65AD-FAB4-4732-AD6B-27446FC28A99}" destId="{95C9488B-4F1B-4987-A55A-3069D9C03562}" srcOrd="4" destOrd="0" presId="urn:microsoft.com/office/officeart/2005/8/layout/lProcess2"/>
    <dgm:cxn modelId="{ED4EB7BE-D46E-483A-8606-53804CB6353B}" type="presParOf" srcId="{95C9488B-4F1B-4987-A55A-3069D9C03562}" destId="{17C7F149-F407-48F5-A0DC-D3830AF28534}" srcOrd="0" destOrd="0" presId="urn:microsoft.com/office/officeart/2005/8/layout/lProcess2"/>
    <dgm:cxn modelId="{2403AF51-DE9B-48C6-8A76-BDE16640E984}" type="presParOf" srcId="{95C9488B-4F1B-4987-A55A-3069D9C03562}" destId="{1E465C35-A05D-43DE-8D58-3B45DEA99E82}" srcOrd="1" destOrd="0" presId="urn:microsoft.com/office/officeart/2005/8/layout/lProcess2"/>
    <dgm:cxn modelId="{5B01D92C-7A19-4B1A-891F-C3081158CCD0}" type="presParOf" srcId="{95C9488B-4F1B-4987-A55A-3069D9C03562}" destId="{1E1439D8-7A94-40C3-BFA4-AC34AD265919}" srcOrd="2" destOrd="0" presId="urn:microsoft.com/office/officeart/2005/8/layout/lProcess2"/>
    <dgm:cxn modelId="{8E334B06-FF3D-4BEE-817E-FC3BC897A5B4}" type="presParOf" srcId="{1E1439D8-7A94-40C3-BFA4-AC34AD265919}" destId="{C0D980BE-BF3D-4A97-B608-7D8E42219909}" srcOrd="0" destOrd="0" presId="urn:microsoft.com/office/officeart/2005/8/layout/lProcess2"/>
    <dgm:cxn modelId="{D0897257-9B77-4E00-A5E4-E932F09C2E91}" type="presParOf" srcId="{C0D980BE-BF3D-4A97-B608-7D8E42219909}" destId="{BFD0F1E9-38AC-4A9C-83DB-084BA9B87DD2}" srcOrd="0" destOrd="0" presId="urn:microsoft.com/office/officeart/2005/8/layout/lProcess2"/>
    <dgm:cxn modelId="{3361297D-9704-4ED3-9758-484A9F513768}" type="presParOf" srcId="{C0D980BE-BF3D-4A97-B608-7D8E42219909}" destId="{E80F854E-58D8-4084-99AA-D093A9D3E3E1}" srcOrd="1" destOrd="0" presId="urn:microsoft.com/office/officeart/2005/8/layout/lProcess2"/>
    <dgm:cxn modelId="{23DF7B92-F31A-478D-BA68-5E4B1D8A91A4}" type="presParOf" srcId="{C0D980BE-BF3D-4A97-B608-7D8E42219909}" destId="{05981386-C648-40A0-B2F4-68D2228E5367}" srcOrd="2" destOrd="0" presId="urn:microsoft.com/office/officeart/2005/8/layout/lProcess2"/>
    <dgm:cxn modelId="{DE920ABE-B357-42F8-BDAE-44209C1C4955}" type="presParOf" srcId="{C0D980BE-BF3D-4A97-B608-7D8E42219909}" destId="{99DB8C81-3B6A-4ECB-BCE8-ECA002E13D26}" srcOrd="3" destOrd="0" presId="urn:microsoft.com/office/officeart/2005/8/layout/lProcess2"/>
    <dgm:cxn modelId="{6679D1A4-B103-4A63-9600-3E020452792B}" type="presParOf" srcId="{C0D980BE-BF3D-4A97-B608-7D8E42219909}" destId="{210E8942-925B-4BF4-98D4-17864C0576AB}"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C5414C-AC20-4E61-A2CB-2F3AE7696429}" type="doc">
      <dgm:prSet loTypeId="urn:microsoft.com/office/officeart/2005/8/layout/chevron1" loCatId="process" qsTypeId="urn:microsoft.com/office/officeart/2005/8/quickstyle/simple1" qsCatId="simple" csTypeId="urn:microsoft.com/office/officeart/2005/8/colors/accent1_2" csCatId="accent1" phldr="1"/>
      <dgm:spPr/>
    </dgm:pt>
    <dgm:pt modelId="{2EA1B35D-476D-4F18-9A02-3A64B8365B48}">
      <dgm:prSet phldrT="[Text]"/>
      <dgm:spPr/>
      <dgm:t>
        <a:bodyPr/>
        <a:lstStyle/>
        <a:p>
          <a:r>
            <a:rPr lang="en-US" dirty="0"/>
            <a:t>  </a:t>
          </a:r>
          <a:r>
            <a:rPr lang="en-US" b="1" dirty="0">
              <a:solidFill>
                <a:schemeClr val="tx1"/>
              </a:solidFill>
            </a:rPr>
            <a:t> 2020</a:t>
          </a:r>
          <a:r>
            <a:rPr lang="en-US" dirty="0"/>
            <a:t>	</a:t>
          </a:r>
        </a:p>
      </dgm:t>
    </dgm:pt>
    <dgm:pt modelId="{EEF8F516-4A30-4B16-B2D4-BD280122EABC}" type="parTrans" cxnId="{2A8A547A-0A89-4A27-BA89-60412439AE14}">
      <dgm:prSet/>
      <dgm:spPr/>
      <dgm:t>
        <a:bodyPr/>
        <a:lstStyle/>
        <a:p>
          <a:endParaRPr lang="en-US"/>
        </a:p>
      </dgm:t>
    </dgm:pt>
    <dgm:pt modelId="{2000DC56-BDB1-4F62-9248-FE7226F72B67}" type="sibTrans" cxnId="{2A8A547A-0A89-4A27-BA89-60412439AE14}">
      <dgm:prSet/>
      <dgm:spPr/>
      <dgm:t>
        <a:bodyPr/>
        <a:lstStyle/>
        <a:p>
          <a:endParaRPr lang="en-US"/>
        </a:p>
      </dgm:t>
    </dgm:pt>
    <dgm:pt modelId="{A6F13F10-D176-4DA5-A5CB-D34D411DDE97}">
      <dgm:prSet phldrT="[Text]"/>
      <dgm:spPr/>
      <dgm:t>
        <a:bodyPr/>
        <a:lstStyle/>
        <a:p>
          <a:r>
            <a:rPr lang="en-US" b="1" dirty="0">
              <a:solidFill>
                <a:schemeClr val="tx1"/>
              </a:solidFill>
            </a:rPr>
            <a:t>2021</a:t>
          </a:r>
        </a:p>
      </dgm:t>
    </dgm:pt>
    <dgm:pt modelId="{4576E1D6-2A0E-4905-A90C-97E906E431BD}" type="parTrans" cxnId="{C5C2A692-B587-46B1-9B67-EA156156369C}">
      <dgm:prSet/>
      <dgm:spPr/>
      <dgm:t>
        <a:bodyPr/>
        <a:lstStyle/>
        <a:p>
          <a:endParaRPr lang="en-US"/>
        </a:p>
      </dgm:t>
    </dgm:pt>
    <dgm:pt modelId="{6A84E1AC-AB68-4A71-BB06-0132C5818D7A}" type="sibTrans" cxnId="{C5C2A692-B587-46B1-9B67-EA156156369C}">
      <dgm:prSet/>
      <dgm:spPr/>
      <dgm:t>
        <a:bodyPr/>
        <a:lstStyle/>
        <a:p>
          <a:endParaRPr lang="en-US"/>
        </a:p>
      </dgm:t>
    </dgm:pt>
    <dgm:pt modelId="{AE6EE281-FC25-447A-AFF5-6DB5616B13C3}">
      <dgm:prSet phldrT="[Text]"/>
      <dgm:spPr>
        <a:solidFill>
          <a:schemeClr val="accent2">
            <a:lumMod val="75000"/>
          </a:schemeClr>
        </a:solidFill>
      </dgm:spPr>
      <dgm:t>
        <a:bodyPr/>
        <a:lstStyle/>
        <a:p>
          <a:r>
            <a:rPr lang="en-US" b="1" dirty="0">
              <a:solidFill>
                <a:schemeClr val="bg2"/>
              </a:solidFill>
            </a:rPr>
            <a:t>2023</a:t>
          </a:r>
        </a:p>
      </dgm:t>
    </dgm:pt>
    <dgm:pt modelId="{18952D53-ED5C-487B-99CC-81861B1F01B1}" type="parTrans" cxnId="{A1957A76-EBA2-421E-B7CF-4F105AE8CB98}">
      <dgm:prSet/>
      <dgm:spPr/>
      <dgm:t>
        <a:bodyPr/>
        <a:lstStyle/>
        <a:p>
          <a:endParaRPr lang="en-US"/>
        </a:p>
      </dgm:t>
    </dgm:pt>
    <dgm:pt modelId="{85E9CFEA-DD8B-4633-808B-F427A67CC5AB}" type="sibTrans" cxnId="{A1957A76-EBA2-421E-B7CF-4F105AE8CB98}">
      <dgm:prSet/>
      <dgm:spPr/>
      <dgm:t>
        <a:bodyPr/>
        <a:lstStyle/>
        <a:p>
          <a:endParaRPr lang="en-US"/>
        </a:p>
      </dgm:t>
    </dgm:pt>
    <dgm:pt modelId="{3F8F193E-C3BD-453B-BEFD-12780765433E}">
      <dgm:prSet phldrT="[Text]"/>
      <dgm:spPr/>
      <dgm:t>
        <a:bodyPr/>
        <a:lstStyle/>
        <a:p>
          <a:r>
            <a:rPr lang="en-US" b="1" dirty="0">
              <a:solidFill>
                <a:schemeClr val="tx1"/>
              </a:solidFill>
            </a:rPr>
            <a:t>2022</a:t>
          </a:r>
        </a:p>
      </dgm:t>
    </dgm:pt>
    <dgm:pt modelId="{7C1E47AC-6921-4E08-AAC6-1A4CB432E00E}" type="parTrans" cxnId="{9CB9A95C-711C-4407-BD53-DBDFC986A874}">
      <dgm:prSet/>
      <dgm:spPr/>
      <dgm:t>
        <a:bodyPr/>
        <a:lstStyle/>
        <a:p>
          <a:endParaRPr lang="en-US"/>
        </a:p>
      </dgm:t>
    </dgm:pt>
    <dgm:pt modelId="{50FD40C6-9883-4FDC-B07F-DB5944E076EE}" type="sibTrans" cxnId="{9CB9A95C-711C-4407-BD53-DBDFC986A874}">
      <dgm:prSet/>
      <dgm:spPr/>
      <dgm:t>
        <a:bodyPr/>
        <a:lstStyle/>
        <a:p>
          <a:endParaRPr lang="en-US"/>
        </a:p>
      </dgm:t>
    </dgm:pt>
    <dgm:pt modelId="{D39EA26B-0E71-4375-8C9E-161E0AB9C393}" type="pres">
      <dgm:prSet presAssocID="{D3C5414C-AC20-4E61-A2CB-2F3AE7696429}" presName="Name0" presStyleCnt="0">
        <dgm:presLayoutVars>
          <dgm:dir/>
          <dgm:animLvl val="lvl"/>
          <dgm:resizeHandles val="exact"/>
        </dgm:presLayoutVars>
      </dgm:prSet>
      <dgm:spPr/>
    </dgm:pt>
    <dgm:pt modelId="{F5E06074-6E61-49F5-89CA-8F7D70981A35}" type="pres">
      <dgm:prSet presAssocID="{2EA1B35D-476D-4F18-9A02-3A64B8365B48}" presName="parTxOnly" presStyleLbl="node1" presStyleIdx="0" presStyleCnt="4">
        <dgm:presLayoutVars>
          <dgm:chMax val="0"/>
          <dgm:chPref val="0"/>
          <dgm:bulletEnabled val="1"/>
        </dgm:presLayoutVars>
      </dgm:prSet>
      <dgm:spPr/>
    </dgm:pt>
    <dgm:pt modelId="{E19273DB-047A-4488-BA26-8C29EB37ED49}" type="pres">
      <dgm:prSet presAssocID="{2000DC56-BDB1-4F62-9248-FE7226F72B67}" presName="parTxOnlySpace" presStyleCnt="0"/>
      <dgm:spPr/>
    </dgm:pt>
    <dgm:pt modelId="{38E33C48-77E6-439F-AC11-F70B07437103}" type="pres">
      <dgm:prSet presAssocID="{A6F13F10-D176-4DA5-A5CB-D34D411DDE97}" presName="parTxOnly" presStyleLbl="node1" presStyleIdx="1" presStyleCnt="4">
        <dgm:presLayoutVars>
          <dgm:chMax val="0"/>
          <dgm:chPref val="0"/>
          <dgm:bulletEnabled val="1"/>
        </dgm:presLayoutVars>
      </dgm:prSet>
      <dgm:spPr/>
    </dgm:pt>
    <dgm:pt modelId="{DB94055A-BB39-456C-A876-71ACCF3D428D}" type="pres">
      <dgm:prSet presAssocID="{6A84E1AC-AB68-4A71-BB06-0132C5818D7A}" presName="parTxOnlySpace" presStyleCnt="0"/>
      <dgm:spPr/>
    </dgm:pt>
    <dgm:pt modelId="{33E60335-0CD4-4EE6-80D4-05DAA8211FAA}" type="pres">
      <dgm:prSet presAssocID="{3F8F193E-C3BD-453B-BEFD-12780765433E}" presName="parTxOnly" presStyleLbl="node1" presStyleIdx="2" presStyleCnt="4">
        <dgm:presLayoutVars>
          <dgm:chMax val="0"/>
          <dgm:chPref val="0"/>
          <dgm:bulletEnabled val="1"/>
        </dgm:presLayoutVars>
      </dgm:prSet>
      <dgm:spPr/>
    </dgm:pt>
    <dgm:pt modelId="{B2F44715-86D1-4242-B4F7-CFE1B0350241}" type="pres">
      <dgm:prSet presAssocID="{50FD40C6-9883-4FDC-B07F-DB5944E076EE}" presName="parTxOnlySpace" presStyleCnt="0"/>
      <dgm:spPr/>
    </dgm:pt>
    <dgm:pt modelId="{EFB81B06-7373-409E-8772-FBB3F52F40D4}" type="pres">
      <dgm:prSet presAssocID="{AE6EE281-FC25-447A-AFF5-6DB5616B13C3}" presName="parTxOnly" presStyleLbl="node1" presStyleIdx="3" presStyleCnt="4">
        <dgm:presLayoutVars>
          <dgm:chMax val="0"/>
          <dgm:chPref val="0"/>
          <dgm:bulletEnabled val="1"/>
        </dgm:presLayoutVars>
      </dgm:prSet>
      <dgm:spPr/>
    </dgm:pt>
  </dgm:ptLst>
  <dgm:cxnLst>
    <dgm:cxn modelId="{A647573F-8F71-4730-B7C7-7DE77204CA61}" type="presOf" srcId="{D3C5414C-AC20-4E61-A2CB-2F3AE7696429}" destId="{D39EA26B-0E71-4375-8C9E-161E0AB9C393}" srcOrd="0" destOrd="0" presId="urn:microsoft.com/office/officeart/2005/8/layout/chevron1"/>
    <dgm:cxn modelId="{9CB9A95C-711C-4407-BD53-DBDFC986A874}" srcId="{D3C5414C-AC20-4E61-A2CB-2F3AE7696429}" destId="{3F8F193E-C3BD-453B-BEFD-12780765433E}" srcOrd="2" destOrd="0" parTransId="{7C1E47AC-6921-4E08-AAC6-1A4CB432E00E}" sibTransId="{50FD40C6-9883-4FDC-B07F-DB5944E076EE}"/>
    <dgm:cxn modelId="{A1957A76-EBA2-421E-B7CF-4F105AE8CB98}" srcId="{D3C5414C-AC20-4E61-A2CB-2F3AE7696429}" destId="{AE6EE281-FC25-447A-AFF5-6DB5616B13C3}" srcOrd="3" destOrd="0" parTransId="{18952D53-ED5C-487B-99CC-81861B1F01B1}" sibTransId="{85E9CFEA-DD8B-4633-808B-F427A67CC5AB}"/>
    <dgm:cxn modelId="{2A8A547A-0A89-4A27-BA89-60412439AE14}" srcId="{D3C5414C-AC20-4E61-A2CB-2F3AE7696429}" destId="{2EA1B35D-476D-4F18-9A02-3A64B8365B48}" srcOrd="0" destOrd="0" parTransId="{EEF8F516-4A30-4B16-B2D4-BD280122EABC}" sibTransId="{2000DC56-BDB1-4F62-9248-FE7226F72B67}"/>
    <dgm:cxn modelId="{DE832691-2B60-4CA9-AA06-EAA0EC846B33}" type="presOf" srcId="{AE6EE281-FC25-447A-AFF5-6DB5616B13C3}" destId="{EFB81B06-7373-409E-8772-FBB3F52F40D4}" srcOrd="0" destOrd="0" presId="urn:microsoft.com/office/officeart/2005/8/layout/chevron1"/>
    <dgm:cxn modelId="{C5C2A692-B587-46B1-9B67-EA156156369C}" srcId="{D3C5414C-AC20-4E61-A2CB-2F3AE7696429}" destId="{A6F13F10-D176-4DA5-A5CB-D34D411DDE97}" srcOrd="1" destOrd="0" parTransId="{4576E1D6-2A0E-4905-A90C-97E906E431BD}" sibTransId="{6A84E1AC-AB68-4A71-BB06-0132C5818D7A}"/>
    <dgm:cxn modelId="{12A65DB7-7259-4207-B858-02A869C835A1}" type="presOf" srcId="{3F8F193E-C3BD-453B-BEFD-12780765433E}" destId="{33E60335-0CD4-4EE6-80D4-05DAA8211FAA}" srcOrd="0" destOrd="0" presId="urn:microsoft.com/office/officeart/2005/8/layout/chevron1"/>
    <dgm:cxn modelId="{44C57ED4-2550-4F4E-A7EE-85FF13013EB2}" type="presOf" srcId="{2EA1B35D-476D-4F18-9A02-3A64B8365B48}" destId="{F5E06074-6E61-49F5-89CA-8F7D70981A35}" srcOrd="0" destOrd="0" presId="urn:microsoft.com/office/officeart/2005/8/layout/chevron1"/>
    <dgm:cxn modelId="{56A078EE-E819-491E-8C92-71B817EA57BF}" type="presOf" srcId="{A6F13F10-D176-4DA5-A5CB-D34D411DDE97}" destId="{38E33C48-77E6-439F-AC11-F70B07437103}" srcOrd="0" destOrd="0" presId="urn:microsoft.com/office/officeart/2005/8/layout/chevron1"/>
    <dgm:cxn modelId="{D4AF8AEE-A8AF-4FEB-852A-9F83DDFE2459}" type="presParOf" srcId="{D39EA26B-0E71-4375-8C9E-161E0AB9C393}" destId="{F5E06074-6E61-49F5-89CA-8F7D70981A35}" srcOrd="0" destOrd="0" presId="urn:microsoft.com/office/officeart/2005/8/layout/chevron1"/>
    <dgm:cxn modelId="{55DE41A4-D30E-4BF4-A3F5-0F91AA215CC2}" type="presParOf" srcId="{D39EA26B-0E71-4375-8C9E-161E0AB9C393}" destId="{E19273DB-047A-4488-BA26-8C29EB37ED49}" srcOrd="1" destOrd="0" presId="urn:microsoft.com/office/officeart/2005/8/layout/chevron1"/>
    <dgm:cxn modelId="{4745C1B0-4A09-445E-A394-574DAFF07E73}" type="presParOf" srcId="{D39EA26B-0E71-4375-8C9E-161E0AB9C393}" destId="{38E33C48-77E6-439F-AC11-F70B07437103}" srcOrd="2" destOrd="0" presId="urn:microsoft.com/office/officeart/2005/8/layout/chevron1"/>
    <dgm:cxn modelId="{D387FFDC-5220-48A5-9802-5D2170E0CDB4}" type="presParOf" srcId="{D39EA26B-0E71-4375-8C9E-161E0AB9C393}" destId="{DB94055A-BB39-456C-A876-71ACCF3D428D}" srcOrd="3" destOrd="0" presId="urn:microsoft.com/office/officeart/2005/8/layout/chevron1"/>
    <dgm:cxn modelId="{050AB4D3-F3E6-4BB2-A368-8C477CADD27C}" type="presParOf" srcId="{D39EA26B-0E71-4375-8C9E-161E0AB9C393}" destId="{33E60335-0CD4-4EE6-80D4-05DAA8211FAA}" srcOrd="4" destOrd="0" presId="urn:microsoft.com/office/officeart/2005/8/layout/chevron1"/>
    <dgm:cxn modelId="{EBA168FE-B9B1-4DE7-9EF6-85F1678EDAD6}" type="presParOf" srcId="{D39EA26B-0E71-4375-8C9E-161E0AB9C393}" destId="{B2F44715-86D1-4242-B4F7-CFE1B0350241}" srcOrd="5" destOrd="0" presId="urn:microsoft.com/office/officeart/2005/8/layout/chevron1"/>
    <dgm:cxn modelId="{ECD76C53-20FE-4EED-9ACC-4BEFAC95112D}" type="presParOf" srcId="{D39EA26B-0E71-4375-8C9E-161E0AB9C393}" destId="{EFB81B06-7373-409E-8772-FBB3F52F40D4}"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D8DBD7-DA3B-4D60-A575-27B4063DA3B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en-US"/>
        </a:p>
      </dgm:t>
    </dgm:pt>
    <dgm:pt modelId="{1700AB5E-8462-4F7F-ADD7-11C6C61ADC33}">
      <dgm:prSet phldrT="[Text]" custT="1"/>
      <dgm:spPr>
        <a:solidFill>
          <a:schemeClr val="accent2">
            <a:lumMod val="40000"/>
            <a:lumOff val="60000"/>
          </a:schemeClr>
        </a:solidFill>
      </dgm:spPr>
      <dgm:t>
        <a:bodyPr anchor="ctr"/>
        <a:lstStyle/>
        <a:p>
          <a:r>
            <a:rPr lang="en-US" sz="4400" b="1" dirty="0">
              <a:latin typeface="Calibri" panose="020F0502020204030204" pitchFamily="34" charset="0"/>
              <a:ea typeface="Calibri" panose="020F0502020204030204" pitchFamily="34" charset="0"/>
              <a:cs typeface="Calibri" panose="020F0502020204030204" pitchFamily="34" charset="0"/>
            </a:rPr>
            <a:t>Simple Random Sampling (SRS)</a:t>
          </a:r>
        </a:p>
      </dgm:t>
    </dgm:pt>
    <dgm:pt modelId="{50B97BA5-12E0-484C-8A87-DC3918285044}" type="parTrans" cxnId="{01C85779-4A07-4B86-80D7-1CEA24AB338F}">
      <dgm:prSet/>
      <dgm:spPr/>
      <dgm:t>
        <a:bodyPr/>
        <a:lstStyle/>
        <a:p>
          <a:endParaRPr lang="en-US"/>
        </a:p>
      </dgm:t>
    </dgm:pt>
    <dgm:pt modelId="{2C949F7B-5C02-4F48-AAF6-7CDEC08C06BC}" type="sibTrans" cxnId="{01C85779-4A07-4B86-80D7-1CEA24AB338F}">
      <dgm:prSet/>
      <dgm:spPr/>
      <dgm:t>
        <a:bodyPr/>
        <a:lstStyle/>
        <a:p>
          <a:endParaRPr lang="en-US"/>
        </a:p>
      </dgm:t>
    </dgm:pt>
    <dgm:pt modelId="{E8CB45E4-FDAC-4050-8164-F24E49F1A7BE}">
      <dgm:prSet phldrT="[Text]" custT="1"/>
      <dgm:spPr>
        <a:solidFill>
          <a:srgbClr val="00EA6A"/>
        </a:solidFill>
      </dgm:spPr>
      <dgm:t>
        <a:bodyPr anchor="ctr"/>
        <a:lstStyle/>
        <a:p>
          <a:r>
            <a:rPr lang="en-US" sz="4400" b="1" dirty="0">
              <a:latin typeface="Calibri" panose="020F0502020204030204" pitchFamily="34" charset="0"/>
              <a:ea typeface="Calibri" panose="020F0502020204030204" pitchFamily="34" charset="0"/>
              <a:cs typeface="Calibri" panose="020F0502020204030204" pitchFamily="34" charset="0"/>
            </a:rPr>
            <a:t>Stratified Random Sampling</a:t>
          </a:r>
        </a:p>
      </dgm:t>
    </dgm:pt>
    <dgm:pt modelId="{76B86500-FE95-495D-8287-67FD518E0602}" type="parTrans" cxnId="{82A20446-EB74-429B-8FBC-919CDFD2ED42}">
      <dgm:prSet/>
      <dgm:spPr/>
      <dgm:t>
        <a:bodyPr/>
        <a:lstStyle/>
        <a:p>
          <a:endParaRPr lang="en-US"/>
        </a:p>
      </dgm:t>
    </dgm:pt>
    <dgm:pt modelId="{29C70034-11C5-465C-B449-8A5356ACE73F}" type="sibTrans" cxnId="{82A20446-EB74-429B-8FBC-919CDFD2ED42}">
      <dgm:prSet/>
      <dgm:spPr/>
      <dgm:t>
        <a:bodyPr/>
        <a:lstStyle/>
        <a:p>
          <a:endParaRPr lang="en-US"/>
        </a:p>
      </dgm:t>
    </dgm:pt>
    <dgm:pt modelId="{E71F591E-05A2-489E-8716-60FBCE2418CA}">
      <dgm:prSet phldrT="[Text]" custT="1"/>
      <dgm:spPr>
        <a:solidFill>
          <a:srgbClr val="00EA6A"/>
        </a:solidFill>
      </dgm:spPr>
      <dgm:t>
        <a:bodyPr anchor="ctr"/>
        <a:lstStyle/>
        <a:p>
          <a:r>
            <a:rPr lang="en-US" sz="3600" dirty="0">
              <a:latin typeface="Calibri" panose="020F0502020204030204" pitchFamily="34" charset="0"/>
              <a:ea typeface="Calibri" panose="020F0502020204030204" pitchFamily="34" charset="0"/>
              <a:cs typeface="Calibri" panose="020F0502020204030204" pitchFamily="34" charset="0"/>
            </a:rPr>
            <a:t>Perform simple random sampling in each stratum</a:t>
          </a:r>
        </a:p>
      </dgm:t>
    </dgm:pt>
    <dgm:pt modelId="{0A141DFE-FDD4-4800-BADD-514C643C09F3}" type="parTrans" cxnId="{69E9F791-7138-4028-BD30-77EB854AD44A}">
      <dgm:prSet/>
      <dgm:spPr/>
      <dgm:t>
        <a:bodyPr/>
        <a:lstStyle/>
        <a:p>
          <a:endParaRPr lang="en-US"/>
        </a:p>
      </dgm:t>
    </dgm:pt>
    <dgm:pt modelId="{4B5DCA9F-E469-411D-9D64-4BF3E2EF8C4E}" type="sibTrans" cxnId="{69E9F791-7138-4028-BD30-77EB854AD44A}">
      <dgm:prSet/>
      <dgm:spPr/>
      <dgm:t>
        <a:bodyPr/>
        <a:lstStyle/>
        <a:p>
          <a:endParaRPr lang="en-US"/>
        </a:p>
      </dgm:t>
    </dgm:pt>
    <dgm:pt modelId="{368E2FCE-27E5-4A29-8D86-2C325D144871}">
      <dgm:prSet phldrT="[Text]" custT="1"/>
      <dgm:spPr>
        <a:solidFill>
          <a:srgbClr val="00EA6A"/>
        </a:solidFill>
      </dgm:spPr>
      <dgm:t>
        <a:bodyPr anchor="ctr"/>
        <a:lstStyle/>
        <a:p>
          <a:r>
            <a:rPr lang="en-US" sz="3600" dirty="0">
              <a:latin typeface="Calibri" panose="020F0502020204030204" pitchFamily="34" charset="0"/>
              <a:ea typeface="Calibri" panose="020F0502020204030204" pitchFamily="34" charset="0"/>
              <a:cs typeface="Calibri" panose="020F0502020204030204" pitchFamily="34" charset="0"/>
            </a:rPr>
            <a:t>Select the same proportion of observations from each stratum</a:t>
          </a:r>
        </a:p>
      </dgm:t>
    </dgm:pt>
    <dgm:pt modelId="{6F9F6E5C-86E7-47FE-8F9A-AA9B17E15423}" type="parTrans" cxnId="{6046310B-3A0A-4E10-96A0-9879A1EE116D}">
      <dgm:prSet/>
      <dgm:spPr/>
      <dgm:t>
        <a:bodyPr/>
        <a:lstStyle/>
        <a:p>
          <a:endParaRPr lang="en-US"/>
        </a:p>
      </dgm:t>
    </dgm:pt>
    <dgm:pt modelId="{BF5A4AB9-ADE5-47DA-8140-8FBF28E14DCD}" type="sibTrans" cxnId="{6046310B-3A0A-4E10-96A0-9879A1EE116D}">
      <dgm:prSet/>
      <dgm:spPr/>
      <dgm:t>
        <a:bodyPr/>
        <a:lstStyle/>
        <a:p>
          <a:endParaRPr lang="en-US"/>
        </a:p>
      </dgm:t>
    </dgm:pt>
    <dgm:pt modelId="{2C1AB95A-789F-404D-8534-8FE895EA348D}">
      <dgm:prSet phldrT="[Text]" custT="1"/>
      <dgm:spPr>
        <a:solidFill>
          <a:schemeClr val="accent2">
            <a:lumMod val="40000"/>
            <a:lumOff val="60000"/>
          </a:schemeClr>
        </a:solidFill>
      </dgm:spPr>
      <dgm:t>
        <a:bodyPr anchor="ctr"/>
        <a:lstStyle/>
        <a:p>
          <a:r>
            <a:rPr lang="en-US" sz="3600" dirty="0">
              <a:latin typeface="Calibri" panose="020F0502020204030204" pitchFamily="34" charset="0"/>
              <a:ea typeface="Calibri" panose="020F0502020204030204" pitchFamily="34" charset="0"/>
              <a:cs typeface="Calibri" panose="020F0502020204030204" pitchFamily="34" charset="0"/>
            </a:rPr>
            <a:t>Select a proportion of observations without replacement</a:t>
          </a:r>
        </a:p>
      </dgm:t>
    </dgm:pt>
    <dgm:pt modelId="{4D2B28B0-9EBE-46A2-8300-F534FF76EB91}" type="parTrans" cxnId="{9EBD21A0-C098-41B4-9F52-0FA6B0B60AFD}">
      <dgm:prSet/>
      <dgm:spPr/>
      <dgm:t>
        <a:bodyPr/>
        <a:lstStyle/>
        <a:p>
          <a:endParaRPr lang="en-US"/>
        </a:p>
      </dgm:t>
    </dgm:pt>
    <dgm:pt modelId="{FCD2AE0E-7148-48A9-B016-46084E5C144E}" type="sibTrans" cxnId="{9EBD21A0-C098-41B4-9F52-0FA6B0B60AFD}">
      <dgm:prSet/>
      <dgm:spPr/>
      <dgm:t>
        <a:bodyPr/>
        <a:lstStyle/>
        <a:p>
          <a:endParaRPr lang="en-US"/>
        </a:p>
      </dgm:t>
    </dgm:pt>
    <dgm:pt modelId="{035A3C7A-5B73-4572-9C73-DE1B04A6109B}" type="pres">
      <dgm:prSet presAssocID="{3AD8DBD7-DA3B-4D60-A575-27B4063DA3B7}" presName="linear" presStyleCnt="0">
        <dgm:presLayoutVars>
          <dgm:dir/>
          <dgm:resizeHandles val="exact"/>
        </dgm:presLayoutVars>
      </dgm:prSet>
      <dgm:spPr/>
    </dgm:pt>
    <dgm:pt modelId="{6D408666-3CF4-4847-9558-2AEFE8CA0870}" type="pres">
      <dgm:prSet presAssocID="{1700AB5E-8462-4F7F-ADD7-11C6C61ADC33}" presName="comp" presStyleCnt="0"/>
      <dgm:spPr/>
    </dgm:pt>
    <dgm:pt modelId="{4F82F28E-BC36-40CC-ADE0-C5D898793634}" type="pres">
      <dgm:prSet presAssocID="{1700AB5E-8462-4F7F-ADD7-11C6C61ADC33}" presName="box" presStyleLbl="node1" presStyleIdx="0" presStyleCnt="2" custLinFactNeighborY="-14599"/>
      <dgm:spPr/>
    </dgm:pt>
    <dgm:pt modelId="{4CD6C8DC-3B2C-4F89-9C50-C9A0EFC243AE}" type="pres">
      <dgm:prSet presAssocID="{1700AB5E-8462-4F7F-ADD7-11C6C61ADC33}"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482F4132-9D26-4BD6-BA49-0470BED91208}" type="pres">
      <dgm:prSet presAssocID="{1700AB5E-8462-4F7F-ADD7-11C6C61ADC33}" presName="text" presStyleLbl="node1" presStyleIdx="0" presStyleCnt="2">
        <dgm:presLayoutVars>
          <dgm:bulletEnabled val="1"/>
        </dgm:presLayoutVars>
      </dgm:prSet>
      <dgm:spPr/>
    </dgm:pt>
    <dgm:pt modelId="{E2D56671-671A-45A5-88F2-60B3B7841E21}" type="pres">
      <dgm:prSet presAssocID="{2C949F7B-5C02-4F48-AAF6-7CDEC08C06BC}" presName="spacer" presStyleCnt="0"/>
      <dgm:spPr/>
    </dgm:pt>
    <dgm:pt modelId="{C5EB5376-E42B-4424-9B5D-71053A7C13D1}" type="pres">
      <dgm:prSet presAssocID="{E8CB45E4-FDAC-4050-8164-F24E49F1A7BE}" presName="comp" presStyleCnt="0"/>
      <dgm:spPr/>
    </dgm:pt>
    <dgm:pt modelId="{0C9BF467-E927-40FE-9FA5-72C04759115E}" type="pres">
      <dgm:prSet presAssocID="{E8CB45E4-FDAC-4050-8164-F24E49F1A7BE}" presName="box" presStyleLbl="node1" presStyleIdx="1" presStyleCnt="2"/>
      <dgm:spPr/>
    </dgm:pt>
    <dgm:pt modelId="{96BA9637-4C07-430A-8DFD-1368E3400094}" type="pres">
      <dgm:prSet presAssocID="{E8CB45E4-FDAC-4050-8164-F24E49F1A7BE}"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dgm:spPr>
    </dgm:pt>
    <dgm:pt modelId="{35280B7B-23C2-489D-8059-4C759678C07A}" type="pres">
      <dgm:prSet presAssocID="{E8CB45E4-FDAC-4050-8164-F24E49F1A7BE}" presName="text" presStyleLbl="node1" presStyleIdx="1" presStyleCnt="2">
        <dgm:presLayoutVars>
          <dgm:bulletEnabled val="1"/>
        </dgm:presLayoutVars>
      </dgm:prSet>
      <dgm:spPr/>
    </dgm:pt>
  </dgm:ptLst>
  <dgm:cxnLst>
    <dgm:cxn modelId="{048FCF00-1FAE-40D6-854E-F0B54410755D}" type="presOf" srcId="{2C1AB95A-789F-404D-8534-8FE895EA348D}" destId="{482F4132-9D26-4BD6-BA49-0470BED91208}" srcOrd="1" destOrd="1" presId="urn:microsoft.com/office/officeart/2005/8/layout/vList4"/>
    <dgm:cxn modelId="{6046310B-3A0A-4E10-96A0-9879A1EE116D}" srcId="{E8CB45E4-FDAC-4050-8164-F24E49F1A7BE}" destId="{368E2FCE-27E5-4A29-8D86-2C325D144871}" srcOrd="1" destOrd="0" parTransId="{6F9F6E5C-86E7-47FE-8F9A-AA9B17E15423}" sibTransId="{BF5A4AB9-ADE5-47DA-8140-8FBF28E14DCD}"/>
    <dgm:cxn modelId="{4CFA1143-C583-4372-B3B3-D6D536A540B0}" type="presOf" srcId="{368E2FCE-27E5-4A29-8D86-2C325D144871}" destId="{35280B7B-23C2-489D-8059-4C759678C07A}" srcOrd="1" destOrd="2" presId="urn:microsoft.com/office/officeart/2005/8/layout/vList4"/>
    <dgm:cxn modelId="{82A20446-EB74-429B-8FBC-919CDFD2ED42}" srcId="{3AD8DBD7-DA3B-4D60-A575-27B4063DA3B7}" destId="{E8CB45E4-FDAC-4050-8164-F24E49F1A7BE}" srcOrd="1" destOrd="0" parTransId="{76B86500-FE95-495D-8287-67FD518E0602}" sibTransId="{29C70034-11C5-465C-B449-8A5356ACE73F}"/>
    <dgm:cxn modelId="{69A5E56D-B7E2-4AA0-AB17-48B6D891C189}" type="presOf" srcId="{3AD8DBD7-DA3B-4D60-A575-27B4063DA3B7}" destId="{035A3C7A-5B73-4572-9C73-DE1B04A6109B}" srcOrd="0" destOrd="0" presId="urn:microsoft.com/office/officeart/2005/8/layout/vList4"/>
    <dgm:cxn modelId="{D5C7AB4E-54C7-48F7-B86C-7C31748E2954}" type="presOf" srcId="{E8CB45E4-FDAC-4050-8164-F24E49F1A7BE}" destId="{0C9BF467-E927-40FE-9FA5-72C04759115E}" srcOrd="0" destOrd="0" presId="urn:microsoft.com/office/officeart/2005/8/layout/vList4"/>
    <dgm:cxn modelId="{1FB02E52-4908-4E08-BEEB-94BB5403E8A5}" type="presOf" srcId="{368E2FCE-27E5-4A29-8D86-2C325D144871}" destId="{0C9BF467-E927-40FE-9FA5-72C04759115E}" srcOrd="0" destOrd="2" presId="urn:microsoft.com/office/officeart/2005/8/layout/vList4"/>
    <dgm:cxn modelId="{98480F77-4023-4382-8753-29FCAE5C68C2}" type="presOf" srcId="{2C1AB95A-789F-404D-8534-8FE895EA348D}" destId="{4F82F28E-BC36-40CC-ADE0-C5D898793634}" srcOrd="0" destOrd="1" presId="urn:microsoft.com/office/officeart/2005/8/layout/vList4"/>
    <dgm:cxn modelId="{01C85779-4A07-4B86-80D7-1CEA24AB338F}" srcId="{3AD8DBD7-DA3B-4D60-A575-27B4063DA3B7}" destId="{1700AB5E-8462-4F7F-ADD7-11C6C61ADC33}" srcOrd="0" destOrd="0" parTransId="{50B97BA5-12E0-484C-8A87-DC3918285044}" sibTransId="{2C949F7B-5C02-4F48-AAF6-7CDEC08C06BC}"/>
    <dgm:cxn modelId="{1C9E1F8F-5A89-410C-8854-A075F843B886}" type="presOf" srcId="{E8CB45E4-FDAC-4050-8164-F24E49F1A7BE}" destId="{35280B7B-23C2-489D-8059-4C759678C07A}" srcOrd="1" destOrd="0" presId="urn:microsoft.com/office/officeart/2005/8/layout/vList4"/>
    <dgm:cxn modelId="{69E9F791-7138-4028-BD30-77EB854AD44A}" srcId="{E8CB45E4-FDAC-4050-8164-F24E49F1A7BE}" destId="{E71F591E-05A2-489E-8716-60FBCE2418CA}" srcOrd="0" destOrd="0" parTransId="{0A141DFE-FDD4-4800-BADD-514C643C09F3}" sibTransId="{4B5DCA9F-E469-411D-9D64-4BF3E2EF8C4E}"/>
    <dgm:cxn modelId="{9EBD21A0-C098-41B4-9F52-0FA6B0B60AFD}" srcId="{1700AB5E-8462-4F7F-ADD7-11C6C61ADC33}" destId="{2C1AB95A-789F-404D-8534-8FE895EA348D}" srcOrd="0" destOrd="0" parTransId="{4D2B28B0-9EBE-46A2-8300-F534FF76EB91}" sibTransId="{FCD2AE0E-7148-48A9-B016-46084E5C144E}"/>
    <dgm:cxn modelId="{95BA88B2-314A-436C-A601-0C7D653E370F}" type="presOf" srcId="{1700AB5E-8462-4F7F-ADD7-11C6C61ADC33}" destId="{482F4132-9D26-4BD6-BA49-0470BED91208}" srcOrd="1" destOrd="0" presId="urn:microsoft.com/office/officeart/2005/8/layout/vList4"/>
    <dgm:cxn modelId="{3DD1AFDD-3991-4A2C-BF1C-701DB9E25583}" type="presOf" srcId="{1700AB5E-8462-4F7F-ADD7-11C6C61ADC33}" destId="{4F82F28E-BC36-40CC-ADE0-C5D898793634}" srcOrd="0" destOrd="0" presId="urn:microsoft.com/office/officeart/2005/8/layout/vList4"/>
    <dgm:cxn modelId="{5EB3ADE5-3590-4A08-9885-5E00EE95F365}" type="presOf" srcId="{E71F591E-05A2-489E-8716-60FBCE2418CA}" destId="{35280B7B-23C2-489D-8059-4C759678C07A}" srcOrd="1" destOrd="1" presId="urn:microsoft.com/office/officeart/2005/8/layout/vList4"/>
    <dgm:cxn modelId="{622972F5-678A-4584-8653-66646AD125FA}" type="presOf" srcId="{E71F591E-05A2-489E-8716-60FBCE2418CA}" destId="{0C9BF467-E927-40FE-9FA5-72C04759115E}" srcOrd="0" destOrd="1" presId="urn:microsoft.com/office/officeart/2005/8/layout/vList4"/>
    <dgm:cxn modelId="{5DB8FE9F-DD4C-4444-8288-F4EB1292C76A}" type="presParOf" srcId="{035A3C7A-5B73-4572-9C73-DE1B04A6109B}" destId="{6D408666-3CF4-4847-9558-2AEFE8CA0870}" srcOrd="0" destOrd="0" presId="urn:microsoft.com/office/officeart/2005/8/layout/vList4"/>
    <dgm:cxn modelId="{30128E11-D2C5-4D64-B9F2-929C92DF439A}" type="presParOf" srcId="{6D408666-3CF4-4847-9558-2AEFE8CA0870}" destId="{4F82F28E-BC36-40CC-ADE0-C5D898793634}" srcOrd="0" destOrd="0" presId="urn:microsoft.com/office/officeart/2005/8/layout/vList4"/>
    <dgm:cxn modelId="{502E1A46-0702-47C3-BF55-250BCF3DD66F}" type="presParOf" srcId="{6D408666-3CF4-4847-9558-2AEFE8CA0870}" destId="{4CD6C8DC-3B2C-4F89-9C50-C9A0EFC243AE}" srcOrd="1" destOrd="0" presId="urn:microsoft.com/office/officeart/2005/8/layout/vList4"/>
    <dgm:cxn modelId="{2AD24F9D-DF43-4FD3-B99B-C7D7F6D8924C}" type="presParOf" srcId="{6D408666-3CF4-4847-9558-2AEFE8CA0870}" destId="{482F4132-9D26-4BD6-BA49-0470BED91208}" srcOrd="2" destOrd="0" presId="urn:microsoft.com/office/officeart/2005/8/layout/vList4"/>
    <dgm:cxn modelId="{19A4794D-0097-455D-BF08-8042023A7524}" type="presParOf" srcId="{035A3C7A-5B73-4572-9C73-DE1B04A6109B}" destId="{E2D56671-671A-45A5-88F2-60B3B7841E21}" srcOrd="1" destOrd="0" presId="urn:microsoft.com/office/officeart/2005/8/layout/vList4"/>
    <dgm:cxn modelId="{67EB70FA-0DEC-4BBB-98DB-2B209B8781A3}" type="presParOf" srcId="{035A3C7A-5B73-4572-9C73-DE1B04A6109B}" destId="{C5EB5376-E42B-4424-9B5D-71053A7C13D1}" srcOrd="2" destOrd="0" presId="urn:microsoft.com/office/officeart/2005/8/layout/vList4"/>
    <dgm:cxn modelId="{33483A81-B74C-4E5E-9EBB-B1F06F055FF6}" type="presParOf" srcId="{C5EB5376-E42B-4424-9B5D-71053A7C13D1}" destId="{0C9BF467-E927-40FE-9FA5-72C04759115E}" srcOrd="0" destOrd="0" presId="urn:microsoft.com/office/officeart/2005/8/layout/vList4"/>
    <dgm:cxn modelId="{5489BEB9-73EA-4A1A-B214-28DF8AF60654}" type="presParOf" srcId="{C5EB5376-E42B-4424-9B5D-71053A7C13D1}" destId="{96BA9637-4C07-430A-8DFD-1368E3400094}" srcOrd="1" destOrd="0" presId="urn:microsoft.com/office/officeart/2005/8/layout/vList4"/>
    <dgm:cxn modelId="{84A88BE2-D97A-4927-B0AC-233C20645BB0}" type="presParOf" srcId="{C5EB5376-E42B-4424-9B5D-71053A7C13D1}" destId="{35280B7B-23C2-489D-8059-4C759678C07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202716-92A4-4CB3-BF23-C843D592DEC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906D37C4-C353-4694-8251-C7645B4D323C}">
      <dgm:prSet phldrT="[Text]" custT="1"/>
      <dgm:spPr/>
      <dgm:t>
        <a:bodyPr/>
        <a:lstStyle/>
        <a:p>
          <a:r>
            <a:rPr lang="en-US" sz="2800" b="1" dirty="0">
              <a:solidFill>
                <a:srgbClr val="FFFF00"/>
              </a:solidFill>
              <a:latin typeface="Calibri" panose="020F0502020204030204" pitchFamily="34" charset="0"/>
              <a:ea typeface="Calibri" panose="020F0502020204030204" pitchFamily="34" charset="0"/>
              <a:cs typeface="Calibri" panose="020F0502020204030204" pitchFamily="34" charset="0"/>
            </a:rPr>
            <a:t>Categorical</a:t>
          </a:r>
        </a:p>
      </dgm:t>
    </dgm:pt>
    <dgm:pt modelId="{C1B034C2-29A6-4DAC-8707-E4BB416EF54E}" type="parTrans" cxnId="{14848043-4EED-4681-B222-E19DCF8B8F0E}">
      <dgm:prSet/>
      <dgm:spPr/>
      <dgm:t>
        <a:bodyPr/>
        <a:lstStyle/>
        <a:p>
          <a:endParaRPr lang="en-US"/>
        </a:p>
      </dgm:t>
    </dgm:pt>
    <dgm:pt modelId="{8CF94A85-F107-4B00-8A66-CD0B02BFDF06}" type="sibTrans" cxnId="{14848043-4EED-4681-B222-E19DCF8B8F0E}">
      <dgm:prSet/>
      <dgm:spPr/>
      <dgm:t>
        <a:bodyPr/>
        <a:lstStyle/>
        <a:p>
          <a:endParaRPr lang="en-US"/>
        </a:p>
      </dgm:t>
    </dgm:pt>
    <dgm:pt modelId="{B3DE1F29-E61E-41AA-A62D-B5C6FC991A47}">
      <dgm:prSet phldrT="[Text]"/>
      <dgm:spPr>
        <a:solidFill>
          <a:srgbClr val="00EA6A"/>
        </a:solidFill>
      </dgm:spPr>
      <dgm:t>
        <a:bodyPr/>
        <a:lstStyle/>
        <a:p>
          <a:r>
            <a:rPr lang="en-US" b="1" dirty="0">
              <a:solidFill>
                <a:schemeClr val="tx1"/>
              </a:solidFill>
            </a:rPr>
            <a:t>Continuous</a:t>
          </a:r>
        </a:p>
      </dgm:t>
    </dgm:pt>
    <dgm:pt modelId="{7F554FB6-E86E-431A-9329-8E54EA328C36}" type="parTrans" cxnId="{5752E100-74E6-41CA-8526-21DD60F914C3}">
      <dgm:prSet/>
      <dgm:spPr/>
      <dgm:t>
        <a:bodyPr/>
        <a:lstStyle/>
        <a:p>
          <a:endParaRPr lang="en-US"/>
        </a:p>
      </dgm:t>
    </dgm:pt>
    <dgm:pt modelId="{11A91420-73DB-4957-856C-42DE3AF32AB9}" type="sibTrans" cxnId="{5752E100-74E6-41CA-8526-21DD60F914C3}">
      <dgm:prSet/>
      <dgm:spPr/>
      <dgm:t>
        <a:bodyPr/>
        <a:lstStyle/>
        <a:p>
          <a:endParaRPr lang="en-US"/>
        </a:p>
      </dgm:t>
    </dgm:pt>
    <dgm:pt modelId="{DBA11893-618A-470C-8AE7-13F1E82033DE}" type="pres">
      <dgm:prSet presAssocID="{8B202716-92A4-4CB3-BF23-C843D592DEC7}" presName="composite" presStyleCnt="0">
        <dgm:presLayoutVars>
          <dgm:chMax val="5"/>
          <dgm:dir/>
          <dgm:animLvl val="ctr"/>
          <dgm:resizeHandles val="exact"/>
        </dgm:presLayoutVars>
      </dgm:prSet>
      <dgm:spPr/>
    </dgm:pt>
    <dgm:pt modelId="{A9EB86C9-F9F1-4539-8042-75C94546D5F1}" type="pres">
      <dgm:prSet presAssocID="{8B202716-92A4-4CB3-BF23-C843D592DEC7}" presName="cycle" presStyleCnt="0"/>
      <dgm:spPr/>
    </dgm:pt>
    <dgm:pt modelId="{8B6752B2-3717-43E9-9773-857E57F83F2E}" type="pres">
      <dgm:prSet presAssocID="{8B202716-92A4-4CB3-BF23-C843D592DEC7}" presName="centerShape" presStyleCnt="0"/>
      <dgm:spPr/>
    </dgm:pt>
    <dgm:pt modelId="{C655C624-18C2-400E-AEA8-A3F4EF4FD630}" type="pres">
      <dgm:prSet presAssocID="{8B202716-92A4-4CB3-BF23-C843D592DEC7}" presName="connSite" presStyleLbl="node1" presStyleIdx="0" presStyleCnt="3"/>
      <dgm:spPr/>
    </dgm:pt>
    <dgm:pt modelId="{E9F2E9BC-1BBD-43A1-A670-83D389618BD7}" type="pres">
      <dgm:prSet presAssocID="{8B202716-92A4-4CB3-BF23-C843D592DEC7}" presName="visible" presStyleLbl="node1" presStyleIdx="0" presStyleCnt="3"/>
      <dgm:spPr>
        <a:blipFill rotWithShape="1">
          <a:blip xmlns:r="http://schemas.openxmlformats.org/officeDocument/2006/relationships" r:embed="rId1"/>
          <a:srcRect/>
          <a:stretch>
            <a:fillRect l="-20000" r="-20000"/>
          </a:stretch>
        </a:blipFill>
      </dgm:spPr>
    </dgm:pt>
    <dgm:pt modelId="{81A2DB8E-7416-4B76-80D6-2C440D2FAF2E}" type="pres">
      <dgm:prSet presAssocID="{C1B034C2-29A6-4DAC-8707-E4BB416EF54E}" presName="Name25" presStyleLbl="parChTrans1D1" presStyleIdx="0" presStyleCnt="2"/>
      <dgm:spPr/>
    </dgm:pt>
    <dgm:pt modelId="{74716422-A5E3-48FF-B542-CDF89F3BF8FF}" type="pres">
      <dgm:prSet presAssocID="{906D37C4-C353-4694-8251-C7645B4D323C}" presName="node" presStyleCnt="0"/>
      <dgm:spPr/>
    </dgm:pt>
    <dgm:pt modelId="{4035D89E-2D83-4E66-B7E0-880A3FB0ED30}" type="pres">
      <dgm:prSet presAssocID="{906D37C4-C353-4694-8251-C7645B4D323C}" presName="parentNode" presStyleLbl="node1" presStyleIdx="1" presStyleCnt="3">
        <dgm:presLayoutVars>
          <dgm:chMax val="1"/>
          <dgm:bulletEnabled val="1"/>
        </dgm:presLayoutVars>
      </dgm:prSet>
      <dgm:spPr/>
    </dgm:pt>
    <dgm:pt modelId="{E5769752-B4F4-4D77-8568-2C51430D4119}" type="pres">
      <dgm:prSet presAssocID="{906D37C4-C353-4694-8251-C7645B4D323C}" presName="childNode" presStyleLbl="revTx" presStyleIdx="0" presStyleCnt="0">
        <dgm:presLayoutVars>
          <dgm:bulletEnabled val="1"/>
        </dgm:presLayoutVars>
      </dgm:prSet>
      <dgm:spPr/>
    </dgm:pt>
    <dgm:pt modelId="{2B12F1A4-DCEE-495D-8E45-8B2BF9E35E14}" type="pres">
      <dgm:prSet presAssocID="{7F554FB6-E86E-431A-9329-8E54EA328C36}" presName="Name25" presStyleLbl="parChTrans1D1" presStyleIdx="1" presStyleCnt="2"/>
      <dgm:spPr/>
    </dgm:pt>
    <dgm:pt modelId="{179DA1D8-4CB5-4512-B651-E8128D63B7A9}" type="pres">
      <dgm:prSet presAssocID="{B3DE1F29-E61E-41AA-A62D-B5C6FC991A47}" presName="node" presStyleCnt="0"/>
      <dgm:spPr/>
    </dgm:pt>
    <dgm:pt modelId="{E1436EE9-D936-405B-B4D4-4F8179F64E8F}" type="pres">
      <dgm:prSet presAssocID="{B3DE1F29-E61E-41AA-A62D-B5C6FC991A47}" presName="parentNode" presStyleLbl="node1" presStyleIdx="2" presStyleCnt="3" custLinFactNeighborX="-629">
        <dgm:presLayoutVars>
          <dgm:chMax val="1"/>
          <dgm:bulletEnabled val="1"/>
        </dgm:presLayoutVars>
      </dgm:prSet>
      <dgm:spPr/>
    </dgm:pt>
    <dgm:pt modelId="{7A23C0F5-EF5C-4389-80D8-F9002DDE1D08}" type="pres">
      <dgm:prSet presAssocID="{B3DE1F29-E61E-41AA-A62D-B5C6FC991A47}" presName="childNode" presStyleLbl="revTx" presStyleIdx="0" presStyleCnt="0">
        <dgm:presLayoutVars>
          <dgm:bulletEnabled val="1"/>
        </dgm:presLayoutVars>
      </dgm:prSet>
      <dgm:spPr/>
    </dgm:pt>
  </dgm:ptLst>
  <dgm:cxnLst>
    <dgm:cxn modelId="{5752E100-74E6-41CA-8526-21DD60F914C3}" srcId="{8B202716-92A4-4CB3-BF23-C843D592DEC7}" destId="{B3DE1F29-E61E-41AA-A62D-B5C6FC991A47}" srcOrd="1" destOrd="0" parTransId="{7F554FB6-E86E-431A-9329-8E54EA328C36}" sibTransId="{11A91420-73DB-4957-856C-42DE3AF32AB9}"/>
    <dgm:cxn modelId="{0A99CB1E-8B40-4EB2-892A-5EF759DB09A8}" type="presOf" srcId="{906D37C4-C353-4694-8251-C7645B4D323C}" destId="{4035D89E-2D83-4E66-B7E0-880A3FB0ED30}" srcOrd="0" destOrd="0" presId="urn:microsoft.com/office/officeart/2005/8/layout/radial2"/>
    <dgm:cxn modelId="{A046622A-DDFD-47AC-9BA0-2644970F858F}" type="presOf" srcId="{B3DE1F29-E61E-41AA-A62D-B5C6FC991A47}" destId="{E1436EE9-D936-405B-B4D4-4F8179F64E8F}" srcOrd="0" destOrd="0" presId="urn:microsoft.com/office/officeart/2005/8/layout/radial2"/>
    <dgm:cxn modelId="{14848043-4EED-4681-B222-E19DCF8B8F0E}" srcId="{8B202716-92A4-4CB3-BF23-C843D592DEC7}" destId="{906D37C4-C353-4694-8251-C7645B4D323C}" srcOrd="0" destOrd="0" parTransId="{C1B034C2-29A6-4DAC-8707-E4BB416EF54E}" sibTransId="{8CF94A85-F107-4B00-8A66-CD0B02BFDF06}"/>
    <dgm:cxn modelId="{F805634E-5DD5-40A4-9026-986505BC30FD}" type="presOf" srcId="{8B202716-92A4-4CB3-BF23-C843D592DEC7}" destId="{DBA11893-618A-470C-8AE7-13F1E82033DE}" srcOrd="0" destOrd="0" presId="urn:microsoft.com/office/officeart/2005/8/layout/radial2"/>
    <dgm:cxn modelId="{CBC26DE3-8B1F-4A5B-9C5A-6909DEC2249D}" type="presOf" srcId="{7F554FB6-E86E-431A-9329-8E54EA328C36}" destId="{2B12F1A4-DCEE-495D-8E45-8B2BF9E35E14}" srcOrd="0" destOrd="0" presId="urn:microsoft.com/office/officeart/2005/8/layout/radial2"/>
    <dgm:cxn modelId="{BDE225F2-01F8-41CE-BDB0-C623F826AB84}" type="presOf" srcId="{C1B034C2-29A6-4DAC-8707-E4BB416EF54E}" destId="{81A2DB8E-7416-4B76-80D6-2C440D2FAF2E}" srcOrd="0" destOrd="0" presId="urn:microsoft.com/office/officeart/2005/8/layout/radial2"/>
    <dgm:cxn modelId="{1FC72746-C97D-4CFE-8629-747E20E042C9}" type="presParOf" srcId="{DBA11893-618A-470C-8AE7-13F1E82033DE}" destId="{A9EB86C9-F9F1-4539-8042-75C94546D5F1}" srcOrd="0" destOrd="0" presId="urn:microsoft.com/office/officeart/2005/8/layout/radial2"/>
    <dgm:cxn modelId="{8F33259C-46E4-45C6-9143-19351AE96191}" type="presParOf" srcId="{A9EB86C9-F9F1-4539-8042-75C94546D5F1}" destId="{8B6752B2-3717-43E9-9773-857E57F83F2E}" srcOrd="0" destOrd="0" presId="urn:microsoft.com/office/officeart/2005/8/layout/radial2"/>
    <dgm:cxn modelId="{F80441AB-FE6F-4654-8037-CF1CE5E8A32E}" type="presParOf" srcId="{8B6752B2-3717-43E9-9773-857E57F83F2E}" destId="{C655C624-18C2-400E-AEA8-A3F4EF4FD630}" srcOrd="0" destOrd="0" presId="urn:microsoft.com/office/officeart/2005/8/layout/radial2"/>
    <dgm:cxn modelId="{18E70615-522B-4A8B-AEE1-85C8FCD05054}" type="presParOf" srcId="{8B6752B2-3717-43E9-9773-857E57F83F2E}" destId="{E9F2E9BC-1BBD-43A1-A670-83D389618BD7}" srcOrd="1" destOrd="0" presId="urn:microsoft.com/office/officeart/2005/8/layout/radial2"/>
    <dgm:cxn modelId="{6BDF8068-CB37-4A10-BC43-85FC0C25C208}" type="presParOf" srcId="{A9EB86C9-F9F1-4539-8042-75C94546D5F1}" destId="{81A2DB8E-7416-4B76-80D6-2C440D2FAF2E}" srcOrd="1" destOrd="0" presId="urn:microsoft.com/office/officeart/2005/8/layout/radial2"/>
    <dgm:cxn modelId="{5B326B06-BD65-48E0-925B-4EE41213A448}" type="presParOf" srcId="{A9EB86C9-F9F1-4539-8042-75C94546D5F1}" destId="{74716422-A5E3-48FF-B542-CDF89F3BF8FF}" srcOrd="2" destOrd="0" presId="urn:microsoft.com/office/officeart/2005/8/layout/radial2"/>
    <dgm:cxn modelId="{18488EFA-8F48-4A35-AA78-228C73C1541A}" type="presParOf" srcId="{74716422-A5E3-48FF-B542-CDF89F3BF8FF}" destId="{4035D89E-2D83-4E66-B7E0-880A3FB0ED30}" srcOrd="0" destOrd="0" presId="urn:microsoft.com/office/officeart/2005/8/layout/radial2"/>
    <dgm:cxn modelId="{1DF0576F-EB1E-4380-9F97-19DBA461502A}" type="presParOf" srcId="{74716422-A5E3-48FF-B542-CDF89F3BF8FF}" destId="{E5769752-B4F4-4D77-8568-2C51430D4119}" srcOrd="1" destOrd="0" presId="urn:microsoft.com/office/officeart/2005/8/layout/radial2"/>
    <dgm:cxn modelId="{EC75D9CA-8733-4A12-B086-1A4A0963DB6F}" type="presParOf" srcId="{A9EB86C9-F9F1-4539-8042-75C94546D5F1}" destId="{2B12F1A4-DCEE-495D-8E45-8B2BF9E35E14}" srcOrd="3" destOrd="0" presId="urn:microsoft.com/office/officeart/2005/8/layout/radial2"/>
    <dgm:cxn modelId="{685BB45A-8FB5-43BF-8DD0-4B710F6BB7D7}" type="presParOf" srcId="{A9EB86C9-F9F1-4539-8042-75C94546D5F1}" destId="{179DA1D8-4CB5-4512-B651-E8128D63B7A9}" srcOrd="4" destOrd="0" presId="urn:microsoft.com/office/officeart/2005/8/layout/radial2"/>
    <dgm:cxn modelId="{4E64DDEF-91E5-41DD-BE96-8A40D7C07080}" type="presParOf" srcId="{179DA1D8-4CB5-4512-B651-E8128D63B7A9}" destId="{E1436EE9-D936-405B-B4D4-4F8179F64E8F}" srcOrd="0" destOrd="0" presId="urn:microsoft.com/office/officeart/2005/8/layout/radial2"/>
    <dgm:cxn modelId="{250D0C0A-03D3-4BAF-99AE-21DC2BFC60C5}" type="presParOf" srcId="{179DA1D8-4CB5-4512-B651-E8128D63B7A9}" destId="{7A23C0F5-EF5C-4389-80D8-F9002DDE1D0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D28A4A-54D3-4E35-B7BB-11CABF6163F6}" type="doc">
      <dgm:prSet loTypeId="urn:microsoft.com/office/officeart/2005/8/layout/vList4" loCatId="list" qsTypeId="urn:microsoft.com/office/officeart/2005/8/quickstyle/3d1" qsCatId="3D" csTypeId="urn:microsoft.com/office/officeart/2005/8/colors/accent2_2" csCatId="accent2" phldr="1"/>
      <dgm:spPr/>
      <dgm:t>
        <a:bodyPr/>
        <a:lstStyle/>
        <a:p>
          <a:endParaRPr lang="en-US"/>
        </a:p>
      </dgm:t>
    </dgm:pt>
    <dgm:pt modelId="{35FE6B34-76F2-4457-8A95-8386C6FD0183}">
      <dgm:prSet phldrT="[Text]"/>
      <dgm:spPr/>
      <dgm:t>
        <a:bodyPr anchor="ctr"/>
        <a:lstStyle/>
        <a:p>
          <a:pPr>
            <a:lnSpc>
              <a:spcPct val="100000"/>
            </a:lnSpc>
            <a:spcAft>
              <a:spcPts val="0"/>
            </a:spcAft>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Come Back Soon</a:t>
          </a:r>
        </a:p>
      </dgm:t>
    </dgm:pt>
    <dgm:pt modelId="{DC38A6B4-DAA8-4F00-BC0F-1B8F0D015A4F}" type="parTrans" cxnId="{127B99AD-50AA-4DAD-B2FB-96570D041F6A}">
      <dgm:prSet/>
      <dgm:spPr/>
      <dgm:t>
        <a:bodyPr/>
        <a:lstStyle/>
        <a:p>
          <a:endParaRPr lang="en-US"/>
        </a:p>
      </dgm:t>
    </dgm:pt>
    <dgm:pt modelId="{E1471A53-D025-4214-BFCC-1E4802AB5DE5}" type="sibTrans" cxnId="{127B99AD-50AA-4DAD-B2FB-96570D041F6A}">
      <dgm:prSet/>
      <dgm:spPr/>
      <dgm:t>
        <a:bodyPr/>
        <a:lstStyle/>
        <a:p>
          <a:endParaRPr lang="en-US"/>
        </a:p>
      </dgm:t>
    </dgm:pt>
    <dgm:pt modelId="{7DDF0EA2-EEC6-4F5D-95BB-5ECEAD49CCAF}">
      <dgm:prSet phldrT="[Text]"/>
      <dgm:spPr/>
      <dgm:t>
        <a:bodyPr anchor="ctr"/>
        <a:lstStyle/>
        <a:p>
          <a:pPr>
            <a:lnSpc>
              <a:spcPct val="100000"/>
            </a:lnSpc>
            <a:spcAft>
              <a:spcPct val="1500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Customers who purchase something recently based on their business needs. Yesterday or last year.</a:t>
          </a:r>
        </a:p>
      </dgm:t>
    </dgm:pt>
    <dgm:pt modelId="{0F2F1B25-9660-4A47-B251-86343928A90A}" type="parTrans" cxnId="{69152368-E2DA-4C27-969F-E30D48F8AB09}">
      <dgm:prSet/>
      <dgm:spPr/>
      <dgm:t>
        <a:bodyPr/>
        <a:lstStyle/>
        <a:p>
          <a:endParaRPr lang="en-US"/>
        </a:p>
      </dgm:t>
    </dgm:pt>
    <dgm:pt modelId="{A91B668A-C7C6-4D91-AE0B-D184D92B743F}" type="sibTrans" cxnId="{69152368-E2DA-4C27-969F-E30D48F8AB09}">
      <dgm:prSet/>
      <dgm:spPr/>
      <dgm:t>
        <a:bodyPr/>
        <a:lstStyle/>
        <a:p>
          <a:endParaRPr lang="en-US"/>
        </a:p>
      </dgm:t>
    </dgm:pt>
    <dgm:pt modelId="{7A248C8B-FD35-4948-881E-0633C161B23C}">
      <dgm:prSet phldrT="[Text]"/>
      <dgm:spPr/>
      <dgm:t>
        <a:bodyPr anchor="ctr"/>
        <a:lstStyle/>
        <a:p>
          <a:pPr>
            <a:lnSpc>
              <a:spcPct val="100000"/>
            </a:lnSpc>
            <a:spcAft>
              <a:spcPts val="0"/>
            </a:spcAft>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Come Often</a:t>
          </a:r>
        </a:p>
      </dgm:t>
    </dgm:pt>
    <dgm:pt modelId="{44C4085F-E8B6-4F93-B62C-D0D93B431E5E}" type="parTrans" cxnId="{94BE4BDF-FFAA-4C25-9930-521B11CF5AB6}">
      <dgm:prSet/>
      <dgm:spPr/>
      <dgm:t>
        <a:bodyPr/>
        <a:lstStyle/>
        <a:p>
          <a:endParaRPr lang="en-US"/>
        </a:p>
      </dgm:t>
    </dgm:pt>
    <dgm:pt modelId="{A4E9901B-8BD6-4C26-8A02-5061C9DA3C09}" type="sibTrans" cxnId="{94BE4BDF-FFAA-4C25-9930-521B11CF5AB6}">
      <dgm:prSet/>
      <dgm:spPr/>
      <dgm:t>
        <a:bodyPr/>
        <a:lstStyle/>
        <a:p>
          <a:endParaRPr lang="en-US"/>
        </a:p>
      </dgm:t>
    </dgm:pt>
    <dgm:pt modelId="{7B72EDA1-A9EC-45A1-A1C3-7F21E5B6E274}">
      <dgm:prSet phldrT="[Text]"/>
      <dgm:spPr/>
      <dgm:t>
        <a:bodyPr anchor="ctr"/>
        <a:lstStyle/>
        <a:p>
          <a:pPr>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Customers who purchase very often according to their business cycle. Once per day, or once per year.</a:t>
          </a:r>
        </a:p>
      </dgm:t>
    </dgm:pt>
    <dgm:pt modelId="{9272EDA5-A910-4C6A-BA1E-F0CAA11DBC08}" type="parTrans" cxnId="{880239E9-ADBD-410A-B86D-2598DADBED53}">
      <dgm:prSet/>
      <dgm:spPr/>
      <dgm:t>
        <a:bodyPr/>
        <a:lstStyle/>
        <a:p>
          <a:endParaRPr lang="en-US"/>
        </a:p>
      </dgm:t>
    </dgm:pt>
    <dgm:pt modelId="{2F551F84-78FA-40FC-B8A7-D23B21CD361C}" type="sibTrans" cxnId="{880239E9-ADBD-410A-B86D-2598DADBED53}">
      <dgm:prSet/>
      <dgm:spPr/>
      <dgm:t>
        <a:bodyPr/>
        <a:lstStyle/>
        <a:p>
          <a:endParaRPr lang="en-US"/>
        </a:p>
      </dgm:t>
    </dgm:pt>
    <dgm:pt modelId="{10151F79-3A76-4BB8-8113-647FA86A768C}">
      <dgm:prSet phldrT="[Text]"/>
      <dgm:spPr/>
      <dgm:t>
        <a:bodyPr anchor="ctr"/>
        <a:lstStyle/>
        <a:p>
          <a:pPr>
            <a:lnSpc>
              <a:spcPct val="100000"/>
            </a:lnSpc>
            <a:spcAft>
              <a:spcPts val="0"/>
            </a:spcAft>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Spend A Lot</a:t>
          </a:r>
        </a:p>
      </dgm:t>
    </dgm:pt>
    <dgm:pt modelId="{27283F74-D54D-4059-B108-B470D2E18A87}" type="parTrans" cxnId="{2D62F78B-C27C-4CF6-8C4F-6E8F0E9B4691}">
      <dgm:prSet/>
      <dgm:spPr/>
      <dgm:t>
        <a:bodyPr/>
        <a:lstStyle/>
        <a:p>
          <a:endParaRPr lang="en-US"/>
        </a:p>
      </dgm:t>
    </dgm:pt>
    <dgm:pt modelId="{D3FCED83-58C3-4B35-918B-8EDAF2593E87}" type="sibTrans" cxnId="{2D62F78B-C27C-4CF6-8C4F-6E8F0E9B4691}">
      <dgm:prSet/>
      <dgm:spPr/>
      <dgm:t>
        <a:bodyPr/>
        <a:lstStyle/>
        <a:p>
          <a:endParaRPr lang="en-US"/>
        </a:p>
      </dgm:t>
    </dgm:pt>
    <dgm:pt modelId="{A7B3B038-F095-4465-BADB-3D9721068D1B}">
      <dgm:prSet phldrT="[Text]"/>
      <dgm:spPr/>
      <dgm:t>
        <a:bodyPr anchor="ctr"/>
        <a:lstStyle/>
        <a:p>
          <a:pPr>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Customers who spend a lot of money on many and/or high-end items.</a:t>
          </a:r>
        </a:p>
      </dgm:t>
    </dgm:pt>
    <dgm:pt modelId="{CE5A426C-FB73-4038-A048-A8F689C86CEB}" type="parTrans" cxnId="{6E878FBD-EBBE-4083-B4B9-76B96733DE37}">
      <dgm:prSet/>
      <dgm:spPr/>
      <dgm:t>
        <a:bodyPr/>
        <a:lstStyle/>
        <a:p>
          <a:endParaRPr lang="en-US"/>
        </a:p>
      </dgm:t>
    </dgm:pt>
    <dgm:pt modelId="{33ECAB6B-DF91-4F13-93C7-8E73F62E7BAD}" type="sibTrans" cxnId="{6E878FBD-EBBE-4083-B4B9-76B96733DE37}">
      <dgm:prSet/>
      <dgm:spPr/>
      <dgm:t>
        <a:bodyPr/>
        <a:lstStyle/>
        <a:p>
          <a:endParaRPr lang="en-US"/>
        </a:p>
      </dgm:t>
    </dgm:pt>
    <dgm:pt modelId="{77B6C972-B018-4C6C-A2A2-A066E3216F92}" type="pres">
      <dgm:prSet presAssocID="{24D28A4A-54D3-4E35-B7BB-11CABF6163F6}" presName="linear" presStyleCnt="0">
        <dgm:presLayoutVars>
          <dgm:dir/>
          <dgm:resizeHandles val="exact"/>
        </dgm:presLayoutVars>
      </dgm:prSet>
      <dgm:spPr/>
    </dgm:pt>
    <dgm:pt modelId="{657C3097-559B-4D1F-B58D-DE3BE8D8913A}" type="pres">
      <dgm:prSet presAssocID="{35FE6B34-76F2-4457-8A95-8386C6FD0183}" presName="comp" presStyleCnt="0"/>
      <dgm:spPr/>
    </dgm:pt>
    <dgm:pt modelId="{F68C407F-C7FD-406E-9A8F-4AB75AC5B0DF}" type="pres">
      <dgm:prSet presAssocID="{35FE6B34-76F2-4457-8A95-8386C6FD0183}" presName="box" presStyleLbl="node1" presStyleIdx="0" presStyleCnt="3"/>
      <dgm:spPr/>
    </dgm:pt>
    <dgm:pt modelId="{1899240C-828A-4435-B855-28625203363B}" type="pres">
      <dgm:prSet presAssocID="{35FE6B34-76F2-4457-8A95-8386C6FD0183}" presName="img" presStyleLbl="fgImgPlace1" presStyleIdx="0" presStyleCnt="3"/>
      <dgm:spPr>
        <a:blipFill rotWithShape="1">
          <a:blip xmlns:r="http://schemas.openxmlformats.org/officeDocument/2006/relationships" r:embed="rId1"/>
          <a:srcRect/>
          <a:stretch>
            <a:fillRect t="-11000" b="-11000"/>
          </a:stretch>
        </a:blipFill>
      </dgm:spPr>
    </dgm:pt>
    <dgm:pt modelId="{1274F59F-0A65-47A8-8C96-4B7F84E4E5F6}" type="pres">
      <dgm:prSet presAssocID="{35FE6B34-76F2-4457-8A95-8386C6FD0183}" presName="text" presStyleLbl="node1" presStyleIdx="0" presStyleCnt="3">
        <dgm:presLayoutVars>
          <dgm:bulletEnabled val="1"/>
        </dgm:presLayoutVars>
      </dgm:prSet>
      <dgm:spPr/>
    </dgm:pt>
    <dgm:pt modelId="{0FC9F34E-1E28-470C-BD2B-CB333E597686}" type="pres">
      <dgm:prSet presAssocID="{E1471A53-D025-4214-BFCC-1E4802AB5DE5}" presName="spacer" presStyleCnt="0"/>
      <dgm:spPr/>
    </dgm:pt>
    <dgm:pt modelId="{C96195E3-E1CE-42F5-931E-65207BAD7F3E}" type="pres">
      <dgm:prSet presAssocID="{7A248C8B-FD35-4948-881E-0633C161B23C}" presName="comp" presStyleCnt="0"/>
      <dgm:spPr/>
    </dgm:pt>
    <dgm:pt modelId="{0C126BE1-3FD6-44C1-87D9-DD521BF1E478}" type="pres">
      <dgm:prSet presAssocID="{7A248C8B-FD35-4948-881E-0633C161B23C}" presName="box" presStyleLbl="node1" presStyleIdx="1" presStyleCnt="3"/>
      <dgm:spPr/>
    </dgm:pt>
    <dgm:pt modelId="{19422007-A342-450D-96E0-E6514DAA0B17}" type="pres">
      <dgm:prSet presAssocID="{7A248C8B-FD35-4948-881E-0633C161B23C}" presName="img" presStyleLbl="fgImgPlace1" presStyleIdx="1" presStyleCnt="3"/>
      <dgm:spPr>
        <a:blipFill rotWithShape="1">
          <a:blip xmlns:r="http://schemas.openxmlformats.org/officeDocument/2006/relationships" r:embed="rId2"/>
          <a:srcRect/>
          <a:stretch>
            <a:fillRect l="-3000" r="-3000"/>
          </a:stretch>
        </a:blipFill>
      </dgm:spPr>
    </dgm:pt>
    <dgm:pt modelId="{50057D84-9ACA-44F9-9EBA-BF90F7AFA6FE}" type="pres">
      <dgm:prSet presAssocID="{7A248C8B-FD35-4948-881E-0633C161B23C}" presName="text" presStyleLbl="node1" presStyleIdx="1" presStyleCnt="3">
        <dgm:presLayoutVars>
          <dgm:bulletEnabled val="1"/>
        </dgm:presLayoutVars>
      </dgm:prSet>
      <dgm:spPr/>
    </dgm:pt>
    <dgm:pt modelId="{1DF6F4B4-13D0-4C00-96DE-4CAB585FEEBA}" type="pres">
      <dgm:prSet presAssocID="{A4E9901B-8BD6-4C26-8A02-5061C9DA3C09}" presName="spacer" presStyleCnt="0"/>
      <dgm:spPr/>
    </dgm:pt>
    <dgm:pt modelId="{813198B2-3382-41D8-A5C8-115CDDFFA21A}" type="pres">
      <dgm:prSet presAssocID="{10151F79-3A76-4BB8-8113-647FA86A768C}" presName="comp" presStyleCnt="0"/>
      <dgm:spPr/>
    </dgm:pt>
    <dgm:pt modelId="{7330CC36-CDE7-4812-B802-D6C2EBD5B52B}" type="pres">
      <dgm:prSet presAssocID="{10151F79-3A76-4BB8-8113-647FA86A768C}" presName="box" presStyleLbl="node1" presStyleIdx="2" presStyleCnt="3"/>
      <dgm:spPr/>
    </dgm:pt>
    <dgm:pt modelId="{1F94456E-0946-4D2C-B8A9-5520118EA3D2}" type="pres">
      <dgm:prSet presAssocID="{10151F79-3A76-4BB8-8113-647FA86A768C}" presName="img" presStyleLbl="fgImgPlace1" presStyleIdx="2" presStyleCnt="3"/>
      <dgm:spPr>
        <a:blipFill rotWithShape="1">
          <a:blip xmlns:r="http://schemas.openxmlformats.org/officeDocument/2006/relationships" r:embed="rId3"/>
          <a:srcRect/>
          <a:stretch>
            <a:fillRect t="-7000" b="-7000"/>
          </a:stretch>
        </a:blipFill>
      </dgm:spPr>
    </dgm:pt>
    <dgm:pt modelId="{4E79AB3E-6743-4EEE-82E0-BF50707EC966}" type="pres">
      <dgm:prSet presAssocID="{10151F79-3A76-4BB8-8113-647FA86A768C}" presName="text" presStyleLbl="node1" presStyleIdx="2" presStyleCnt="3">
        <dgm:presLayoutVars>
          <dgm:bulletEnabled val="1"/>
        </dgm:presLayoutVars>
      </dgm:prSet>
      <dgm:spPr/>
    </dgm:pt>
  </dgm:ptLst>
  <dgm:cxnLst>
    <dgm:cxn modelId="{088F6203-DDC7-4B54-97EB-D0CE961A09BE}" type="presOf" srcId="{10151F79-3A76-4BB8-8113-647FA86A768C}" destId="{7330CC36-CDE7-4812-B802-D6C2EBD5B52B}" srcOrd="0" destOrd="0" presId="urn:microsoft.com/office/officeart/2005/8/layout/vList4"/>
    <dgm:cxn modelId="{EAEB8B27-CD4F-4803-B7DA-1D30F55867B9}" type="presOf" srcId="{35FE6B34-76F2-4457-8A95-8386C6FD0183}" destId="{1274F59F-0A65-47A8-8C96-4B7F84E4E5F6}" srcOrd="1" destOrd="0" presId="urn:microsoft.com/office/officeart/2005/8/layout/vList4"/>
    <dgm:cxn modelId="{106DF138-622F-430E-AC4E-E9012F321031}" type="presOf" srcId="{24D28A4A-54D3-4E35-B7BB-11CABF6163F6}" destId="{77B6C972-B018-4C6C-A2A2-A066E3216F92}" srcOrd="0" destOrd="0" presId="urn:microsoft.com/office/officeart/2005/8/layout/vList4"/>
    <dgm:cxn modelId="{69152368-E2DA-4C27-969F-E30D48F8AB09}" srcId="{35FE6B34-76F2-4457-8A95-8386C6FD0183}" destId="{7DDF0EA2-EEC6-4F5D-95BB-5ECEAD49CCAF}" srcOrd="0" destOrd="0" parTransId="{0F2F1B25-9660-4A47-B251-86343928A90A}" sibTransId="{A91B668A-C7C6-4D91-AE0B-D184D92B743F}"/>
    <dgm:cxn modelId="{AEDC7668-E893-4B4A-BC55-7518EF8F2CDE}" type="presOf" srcId="{10151F79-3A76-4BB8-8113-647FA86A768C}" destId="{4E79AB3E-6743-4EEE-82E0-BF50707EC966}" srcOrd="1" destOrd="0" presId="urn:microsoft.com/office/officeart/2005/8/layout/vList4"/>
    <dgm:cxn modelId="{B75FBE57-C232-49D6-8F19-3BD21C01E932}" type="presOf" srcId="{7B72EDA1-A9EC-45A1-A1C3-7F21E5B6E274}" destId="{0C126BE1-3FD6-44C1-87D9-DD521BF1E478}" srcOrd="0" destOrd="1" presId="urn:microsoft.com/office/officeart/2005/8/layout/vList4"/>
    <dgm:cxn modelId="{666FAF82-C436-47D8-BC3E-D0837E27942F}" type="presOf" srcId="{A7B3B038-F095-4465-BADB-3D9721068D1B}" destId="{4E79AB3E-6743-4EEE-82E0-BF50707EC966}" srcOrd="1" destOrd="1" presId="urn:microsoft.com/office/officeart/2005/8/layout/vList4"/>
    <dgm:cxn modelId="{2D62F78B-C27C-4CF6-8C4F-6E8F0E9B4691}" srcId="{24D28A4A-54D3-4E35-B7BB-11CABF6163F6}" destId="{10151F79-3A76-4BB8-8113-647FA86A768C}" srcOrd="2" destOrd="0" parTransId="{27283F74-D54D-4059-B108-B470D2E18A87}" sibTransId="{D3FCED83-58C3-4B35-918B-8EDAF2593E87}"/>
    <dgm:cxn modelId="{4F9D8697-30E6-4937-9901-0E8F2E1103DA}" type="presOf" srcId="{7DDF0EA2-EEC6-4F5D-95BB-5ECEAD49CCAF}" destId="{F68C407F-C7FD-406E-9A8F-4AB75AC5B0DF}" srcOrd="0" destOrd="1" presId="urn:microsoft.com/office/officeart/2005/8/layout/vList4"/>
    <dgm:cxn modelId="{763C78A5-0E26-4AD3-8DC6-C2887EBCD98C}" type="presOf" srcId="{7B72EDA1-A9EC-45A1-A1C3-7F21E5B6E274}" destId="{50057D84-9ACA-44F9-9EBA-BF90F7AFA6FE}" srcOrd="1" destOrd="1" presId="urn:microsoft.com/office/officeart/2005/8/layout/vList4"/>
    <dgm:cxn modelId="{127B99AD-50AA-4DAD-B2FB-96570D041F6A}" srcId="{24D28A4A-54D3-4E35-B7BB-11CABF6163F6}" destId="{35FE6B34-76F2-4457-8A95-8386C6FD0183}" srcOrd="0" destOrd="0" parTransId="{DC38A6B4-DAA8-4F00-BC0F-1B8F0D015A4F}" sibTransId="{E1471A53-D025-4214-BFCC-1E4802AB5DE5}"/>
    <dgm:cxn modelId="{9967ABAE-618B-4AA9-8060-7B68506CE963}" type="presOf" srcId="{7A248C8B-FD35-4948-881E-0633C161B23C}" destId="{0C126BE1-3FD6-44C1-87D9-DD521BF1E478}" srcOrd="0" destOrd="0" presId="urn:microsoft.com/office/officeart/2005/8/layout/vList4"/>
    <dgm:cxn modelId="{6E878FBD-EBBE-4083-B4B9-76B96733DE37}" srcId="{10151F79-3A76-4BB8-8113-647FA86A768C}" destId="{A7B3B038-F095-4465-BADB-3D9721068D1B}" srcOrd="0" destOrd="0" parTransId="{CE5A426C-FB73-4038-A048-A8F689C86CEB}" sibTransId="{33ECAB6B-DF91-4F13-93C7-8E73F62E7BAD}"/>
    <dgm:cxn modelId="{EF139EBF-80A1-4DBC-A580-DEF28ADF37C9}" type="presOf" srcId="{A7B3B038-F095-4465-BADB-3D9721068D1B}" destId="{7330CC36-CDE7-4812-B802-D6C2EBD5B52B}" srcOrd="0" destOrd="1" presId="urn:microsoft.com/office/officeart/2005/8/layout/vList4"/>
    <dgm:cxn modelId="{095D0BC7-A4F0-44CF-9BA1-8699CCCE9ECC}" type="presOf" srcId="{7DDF0EA2-EEC6-4F5D-95BB-5ECEAD49CCAF}" destId="{1274F59F-0A65-47A8-8C96-4B7F84E4E5F6}" srcOrd="1" destOrd="1" presId="urn:microsoft.com/office/officeart/2005/8/layout/vList4"/>
    <dgm:cxn modelId="{A9B889DA-94A5-47B9-A97A-B61213E23011}" type="presOf" srcId="{7A248C8B-FD35-4948-881E-0633C161B23C}" destId="{50057D84-9ACA-44F9-9EBA-BF90F7AFA6FE}" srcOrd="1" destOrd="0" presId="urn:microsoft.com/office/officeart/2005/8/layout/vList4"/>
    <dgm:cxn modelId="{D4C9BEDB-0E0F-493E-A8B6-63A2AA8D98AD}" type="presOf" srcId="{35FE6B34-76F2-4457-8A95-8386C6FD0183}" destId="{F68C407F-C7FD-406E-9A8F-4AB75AC5B0DF}" srcOrd="0" destOrd="0" presId="urn:microsoft.com/office/officeart/2005/8/layout/vList4"/>
    <dgm:cxn modelId="{94BE4BDF-FFAA-4C25-9930-521B11CF5AB6}" srcId="{24D28A4A-54D3-4E35-B7BB-11CABF6163F6}" destId="{7A248C8B-FD35-4948-881E-0633C161B23C}" srcOrd="1" destOrd="0" parTransId="{44C4085F-E8B6-4F93-B62C-D0D93B431E5E}" sibTransId="{A4E9901B-8BD6-4C26-8A02-5061C9DA3C09}"/>
    <dgm:cxn modelId="{880239E9-ADBD-410A-B86D-2598DADBED53}" srcId="{7A248C8B-FD35-4948-881E-0633C161B23C}" destId="{7B72EDA1-A9EC-45A1-A1C3-7F21E5B6E274}" srcOrd="0" destOrd="0" parTransId="{9272EDA5-A910-4C6A-BA1E-F0CAA11DBC08}" sibTransId="{2F551F84-78FA-40FC-B8A7-D23B21CD361C}"/>
    <dgm:cxn modelId="{B282CC99-C090-4764-AB2B-895BFAFF723D}" type="presParOf" srcId="{77B6C972-B018-4C6C-A2A2-A066E3216F92}" destId="{657C3097-559B-4D1F-B58D-DE3BE8D8913A}" srcOrd="0" destOrd="0" presId="urn:microsoft.com/office/officeart/2005/8/layout/vList4"/>
    <dgm:cxn modelId="{098D6362-CB2B-4AB2-8759-C55892CF3124}" type="presParOf" srcId="{657C3097-559B-4D1F-B58D-DE3BE8D8913A}" destId="{F68C407F-C7FD-406E-9A8F-4AB75AC5B0DF}" srcOrd="0" destOrd="0" presId="urn:microsoft.com/office/officeart/2005/8/layout/vList4"/>
    <dgm:cxn modelId="{B735FD1F-96FB-46A1-9730-A19D937A030C}" type="presParOf" srcId="{657C3097-559B-4D1F-B58D-DE3BE8D8913A}" destId="{1899240C-828A-4435-B855-28625203363B}" srcOrd="1" destOrd="0" presId="urn:microsoft.com/office/officeart/2005/8/layout/vList4"/>
    <dgm:cxn modelId="{2D8BC471-C78A-4823-8A56-6B54A6A819E6}" type="presParOf" srcId="{657C3097-559B-4D1F-B58D-DE3BE8D8913A}" destId="{1274F59F-0A65-47A8-8C96-4B7F84E4E5F6}" srcOrd="2" destOrd="0" presId="urn:microsoft.com/office/officeart/2005/8/layout/vList4"/>
    <dgm:cxn modelId="{5D2E6409-E68B-419C-A292-E63831EB8A1A}" type="presParOf" srcId="{77B6C972-B018-4C6C-A2A2-A066E3216F92}" destId="{0FC9F34E-1E28-470C-BD2B-CB333E597686}" srcOrd="1" destOrd="0" presId="urn:microsoft.com/office/officeart/2005/8/layout/vList4"/>
    <dgm:cxn modelId="{9B6326F6-CE4C-453A-8353-E3124E3A4CC0}" type="presParOf" srcId="{77B6C972-B018-4C6C-A2A2-A066E3216F92}" destId="{C96195E3-E1CE-42F5-931E-65207BAD7F3E}" srcOrd="2" destOrd="0" presId="urn:microsoft.com/office/officeart/2005/8/layout/vList4"/>
    <dgm:cxn modelId="{8FE38308-5DC3-4E05-B611-53C2C8E273D0}" type="presParOf" srcId="{C96195E3-E1CE-42F5-931E-65207BAD7F3E}" destId="{0C126BE1-3FD6-44C1-87D9-DD521BF1E478}" srcOrd="0" destOrd="0" presId="urn:microsoft.com/office/officeart/2005/8/layout/vList4"/>
    <dgm:cxn modelId="{B61DC276-18C7-4D19-B36D-A0EA80C2D6B7}" type="presParOf" srcId="{C96195E3-E1CE-42F5-931E-65207BAD7F3E}" destId="{19422007-A342-450D-96E0-E6514DAA0B17}" srcOrd="1" destOrd="0" presId="urn:microsoft.com/office/officeart/2005/8/layout/vList4"/>
    <dgm:cxn modelId="{2C5A6719-BF47-41A6-870E-B0D698184D78}" type="presParOf" srcId="{C96195E3-E1CE-42F5-931E-65207BAD7F3E}" destId="{50057D84-9ACA-44F9-9EBA-BF90F7AFA6FE}" srcOrd="2" destOrd="0" presId="urn:microsoft.com/office/officeart/2005/8/layout/vList4"/>
    <dgm:cxn modelId="{F5167D08-12FA-43B2-AF1A-010B26BFC322}" type="presParOf" srcId="{77B6C972-B018-4C6C-A2A2-A066E3216F92}" destId="{1DF6F4B4-13D0-4C00-96DE-4CAB585FEEBA}" srcOrd="3" destOrd="0" presId="urn:microsoft.com/office/officeart/2005/8/layout/vList4"/>
    <dgm:cxn modelId="{81F7F91C-3882-4D96-B9EC-DE623580A9A3}" type="presParOf" srcId="{77B6C972-B018-4C6C-A2A2-A066E3216F92}" destId="{813198B2-3382-41D8-A5C8-115CDDFFA21A}" srcOrd="4" destOrd="0" presId="urn:microsoft.com/office/officeart/2005/8/layout/vList4"/>
    <dgm:cxn modelId="{3B617A83-AAF1-408A-8A74-27ED9D7494F3}" type="presParOf" srcId="{813198B2-3382-41D8-A5C8-115CDDFFA21A}" destId="{7330CC36-CDE7-4812-B802-D6C2EBD5B52B}" srcOrd="0" destOrd="0" presId="urn:microsoft.com/office/officeart/2005/8/layout/vList4"/>
    <dgm:cxn modelId="{BFFE2505-3F8A-416A-A860-37AA5FA686ED}" type="presParOf" srcId="{813198B2-3382-41D8-A5C8-115CDDFFA21A}" destId="{1F94456E-0946-4D2C-B8A9-5520118EA3D2}" srcOrd="1" destOrd="0" presId="urn:microsoft.com/office/officeart/2005/8/layout/vList4"/>
    <dgm:cxn modelId="{35165C9F-2DEF-4339-B8A6-9AD5497A29AF}" type="presParOf" srcId="{813198B2-3382-41D8-A5C8-115CDDFFA21A}" destId="{4E79AB3E-6743-4EEE-82E0-BF50707EC96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2559AC3-6B4D-4D9F-993C-C9417BF2F10C}"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US"/>
        </a:p>
      </dgm:t>
    </dgm:pt>
    <dgm:pt modelId="{55E413A5-DB36-4220-AC35-BD6A766B6818}">
      <dgm:prSet phldrT="[Text]" custT="1"/>
      <dgm:spPr>
        <a:solidFill>
          <a:schemeClr val="accent2">
            <a:lumMod val="20000"/>
            <a:lumOff val="80000"/>
          </a:schemeClr>
        </a:solidFill>
      </dgm:spPr>
      <dgm:t>
        <a:bodyPr anchor="ctr"/>
        <a:lstStyle/>
        <a:p>
          <a:pPr>
            <a:lnSpc>
              <a:spcPct val="90000"/>
            </a:lnSpc>
            <a:spcBef>
              <a:spcPct val="0"/>
            </a:spcBef>
            <a:spcAft>
              <a:spcPct val="35000"/>
            </a:spcAft>
          </a:pPr>
          <a:r>
            <a:rPr lang="en-US" sz="3200" dirty="0">
              <a:solidFill>
                <a:schemeClr val="tx1"/>
              </a:solidFill>
            </a:rPr>
            <a:t>Hypothesis – Assume There Are Clusters </a:t>
          </a:r>
        </a:p>
      </dgm:t>
    </dgm:pt>
    <dgm:pt modelId="{0C1D4CCA-02E9-44A2-917A-E6A3314B5E75}" type="parTrans" cxnId="{A068B06D-3C0C-4DAA-A526-ABB437BB70A4}">
      <dgm:prSet/>
      <dgm:spPr/>
      <dgm:t>
        <a:bodyPr/>
        <a:lstStyle/>
        <a:p>
          <a:endParaRPr lang="en-US"/>
        </a:p>
      </dgm:t>
    </dgm:pt>
    <dgm:pt modelId="{28F4A7BE-5F73-4ADA-AEFD-8277B1630A39}" type="sibTrans" cxnId="{A068B06D-3C0C-4DAA-A526-ABB437BB70A4}">
      <dgm:prSet/>
      <dgm:spPr/>
      <dgm:t>
        <a:bodyPr/>
        <a:lstStyle/>
        <a:p>
          <a:endParaRPr lang="en-US"/>
        </a:p>
      </dgm:t>
    </dgm:pt>
    <dgm:pt modelId="{41002250-8339-4AA0-80F1-2CA30590F405}">
      <dgm:prSet phldrT="[Text]" custT="1"/>
      <dgm:spPr>
        <a:solidFill>
          <a:schemeClr val="accent2">
            <a:lumMod val="20000"/>
            <a:lumOff val="80000"/>
          </a:schemeClr>
        </a:solidFill>
      </dgm:spPr>
      <dgm:t>
        <a:bodyPr anchor="ctr"/>
        <a:lstStyle/>
        <a:p>
          <a:pPr>
            <a:lnSpc>
              <a:spcPct val="125000"/>
            </a:lnSpc>
            <a:spcBef>
              <a:spcPts val="600"/>
            </a:spcBef>
            <a:spcAft>
              <a:spcPts val="0"/>
            </a:spcAft>
          </a:pPr>
          <a:r>
            <a:rPr lang="en-US" sz="2800" dirty="0">
              <a:solidFill>
                <a:schemeClr val="tx1"/>
              </a:solidFill>
            </a:rPr>
            <a:t>The observations are drawn from different populations.</a:t>
          </a:r>
        </a:p>
      </dgm:t>
    </dgm:pt>
    <dgm:pt modelId="{331B291A-C4C5-4E62-852D-3183CA8C0A60}" type="parTrans" cxnId="{784B4902-0F85-4AE2-BF32-4B84C18FAEE6}">
      <dgm:prSet/>
      <dgm:spPr/>
      <dgm:t>
        <a:bodyPr/>
        <a:lstStyle/>
        <a:p>
          <a:endParaRPr lang="en-US"/>
        </a:p>
      </dgm:t>
    </dgm:pt>
    <dgm:pt modelId="{59682FDA-A55B-45D9-B22C-5188AFEA9009}" type="sibTrans" cxnId="{784B4902-0F85-4AE2-BF32-4B84C18FAEE6}">
      <dgm:prSet/>
      <dgm:spPr/>
      <dgm:t>
        <a:bodyPr/>
        <a:lstStyle/>
        <a:p>
          <a:endParaRPr lang="en-US"/>
        </a:p>
      </dgm:t>
    </dgm:pt>
    <dgm:pt modelId="{14EE84A1-84A7-465D-A6D0-97C9C74BB6E4}">
      <dgm:prSet phldrT="[Text]" custT="1"/>
      <dgm:spPr>
        <a:solidFill>
          <a:schemeClr val="accent2">
            <a:lumMod val="20000"/>
            <a:lumOff val="80000"/>
          </a:schemeClr>
        </a:solidFill>
      </dgm:spPr>
      <dgm:t>
        <a:bodyPr anchor="ctr"/>
        <a:lstStyle/>
        <a:p>
          <a:pPr>
            <a:lnSpc>
              <a:spcPct val="125000"/>
            </a:lnSpc>
            <a:spcBef>
              <a:spcPts val="600"/>
            </a:spcBef>
            <a:spcAft>
              <a:spcPts val="0"/>
            </a:spcAft>
          </a:pPr>
          <a:r>
            <a:rPr lang="en-US" sz="2800" dirty="0">
              <a:solidFill>
                <a:schemeClr val="tx1"/>
              </a:solidFill>
            </a:rPr>
            <a:t>There are more than one population, otherwise, why find clusters?</a:t>
          </a:r>
        </a:p>
      </dgm:t>
    </dgm:pt>
    <dgm:pt modelId="{1FFC49D4-97CD-4D1F-B557-C71CD7748178}" type="parTrans" cxnId="{A6680A3A-6241-424B-A95E-E47290CB9460}">
      <dgm:prSet/>
      <dgm:spPr/>
      <dgm:t>
        <a:bodyPr/>
        <a:lstStyle/>
        <a:p>
          <a:endParaRPr lang="en-US"/>
        </a:p>
      </dgm:t>
    </dgm:pt>
    <dgm:pt modelId="{BA5FEF98-FBA5-4B1B-9A23-DC678ACDEDDB}" type="sibTrans" cxnId="{A6680A3A-6241-424B-A95E-E47290CB9460}">
      <dgm:prSet/>
      <dgm:spPr/>
      <dgm:t>
        <a:bodyPr/>
        <a:lstStyle/>
        <a:p>
          <a:endParaRPr lang="en-US"/>
        </a:p>
      </dgm:t>
    </dgm:pt>
    <dgm:pt modelId="{267A4589-FB60-417B-9BC1-9E0224B0493D}">
      <dgm:prSet phldrT="[Text]" custT="1"/>
      <dgm:spPr>
        <a:solidFill>
          <a:srgbClr val="A3E7FF"/>
        </a:solidFill>
      </dgm:spPr>
      <dgm:t>
        <a:bodyPr anchor="ctr"/>
        <a:lstStyle/>
        <a:p>
          <a:pPr>
            <a:lnSpc>
              <a:spcPct val="90000"/>
            </a:lnSpc>
            <a:spcBef>
              <a:spcPct val="0"/>
            </a:spcBef>
            <a:spcAft>
              <a:spcPct val="35000"/>
            </a:spcAft>
          </a:pPr>
          <a:r>
            <a:rPr lang="en-US" sz="3200" dirty="0">
              <a:solidFill>
                <a:schemeClr val="tx1"/>
              </a:solidFill>
            </a:rPr>
            <a:t>Goals – Identify the Clusters</a:t>
          </a:r>
        </a:p>
      </dgm:t>
    </dgm:pt>
    <dgm:pt modelId="{3F45EC40-E41C-4C2D-9D50-13DCEC280A46}" type="parTrans" cxnId="{B0D8D455-FE3D-4E63-9077-BFDC81C697E5}">
      <dgm:prSet/>
      <dgm:spPr/>
      <dgm:t>
        <a:bodyPr/>
        <a:lstStyle/>
        <a:p>
          <a:endParaRPr lang="en-US"/>
        </a:p>
      </dgm:t>
    </dgm:pt>
    <dgm:pt modelId="{6BDBD575-BC66-4C93-9B1E-5A84289DCC3B}" type="sibTrans" cxnId="{B0D8D455-FE3D-4E63-9077-BFDC81C697E5}">
      <dgm:prSet/>
      <dgm:spPr/>
      <dgm:t>
        <a:bodyPr/>
        <a:lstStyle/>
        <a:p>
          <a:endParaRPr lang="en-US"/>
        </a:p>
      </dgm:t>
    </dgm:pt>
    <dgm:pt modelId="{86E94A73-BE60-437E-9890-200D93ADACF1}">
      <dgm:prSet phldrT="[Text]" custT="1"/>
      <dgm:spPr>
        <a:solidFill>
          <a:srgbClr val="A3E7FF"/>
        </a:solidFill>
      </dgm:spPr>
      <dgm:t>
        <a:bodyPr anchor="ctr"/>
        <a:lstStyle/>
        <a:p>
          <a:pPr>
            <a:lnSpc>
              <a:spcPct val="125000"/>
            </a:lnSpc>
            <a:spcBef>
              <a:spcPts val="600"/>
            </a:spcBef>
            <a:spcAft>
              <a:spcPts val="0"/>
            </a:spcAft>
          </a:pPr>
          <a:r>
            <a:rPr lang="en-US" sz="2800" dirty="0">
              <a:solidFill>
                <a:schemeClr val="tx1"/>
              </a:solidFill>
            </a:rPr>
            <a:t>Objects within the same cluster are as </a:t>
          </a:r>
          <a:r>
            <a:rPr lang="en-US" sz="2800" i="1" dirty="0">
              <a:solidFill>
                <a:schemeClr val="tx1"/>
              </a:solidFill>
            </a:rPr>
            <a:t>similar</a:t>
          </a:r>
          <a:r>
            <a:rPr lang="en-US" sz="2800" dirty="0">
              <a:solidFill>
                <a:schemeClr val="tx1"/>
              </a:solidFill>
            </a:rPr>
            <a:t> as possible.</a:t>
          </a:r>
        </a:p>
      </dgm:t>
    </dgm:pt>
    <dgm:pt modelId="{82C1DDD3-212B-47C7-93AE-4794732A95A8}" type="parTrans" cxnId="{50CF06A7-5890-4160-ACC5-72E2A6B6F350}">
      <dgm:prSet/>
      <dgm:spPr/>
      <dgm:t>
        <a:bodyPr/>
        <a:lstStyle/>
        <a:p>
          <a:endParaRPr lang="en-US"/>
        </a:p>
      </dgm:t>
    </dgm:pt>
    <dgm:pt modelId="{41DF1FBC-8476-4E70-A405-703EDC4856E0}" type="sibTrans" cxnId="{50CF06A7-5890-4160-ACC5-72E2A6B6F350}">
      <dgm:prSet/>
      <dgm:spPr/>
      <dgm:t>
        <a:bodyPr/>
        <a:lstStyle/>
        <a:p>
          <a:endParaRPr lang="en-US"/>
        </a:p>
      </dgm:t>
    </dgm:pt>
    <dgm:pt modelId="{D69E76E4-4234-42F5-9299-5DAA0B66410E}">
      <dgm:prSet phldrT="[Text]" custT="1"/>
      <dgm:spPr>
        <a:solidFill>
          <a:srgbClr val="00EA6A"/>
        </a:solidFill>
      </dgm:spPr>
      <dgm:t>
        <a:bodyPr anchor="ctr"/>
        <a:lstStyle/>
        <a:p>
          <a:pPr>
            <a:lnSpc>
              <a:spcPct val="90000"/>
            </a:lnSpc>
            <a:spcBef>
              <a:spcPct val="0"/>
            </a:spcBef>
            <a:spcAft>
              <a:spcPct val="35000"/>
            </a:spcAft>
          </a:pPr>
          <a:r>
            <a:rPr lang="en-US" sz="3200" dirty="0">
              <a:solidFill>
                <a:schemeClr val="tx1"/>
              </a:solidFill>
            </a:rPr>
            <a:t>Tasks – Construct the Clusters</a:t>
          </a:r>
        </a:p>
      </dgm:t>
    </dgm:pt>
    <dgm:pt modelId="{20543DA7-3862-4B30-AB49-F5067090D0D3}" type="parTrans" cxnId="{52D5CB88-E9C1-4558-8745-2D68FEB0D2ED}">
      <dgm:prSet/>
      <dgm:spPr/>
      <dgm:t>
        <a:bodyPr/>
        <a:lstStyle/>
        <a:p>
          <a:endParaRPr lang="en-US"/>
        </a:p>
      </dgm:t>
    </dgm:pt>
    <dgm:pt modelId="{FF135A53-4E12-4CC8-A750-566B97270AF8}" type="sibTrans" cxnId="{52D5CB88-E9C1-4558-8745-2D68FEB0D2ED}">
      <dgm:prSet/>
      <dgm:spPr/>
      <dgm:t>
        <a:bodyPr/>
        <a:lstStyle/>
        <a:p>
          <a:endParaRPr lang="en-US"/>
        </a:p>
      </dgm:t>
    </dgm:pt>
    <dgm:pt modelId="{304DB39A-5D8A-4B3E-917E-CDFA91BB4BBF}">
      <dgm:prSet phldrT="[Text]" custT="1"/>
      <dgm:spPr>
        <a:solidFill>
          <a:srgbClr val="00EA6A"/>
        </a:solidFill>
      </dgm:spPr>
      <dgm:t>
        <a:bodyPr anchor="ctr"/>
        <a:lstStyle/>
        <a:p>
          <a:pPr>
            <a:lnSpc>
              <a:spcPct val="125000"/>
            </a:lnSpc>
            <a:spcBef>
              <a:spcPts val="600"/>
            </a:spcBef>
            <a:spcAft>
              <a:spcPts val="0"/>
            </a:spcAft>
          </a:pPr>
          <a:r>
            <a:rPr lang="en-US" sz="2800" dirty="0">
              <a:solidFill>
                <a:schemeClr val="tx1"/>
              </a:solidFill>
            </a:rPr>
            <a:t>Determine the number of disjoint clusters</a:t>
          </a:r>
        </a:p>
      </dgm:t>
    </dgm:pt>
    <dgm:pt modelId="{6F22D11B-7383-4AE5-996B-FE2DB7F6B499}" type="parTrans" cxnId="{8A4814E7-63D9-4924-9C4B-6E1CE7CA08BB}">
      <dgm:prSet/>
      <dgm:spPr/>
      <dgm:t>
        <a:bodyPr/>
        <a:lstStyle/>
        <a:p>
          <a:endParaRPr lang="en-US"/>
        </a:p>
      </dgm:t>
    </dgm:pt>
    <dgm:pt modelId="{6CB6710F-838C-41E5-BA64-7438FFA55B69}" type="sibTrans" cxnId="{8A4814E7-63D9-4924-9C4B-6E1CE7CA08BB}">
      <dgm:prSet/>
      <dgm:spPr/>
      <dgm:t>
        <a:bodyPr/>
        <a:lstStyle/>
        <a:p>
          <a:endParaRPr lang="en-US"/>
        </a:p>
      </dgm:t>
    </dgm:pt>
    <dgm:pt modelId="{D77C2AB2-6594-47F7-B0F2-E826CF34D386}">
      <dgm:prSet phldrT="[Text]" custT="1"/>
      <dgm:spPr>
        <a:solidFill>
          <a:srgbClr val="00EA6A"/>
        </a:solidFill>
      </dgm:spPr>
      <dgm:t>
        <a:bodyPr anchor="ctr"/>
        <a:lstStyle/>
        <a:p>
          <a:pPr>
            <a:lnSpc>
              <a:spcPct val="125000"/>
            </a:lnSpc>
            <a:spcBef>
              <a:spcPts val="600"/>
            </a:spcBef>
            <a:spcAft>
              <a:spcPts val="0"/>
            </a:spcAft>
          </a:pPr>
          <a:r>
            <a:rPr lang="en-US" sz="2800" i="0" dirty="0">
              <a:solidFill>
                <a:schemeClr val="tx1"/>
              </a:solidFill>
            </a:rPr>
            <a:t>Must assign </a:t>
          </a:r>
          <a:r>
            <a:rPr lang="en-US" sz="2800" i="1" dirty="0">
              <a:solidFill>
                <a:schemeClr val="tx1"/>
              </a:solidFill>
            </a:rPr>
            <a:t>similar</a:t>
          </a:r>
          <a:r>
            <a:rPr lang="en-US" sz="2800" dirty="0">
              <a:solidFill>
                <a:schemeClr val="tx1"/>
              </a:solidFill>
            </a:rPr>
            <a:t> observations to the same cluster</a:t>
          </a:r>
        </a:p>
      </dgm:t>
    </dgm:pt>
    <dgm:pt modelId="{6F0617C0-A07A-402F-96C9-6E69A75680B0}" type="parTrans" cxnId="{16C82CA0-8BDA-4123-9653-AC69221A7DCD}">
      <dgm:prSet/>
      <dgm:spPr/>
      <dgm:t>
        <a:bodyPr/>
        <a:lstStyle/>
        <a:p>
          <a:endParaRPr lang="en-US"/>
        </a:p>
      </dgm:t>
    </dgm:pt>
    <dgm:pt modelId="{91CE7CB5-2FF2-40E8-A0AA-7238AF7CDF4A}" type="sibTrans" cxnId="{16C82CA0-8BDA-4123-9653-AC69221A7DCD}">
      <dgm:prSet/>
      <dgm:spPr/>
      <dgm:t>
        <a:bodyPr/>
        <a:lstStyle/>
        <a:p>
          <a:endParaRPr lang="en-US"/>
        </a:p>
      </dgm:t>
    </dgm:pt>
    <dgm:pt modelId="{3FDDBE0F-205F-4018-BE87-79C517983162}">
      <dgm:prSet custT="1"/>
      <dgm:spPr>
        <a:solidFill>
          <a:srgbClr val="A3E7FF"/>
        </a:solidFill>
      </dgm:spPr>
      <dgm:t>
        <a:bodyPr anchor="ctr"/>
        <a:lstStyle/>
        <a:p>
          <a:pPr>
            <a:lnSpc>
              <a:spcPct val="125000"/>
            </a:lnSpc>
            <a:spcBef>
              <a:spcPts val="600"/>
            </a:spcBef>
            <a:spcAft>
              <a:spcPts val="0"/>
            </a:spcAft>
          </a:pPr>
          <a:r>
            <a:rPr lang="en-US" sz="2800" dirty="0">
              <a:solidFill>
                <a:schemeClr val="tx1"/>
              </a:solidFill>
            </a:rPr>
            <a:t>Objects from different clusters are as </a:t>
          </a:r>
          <a:r>
            <a:rPr lang="en-US" sz="2800" i="1" dirty="0">
              <a:solidFill>
                <a:schemeClr val="tx1"/>
              </a:solidFill>
            </a:rPr>
            <a:t>dissimilar</a:t>
          </a:r>
          <a:r>
            <a:rPr lang="en-US" sz="2800" dirty="0">
              <a:solidFill>
                <a:schemeClr val="tx1"/>
              </a:solidFill>
            </a:rPr>
            <a:t> as possible.</a:t>
          </a:r>
        </a:p>
      </dgm:t>
    </dgm:pt>
    <dgm:pt modelId="{9D4CFB76-E359-4BAF-B60C-086E8C608520}" type="parTrans" cxnId="{2BA34D31-6039-4CF5-B1FC-8533894241F3}">
      <dgm:prSet/>
      <dgm:spPr/>
      <dgm:t>
        <a:bodyPr/>
        <a:lstStyle/>
        <a:p>
          <a:endParaRPr lang="en-US"/>
        </a:p>
      </dgm:t>
    </dgm:pt>
    <dgm:pt modelId="{F00C9D9B-B0CB-4A69-9CC7-D7560A5CDCDE}" type="sibTrans" cxnId="{2BA34D31-6039-4CF5-B1FC-8533894241F3}">
      <dgm:prSet/>
      <dgm:spPr/>
      <dgm:t>
        <a:bodyPr/>
        <a:lstStyle/>
        <a:p>
          <a:endParaRPr lang="en-US"/>
        </a:p>
      </dgm:t>
    </dgm:pt>
    <dgm:pt modelId="{38F0947E-1CCE-4BD7-A266-07942CF46220}" type="pres">
      <dgm:prSet presAssocID="{F2559AC3-6B4D-4D9F-993C-C9417BF2F10C}" presName="linear" presStyleCnt="0">
        <dgm:presLayoutVars>
          <dgm:dir/>
          <dgm:resizeHandles val="exact"/>
        </dgm:presLayoutVars>
      </dgm:prSet>
      <dgm:spPr/>
    </dgm:pt>
    <dgm:pt modelId="{C6C55ED2-F2BE-4050-95C4-76237781C540}" type="pres">
      <dgm:prSet presAssocID="{55E413A5-DB36-4220-AC35-BD6A766B6818}" presName="comp" presStyleCnt="0"/>
      <dgm:spPr/>
    </dgm:pt>
    <dgm:pt modelId="{692137AC-393D-4D5B-959F-7AFF7646F25D}" type="pres">
      <dgm:prSet presAssocID="{55E413A5-DB36-4220-AC35-BD6A766B6818}" presName="box" presStyleLbl="node1" presStyleIdx="0" presStyleCnt="3"/>
      <dgm:spPr/>
    </dgm:pt>
    <dgm:pt modelId="{CCA5D7EB-CC91-4A73-B519-E1EA9AFAD6E7}" type="pres">
      <dgm:prSet presAssocID="{55E413A5-DB36-4220-AC35-BD6A766B6818}" presName="img" presStyleLbl="fgImgPlace1" presStyleIdx="0" presStyleCnt="3"/>
      <dgm:spPr>
        <a:blipFill rotWithShape="1">
          <a:blip xmlns:r="http://schemas.openxmlformats.org/officeDocument/2006/relationships" r:embed="rId1"/>
          <a:srcRect/>
          <a:stretch>
            <a:fillRect t="-33000" b="-33000"/>
          </a:stretch>
        </a:blipFill>
      </dgm:spPr>
    </dgm:pt>
    <dgm:pt modelId="{20779E25-EC01-4520-AE9A-E23FB6E49C6A}" type="pres">
      <dgm:prSet presAssocID="{55E413A5-DB36-4220-AC35-BD6A766B6818}" presName="text" presStyleLbl="node1" presStyleIdx="0" presStyleCnt="3">
        <dgm:presLayoutVars>
          <dgm:bulletEnabled val="1"/>
        </dgm:presLayoutVars>
      </dgm:prSet>
      <dgm:spPr/>
    </dgm:pt>
    <dgm:pt modelId="{777AA14F-2AF3-4789-99A1-3F54B7D55815}" type="pres">
      <dgm:prSet presAssocID="{28F4A7BE-5F73-4ADA-AEFD-8277B1630A39}" presName="spacer" presStyleCnt="0"/>
      <dgm:spPr/>
    </dgm:pt>
    <dgm:pt modelId="{828C82CE-9357-4AA0-8003-00471F716880}" type="pres">
      <dgm:prSet presAssocID="{267A4589-FB60-417B-9BC1-9E0224B0493D}" presName="comp" presStyleCnt="0"/>
      <dgm:spPr/>
    </dgm:pt>
    <dgm:pt modelId="{D5311AD1-2B81-4B0F-8951-CB02CE5CD0D0}" type="pres">
      <dgm:prSet presAssocID="{267A4589-FB60-417B-9BC1-9E0224B0493D}" presName="box" presStyleLbl="node1" presStyleIdx="1" presStyleCnt="3"/>
      <dgm:spPr/>
    </dgm:pt>
    <dgm:pt modelId="{45317B9C-ED91-4ABF-BE0B-A7144171E198}" type="pres">
      <dgm:prSet presAssocID="{267A4589-FB60-417B-9BC1-9E0224B0493D}" presName="img" presStyleLbl="fgImgPlace1" presStyleIdx="1" presStyleCnt="3"/>
      <dgm:spPr>
        <a:blipFill rotWithShape="1">
          <a:blip xmlns:r="http://schemas.openxmlformats.org/officeDocument/2006/relationships" r:embed="rId2"/>
          <a:srcRect/>
          <a:stretch>
            <a:fillRect t="-22000" b="-22000"/>
          </a:stretch>
        </a:blipFill>
      </dgm:spPr>
    </dgm:pt>
    <dgm:pt modelId="{318793C4-2AE2-4D70-9174-BF9DF7EC33AE}" type="pres">
      <dgm:prSet presAssocID="{267A4589-FB60-417B-9BC1-9E0224B0493D}" presName="text" presStyleLbl="node1" presStyleIdx="1" presStyleCnt="3">
        <dgm:presLayoutVars>
          <dgm:bulletEnabled val="1"/>
        </dgm:presLayoutVars>
      </dgm:prSet>
      <dgm:spPr/>
    </dgm:pt>
    <dgm:pt modelId="{189B6DDA-68A7-4B3C-AAC3-000D02295EBD}" type="pres">
      <dgm:prSet presAssocID="{6BDBD575-BC66-4C93-9B1E-5A84289DCC3B}" presName="spacer" presStyleCnt="0"/>
      <dgm:spPr/>
    </dgm:pt>
    <dgm:pt modelId="{8A160745-9330-41E2-BF7A-3BFC8C738BE7}" type="pres">
      <dgm:prSet presAssocID="{D69E76E4-4234-42F5-9299-5DAA0B66410E}" presName="comp" presStyleCnt="0"/>
      <dgm:spPr/>
    </dgm:pt>
    <dgm:pt modelId="{68F17E5A-6B3F-48A8-BEEF-7A8810064485}" type="pres">
      <dgm:prSet presAssocID="{D69E76E4-4234-42F5-9299-5DAA0B66410E}" presName="box" presStyleLbl="node1" presStyleIdx="2" presStyleCnt="3"/>
      <dgm:spPr/>
    </dgm:pt>
    <dgm:pt modelId="{0744E398-F02B-4F19-8641-A8DC6EB66F17}" type="pres">
      <dgm:prSet presAssocID="{D69E76E4-4234-42F5-9299-5DAA0B66410E}" presName="img" presStyleLbl="fgImgPlace1" presStyleIdx="2" presStyleCnt="3"/>
      <dgm:spPr>
        <a:blipFill rotWithShape="1">
          <a:blip xmlns:r="http://schemas.openxmlformats.org/officeDocument/2006/relationships" r:embed="rId3"/>
          <a:srcRect/>
          <a:stretch>
            <a:fillRect l="-6000" r="-6000"/>
          </a:stretch>
        </a:blipFill>
      </dgm:spPr>
    </dgm:pt>
    <dgm:pt modelId="{2FE9AFF0-A894-4527-BA26-FFFD335E79D1}" type="pres">
      <dgm:prSet presAssocID="{D69E76E4-4234-42F5-9299-5DAA0B66410E}" presName="text" presStyleLbl="node1" presStyleIdx="2" presStyleCnt="3">
        <dgm:presLayoutVars>
          <dgm:bulletEnabled val="1"/>
        </dgm:presLayoutVars>
      </dgm:prSet>
      <dgm:spPr/>
    </dgm:pt>
  </dgm:ptLst>
  <dgm:cxnLst>
    <dgm:cxn modelId="{01100101-1CD8-4845-80A1-F99AB05FF957}" type="presOf" srcId="{41002250-8339-4AA0-80F1-2CA30590F405}" destId="{20779E25-EC01-4520-AE9A-E23FB6E49C6A}" srcOrd="1" destOrd="1" presId="urn:microsoft.com/office/officeart/2005/8/layout/vList4"/>
    <dgm:cxn modelId="{784B4902-0F85-4AE2-BF32-4B84C18FAEE6}" srcId="{55E413A5-DB36-4220-AC35-BD6A766B6818}" destId="{41002250-8339-4AA0-80F1-2CA30590F405}" srcOrd="0" destOrd="0" parTransId="{331B291A-C4C5-4E62-852D-3183CA8C0A60}" sibTransId="{59682FDA-A55B-45D9-B22C-5188AFEA9009}"/>
    <dgm:cxn modelId="{7738840B-9431-412F-B24C-5154F2F44276}" type="presOf" srcId="{55E413A5-DB36-4220-AC35-BD6A766B6818}" destId="{20779E25-EC01-4520-AE9A-E23FB6E49C6A}" srcOrd="1" destOrd="0" presId="urn:microsoft.com/office/officeart/2005/8/layout/vList4"/>
    <dgm:cxn modelId="{E9E7990E-7C3B-48BE-8276-A8EB325DEA6A}" type="presOf" srcId="{41002250-8339-4AA0-80F1-2CA30590F405}" destId="{692137AC-393D-4D5B-959F-7AFF7646F25D}" srcOrd="0" destOrd="1" presId="urn:microsoft.com/office/officeart/2005/8/layout/vList4"/>
    <dgm:cxn modelId="{2C7B3014-B3FD-48CA-8E0D-3284B382E096}" type="presOf" srcId="{D69E76E4-4234-42F5-9299-5DAA0B66410E}" destId="{2FE9AFF0-A894-4527-BA26-FFFD335E79D1}" srcOrd="1" destOrd="0" presId="urn:microsoft.com/office/officeart/2005/8/layout/vList4"/>
    <dgm:cxn modelId="{72F9861B-0168-493A-A0D6-C5551243166E}" type="presOf" srcId="{86E94A73-BE60-437E-9890-200D93ADACF1}" destId="{D5311AD1-2B81-4B0F-8951-CB02CE5CD0D0}" srcOrd="0" destOrd="1" presId="urn:microsoft.com/office/officeart/2005/8/layout/vList4"/>
    <dgm:cxn modelId="{8F39671C-8A9C-46BE-ABE5-5678146AFE10}" type="presOf" srcId="{3FDDBE0F-205F-4018-BE87-79C517983162}" destId="{D5311AD1-2B81-4B0F-8951-CB02CE5CD0D0}" srcOrd="0" destOrd="2" presId="urn:microsoft.com/office/officeart/2005/8/layout/vList4"/>
    <dgm:cxn modelId="{9C8A702C-3695-47B6-8C7F-CEAB1610EACD}" type="presOf" srcId="{3FDDBE0F-205F-4018-BE87-79C517983162}" destId="{318793C4-2AE2-4D70-9174-BF9DF7EC33AE}" srcOrd="1" destOrd="2" presId="urn:microsoft.com/office/officeart/2005/8/layout/vList4"/>
    <dgm:cxn modelId="{2BA34D31-6039-4CF5-B1FC-8533894241F3}" srcId="{267A4589-FB60-417B-9BC1-9E0224B0493D}" destId="{3FDDBE0F-205F-4018-BE87-79C517983162}" srcOrd="1" destOrd="0" parTransId="{9D4CFB76-E359-4BAF-B60C-086E8C608520}" sibTransId="{F00C9D9B-B0CB-4A69-9CC7-D7560A5CDCDE}"/>
    <dgm:cxn modelId="{009E3A35-FC49-4B31-AFCF-BF366AB5F676}" type="presOf" srcId="{304DB39A-5D8A-4B3E-917E-CDFA91BB4BBF}" destId="{68F17E5A-6B3F-48A8-BEEF-7A8810064485}" srcOrd="0" destOrd="1" presId="urn:microsoft.com/office/officeart/2005/8/layout/vList4"/>
    <dgm:cxn modelId="{A6680A3A-6241-424B-A95E-E47290CB9460}" srcId="{55E413A5-DB36-4220-AC35-BD6A766B6818}" destId="{14EE84A1-84A7-465D-A6D0-97C9C74BB6E4}" srcOrd="1" destOrd="0" parTransId="{1FFC49D4-97CD-4D1F-B557-C71CD7748178}" sibTransId="{BA5FEF98-FBA5-4B1B-9A23-DC678ACDEDDB}"/>
    <dgm:cxn modelId="{9A3E8B3D-E0F0-43E0-B2B6-CBCC9C76EF92}" type="presOf" srcId="{D77C2AB2-6594-47F7-B0F2-E826CF34D386}" destId="{2FE9AFF0-A894-4527-BA26-FFFD335E79D1}" srcOrd="1" destOrd="2" presId="urn:microsoft.com/office/officeart/2005/8/layout/vList4"/>
    <dgm:cxn modelId="{234B415D-53D4-4DFE-8473-DE39AD6B40AC}" type="presOf" srcId="{14EE84A1-84A7-465D-A6D0-97C9C74BB6E4}" destId="{692137AC-393D-4D5B-959F-7AFF7646F25D}" srcOrd="0" destOrd="2" presId="urn:microsoft.com/office/officeart/2005/8/layout/vList4"/>
    <dgm:cxn modelId="{44A91946-A864-47E7-977C-872B6AE3BA63}" type="presOf" srcId="{267A4589-FB60-417B-9BC1-9E0224B0493D}" destId="{D5311AD1-2B81-4B0F-8951-CB02CE5CD0D0}" srcOrd="0" destOrd="0" presId="urn:microsoft.com/office/officeart/2005/8/layout/vList4"/>
    <dgm:cxn modelId="{6A4C5D4D-6D2D-42B7-944C-9029353F9F0A}" type="presOf" srcId="{F2559AC3-6B4D-4D9F-993C-C9417BF2F10C}" destId="{38F0947E-1CCE-4BD7-A266-07942CF46220}" srcOrd="0" destOrd="0" presId="urn:microsoft.com/office/officeart/2005/8/layout/vList4"/>
    <dgm:cxn modelId="{A068B06D-3C0C-4DAA-A526-ABB437BB70A4}" srcId="{F2559AC3-6B4D-4D9F-993C-C9417BF2F10C}" destId="{55E413A5-DB36-4220-AC35-BD6A766B6818}" srcOrd="0" destOrd="0" parTransId="{0C1D4CCA-02E9-44A2-917A-E6A3314B5E75}" sibTransId="{28F4A7BE-5F73-4ADA-AEFD-8277B1630A39}"/>
    <dgm:cxn modelId="{F6F8FA4D-DA30-4D9A-A5EE-461C88BD13BB}" type="presOf" srcId="{304DB39A-5D8A-4B3E-917E-CDFA91BB4BBF}" destId="{2FE9AFF0-A894-4527-BA26-FFFD335E79D1}" srcOrd="1" destOrd="1" presId="urn:microsoft.com/office/officeart/2005/8/layout/vList4"/>
    <dgm:cxn modelId="{B0D8D455-FE3D-4E63-9077-BFDC81C697E5}" srcId="{F2559AC3-6B4D-4D9F-993C-C9417BF2F10C}" destId="{267A4589-FB60-417B-9BC1-9E0224B0493D}" srcOrd="1" destOrd="0" parTransId="{3F45EC40-E41C-4C2D-9D50-13DCEC280A46}" sibTransId="{6BDBD575-BC66-4C93-9B1E-5A84289DCC3B}"/>
    <dgm:cxn modelId="{E994DA78-36CA-4C77-A143-AFFF29DF6F0D}" type="presOf" srcId="{D69E76E4-4234-42F5-9299-5DAA0B66410E}" destId="{68F17E5A-6B3F-48A8-BEEF-7A8810064485}" srcOrd="0" destOrd="0" presId="urn:microsoft.com/office/officeart/2005/8/layout/vList4"/>
    <dgm:cxn modelId="{52D5CB88-E9C1-4558-8745-2D68FEB0D2ED}" srcId="{F2559AC3-6B4D-4D9F-993C-C9417BF2F10C}" destId="{D69E76E4-4234-42F5-9299-5DAA0B66410E}" srcOrd="2" destOrd="0" parTransId="{20543DA7-3862-4B30-AB49-F5067090D0D3}" sibTransId="{FF135A53-4E12-4CC8-A750-566B97270AF8}"/>
    <dgm:cxn modelId="{F44F698F-FB6D-44C9-B93F-BA59D6120902}" type="presOf" srcId="{14EE84A1-84A7-465D-A6D0-97C9C74BB6E4}" destId="{20779E25-EC01-4520-AE9A-E23FB6E49C6A}" srcOrd="1" destOrd="2" presId="urn:microsoft.com/office/officeart/2005/8/layout/vList4"/>
    <dgm:cxn modelId="{16C82CA0-8BDA-4123-9653-AC69221A7DCD}" srcId="{D69E76E4-4234-42F5-9299-5DAA0B66410E}" destId="{D77C2AB2-6594-47F7-B0F2-E826CF34D386}" srcOrd="1" destOrd="0" parTransId="{6F0617C0-A07A-402F-96C9-6E69A75680B0}" sibTransId="{91CE7CB5-2FF2-40E8-A0AA-7238AF7CDF4A}"/>
    <dgm:cxn modelId="{447EABA1-E4E7-414C-855B-F5AA85911681}" type="presOf" srcId="{55E413A5-DB36-4220-AC35-BD6A766B6818}" destId="{692137AC-393D-4D5B-959F-7AFF7646F25D}" srcOrd="0" destOrd="0" presId="urn:microsoft.com/office/officeart/2005/8/layout/vList4"/>
    <dgm:cxn modelId="{50CF06A7-5890-4160-ACC5-72E2A6B6F350}" srcId="{267A4589-FB60-417B-9BC1-9E0224B0493D}" destId="{86E94A73-BE60-437E-9890-200D93ADACF1}" srcOrd="0" destOrd="0" parTransId="{82C1DDD3-212B-47C7-93AE-4794732A95A8}" sibTransId="{41DF1FBC-8476-4E70-A405-703EDC4856E0}"/>
    <dgm:cxn modelId="{5FC6A4C1-A4D5-4BC7-B5B3-FB370421918B}" type="presOf" srcId="{267A4589-FB60-417B-9BC1-9E0224B0493D}" destId="{318793C4-2AE2-4D70-9174-BF9DF7EC33AE}" srcOrd="1" destOrd="0" presId="urn:microsoft.com/office/officeart/2005/8/layout/vList4"/>
    <dgm:cxn modelId="{7402D4CA-3798-4A36-A3E6-F0E494F906B8}" type="presOf" srcId="{D77C2AB2-6594-47F7-B0F2-E826CF34D386}" destId="{68F17E5A-6B3F-48A8-BEEF-7A8810064485}" srcOrd="0" destOrd="2" presId="urn:microsoft.com/office/officeart/2005/8/layout/vList4"/>
    <dgm:cxn modelId="{244CAACB-390E-4087-867F-03783188A94E}" type="presOf" srcId="{86E94A73-BE60-437E-9890-200D93ADACF1}" destId="{318793C4-2AE2-4D70-9174-BF9DF7EC33AE}" srcOrd="1" destOrd="1" presId="urn:microsoft.com/office/officeart/2005/8/layout/vList4"/>
    <dgm:cxn modelId="{8A4814E7-63D9-4924-9C4B-6E1CE7CA08BB}" srcId="{D69E76E4-4234-42F5-9299-5DAA0B66410E}" destId="{304DB39A-5D8A-4B3E-917E-CDFA91BB4BBF}" srcOrd="0" destOrd="0" parTransId="{6F22D11B-7383-4AE5-996B-FE2DB7F6B499}" sibTransId="{6CB6710F-838C-41E5-BA64-7438FFA55B69}"/>
    <dgm:cxn modelId="{BCBE1218-7430-4108-9588-955000B3FEBA}" type="presParOf" srcId="{38F0947E-1CCE-4BD7-A266-07942CF46220}" destId="{C6C55ED2-F2BE-4050-95C4-76237781C540}" srcOrd="0" destOrd="0" presId="urn:microsoft.com/office/officeart/2005/8/layout/vList4"/>
    <dgm:cxn modelId="{5CA3940F-36D2-4851-963B-6AEB0FDB55A0}" type="presParOf" srcId="{C6C55ED2-F2BE-4050-95C4-76237781C540}" destId="{692137AC-393D-4D5B-959F-7AFF7646F25D}" srcOrd="0" destOrd="0" presId="urn:microsoft.com/office/officeart/2005/8/layout/vList4"/>
    <dgm:cxn modelId="{50BFCCFA-EB7B-4416-851F-A649CDF5506A}" type="presParOf" srcId="{C6C55ED2-F2BE-4050-95C4-76237781C540}" destId="{CCA5D7EB-CC91-4A73-B519-E1EA9AFAD6E7}" srcOrd="1" destOrd="0" presId="urn:microsoft.com/office/officeart/2005/8/layout/vList4"/>
    <dgm:cxn modelId="{B5220A75-8EF7-410D-9EB8-79FEFB93FD9F}" type="presParOf" srcId="{C6C55ED2-F2BE-4050-95C4-76237781C540}" destId="{20779E25-EC01-4520-AE9A-E23FB6E49C6A}" srcOrd="2" destOrd="0" presId="urn:microsoft.com/office/officeart/2005/8/layout/vList4"/>
    <dgm:cxn modelId="{DCE07BF6-FBDB-4899-9D8E-5759C21C9327}" type="presParOf" srcId="{38F0947E-1CCE-4BD7-A266-07942CF46220}" destId="{777AA14F-2AF3-4789-99A1-3F54B7D55815}" srcOrd="1" destOrd="0" presId="urn:microsoft.com/office/officeart/2005/8/layout/vList4"/>
    <dgm:cxn modelId="{1021690D-7C15-4EF9-8B75-29E693FFE78D}" type="presParOf" srcId="{38F0947E-1CCE-4BD7-A266-07942CF46220}" destId="{828C82CE-9357-4AA0-8003-00471F716880}" srcOrd="2" destOrd="0" presId="urn:microsoft.com/office/officeart/2005/8/layout/vList4"/>
    <dgm:cxn modelId="{D2CAC5C3-CF56-475A-9F39-B4112E1F46E9}" type="presParOf" srcId="{828C82CE-9357-4AA0-8003-00471F716880}" destId="{D5311AD1-2B81-4B0F-8951-CB02CE5CD0D0}" srcOrd="0" destOrd="0" presId="urn:microsoft.com/office/officeart/2005/8/layout/vList4"/>
    <dgm:cxn modelId="{349A771F-B581-4F17-B995-575EBF05C115}" type="presParOf" srcId="{828C82CE-9357-4AA0-8003-00471F716880}" destId="{45317B9C-ED91-4ABF-BE0B-A7144171E198}" srcOrd="1" destOrd="0" presId="urn:microsoft.com/office/officeart/2005/8/layout/vList4"/>
    <dgm:cxn modelId="{C90139BC-730F-4D04-BF9B-566C85C38E12}" type="presParOf" srcId="{828C82CE-9357-4AA0-8003-00471F716880}" destId="{318793C4-2AE2-4D70-9174-BF9DF7EC33AE}" srcOrd="2" destOrd="0" presId="urn:microsoft.com/office/officeart/2005/8/layout/vList4"/>
    <dgm:cxn modelId="{4AE3680B-361D-4B27-8650-2767E51AA698}" type="presParOf" srcId="{38F0947E-1CCE-4BD7-A266-07942CF46220}" destId="{189B6DDA-68A7-4B3C-AAC3-000D02295EBD}" srcOrd="3" destOrd="0" presId="urn:microsoft.com/office/officeart/2005/8/layout/vList4"/>
    <dgm:cxn modelId="{BF151715-9D1E-41B5-BFC6-AC0926FEA5C9}" type="presParOf" srcId="{38F0947E-1CCE-4BD7-A266-07942CF46220}" destId="{8A160745-9330-41E2-BF7A-3BFC8C738BE7}" srcOrd="4" destOrd="0" presId="urn:microsoft.com/office/officeart/2005/8/layout/vList4"/>
    <dgm:cxn modelId="{D3556D5F-2B9A-4B80-B3E6-741C08BAA90D}" type="presParOf" srcId="{8A160745-9330-41E2-BF7A-3BFC8C738BE7}" destId="{68F17E5A-6B3F-48A8-BEEF-7A8810064485}" srcOrd="0" destOrd="0" presId="urn:microsoft.com/office/officeart/2005/8/layout/vList4"/>
    <dgm:cxn modelId="{92E520CB-1A6C-4D8B-A3B3-F932FE65CF39}" type="presParOf" srcId="{8A160745-9330-41E2-BF7A-3BFC8C738BE7}" destId="{0744E398-F02B-4F19-8641-A8DC6EB66F17}" srcOrd="1" destOrd="0" presId="urn:microsoft.com/office/officeart/2005/8/layout/vList4"/>
    <dgm:cxn modelId="{60025B43-2940-4D5F-8418-2CFCB76B91D5}" type="presParOf" srcId="{8A160745-9330-41E2-BF7A-3BFC8C738BE7}" destId="{2FE9AFF0-A894-4527-BA26-FFFD335E79D1}"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6A343-82E1-45C6-B9D4-A7EF81B8F4C7}">
      <dsp:nvSpPr>
        <dsp:cNvPr id="0" name=""/>
        <dsp:cNvSpPr/>
      </dsp:nvSpPr>
      <dsp:spPr>
        <a:xfrm>
          <a:off x="3655796" y="0"/>
          <a:ext cx="12238971" cy="1205554"/>
        </a:xfrm>
        <a:prstGeom prst="roundRect">
          <a:avLst>
            <a:gd name="adj" fmla="val 10000"/>
          </a:avLst>
        </a:prstGeom>
        <a:solidFill>
          <a:srgbClr val="00EA6A"/>
        </a:soli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1.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Start from the original data</a:t>
          </a:r>
        </a:p>
      </dsp:txBody>
      <dsp:txXfrm>
        <a:off x="5046751" y="35309"/>
        <a:ext cx="10812707" cy="1134936"/>
      </dsp:txXfrm>
    </dsp:sp>
    <dsp:sp modelId="{9CFE1757-07F8-48E0-AFA7-42E4044B0D8D}">
      <dsp:nvSpPr>
        <dsp:cNvPr id="0" name=""/>
        <dsp:cNvSpPr/>
      </dsp:nvSpPr>
      <dsp:spPr>
        <a:xfrm>
          <a:off x="2741847" y="1388760"/>
          <a:ext cx="12238971" cy="1205554"/>
        </a:xfrm>
        <a:prstGeom prst="roundRect">
          <a:avLst>
            <a:gd name="adj" fmla="val 10000"/>
          </a:avLst>
        </a:prstGeom>
        <a:solidFill>
          <a:srgbClr val="00EA6A"/>
        </a:soli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2.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Use the same algorithms</a:t>
          </a:r>
        </a:p>
      </dsp:txBody>
      <dsp:txXfrm>
        <a:off x="4474715" y="1424069"/>
        <a:ext cx="10470794" cy="1134936"/>
      </dsp:txXfrm>
    </dsp:sp>
    <dsp:sp modelId="{D717CF7D-E9D6-405D-B539-519BD5D56E8B}">
      <dsp:nvSpPr>
        <dsp:cNvPr id="0" name=""/>
        <dsp:cNvSpPr/>
      </dsp:nvSpPr>
      <dsp:spPr>
        <a:xfrm>
          <a:off x="1827898" y="2745984"/>
          <a:ext cx="12238971" cy="1205554"/>
        </a:xfrm>
        <a:prstGeom prst="roundRect">
          <a:avLst>
            <a:gd name="adj" fmla="val 10000"/>
          </a:avLst>
        </a:prstGeom>
        <a:solidFill>
          <a:srgbClr val="00EA6A"/>
        </a:soli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3.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Execute the same tasks</a:t>
          </a:r>
        </a:p>
      </dsp:txBody>
      <dsp:txXfrm>
        <a:off x="3560766" y="2781293"/>
        <a:ext cx="10470794" cy="1134936"/>
      </dsp:txXfrm>
    </dsp:sp>
    <dsp:sp modelId="{49744FA7-F162-407E-80E9-B97B9C2897AA}">
      <dsp:nvSpPr>
        <dsp:cNvPr id="0" name=""/>
        <dsp:cNvSpPr/>
      </dsp:nvSpPr>
      <dsp:spPr>
        <a:xfrm>
          <a:off x="913949" y="4118976"/>
          <a:ext cx="12238971" cy="1205554"/>
        </a:xfrm>
        <a:prstGeom prst="roundRect">
          <a:avLst>
            <a:gd name="adj" fmla="val 10000"/>
          </a:avLst>
        </a:prstGeom>
        <a:solidFill>
          <a:srgbClr val="00EA6A"/>
        </a:soli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4.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Run on same or compatible machine</a:t>
          </a:r>
        </a:p>
      </dsp:txBody>
      <dsp:txXfrm>
        <a:off x="2646817" y="4154285"/>
        <a:ext cx="10470794" cy="1134936"/>
      </dsp:txXfrm>
    </dsp:sp>
    <dsp:sp modelId="{26571E79-1B99-45E8-98CB-810A5F5C4767}">
      <dsp:nvSpPr>
        <dsp:cNvPr id="0" name=""/>
        <dsp:cNvSpPr/>
      </dsp:nvSpPr>
      <dsp:spPr>
        <a:xfrm>
          <a:off x="0" y="5491968"/>
          <a:ext cx="12238971" cy="1205554"/>
        </a:xfrm>
        <a:prstGeom prst="roundRect">
          <a:avLst>
            <a:gd name="adj" fmla="val 10000"/>
          </a:avLst>
        </a:prstGeom>
        <a:solidFill>
          <a:srgbClr val="00EA6A"/>
        </a:soli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5.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Reproduce the same results and conclusions</a:t>
          </a:r>
        </a:p>
      </dsp:txBody>
      <dsp:txXfrm>
        <a:off x="1732868" y="5527277"/>
        <a:ext cx="10470794" cy="1134936"/>
      </dsp:txXfrm>
    </dsp:sp>
    <dsp:sp modelId="{CE8D6365-FDD0-4606-AE28-9A91FF808720}">
      <dsp:nvSpPr>
        <dsp:cNvPr id="0" name=""/>
        <dsp:cNvSpPr/>
      </dsp:nvSpPr>
      <dsp:spPr>
        <a:xfrm>
          <a:off x="3655796" y="880724"/>
          <a:ext cx="783610" cy="78361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a:outerShdw blurRad="63500" dist="25400" dir="5400000" sx="101000" sy="101000" rotWithShape="0">
            <a:srgbClr val="000000">
              <a:alpha val="4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3832108" y="880724"/>
        <a:ext cx="430986" cy="589667"/>
      </dsp:txXfrm>
    </dsp:sp>
    <dsp:sp modelId="{1C3D143D-9230-41F9-91EA-A5485AA5DE85}">
      <dsp:nvSpPr>
        <dsp:cNvPr id="0" name=""/>
        <dsp:cNvSpPr/>
      </dsp:nvSpPr>
      <dsp:spPr>
        <a:xfrm>
          <a:off x="2741847" y="2253716"/>
          <a:ext cx="783610" cy="78361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a:outerShdw blurRad="63500" dist="25400" dir="5400000" sx="101000" sy="101000" rotWithShape="0">
            <a:srgbClr val="000000">
              <a:alpha val="4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2918159" y="2253716"/>
        <a:ext cx="430986" cy="589667"/>
      </dsp:txXfrm>
    </dsp:sp>
    <dsp:sp modelId="{10401334-65C4-42A1-8C8E-D40BE2AC0101}">
      <dsp:nvSpPr>
        <dsp:cNvPr id="0" name=""/>
        <dsp:cNvSpPr/>
      </dsp:nvSpPr>
      <dsp:spPr>
        <a:xfrm>
          <a:off x="1827898" y="3606616"/>
          <a:ext cx="783610" cy="78361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a:outerShdw blurRad="63500" dist="25400" dir="5400000" sx="101000" sy="101000" rotWithShape="0">
            <a:srgbClr val="000000">
              <a:alpha val="4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2004210" y="3606616"/>
        <a:ext cx="430986" cy="589667"/>
      </dsp:txXfrm>
    </dsp:sp>
    <dsp:sp modelId="{B5D63DFB-2565-4D46-B04B-765E06AE7533}">
      <dsp:nvSpPr>
        <dsp:cNvPr id="0" name=""/>
        <dsp:cNvSpPr/>
      </dsp:nvSpPr>
      <dsp:spPr>
        <a:xfrm>
          <a:off x="913949" y="4993003"/>
          <a:ext cx="783610" cy="78361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a:outerShdw blurRad="63500" dist="25400" dir="5400000" sx="101000" sy="101000" rotWithShape="0">
            <a:srgbClr val="000000">
              <a:alpha val="4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1090261" y="4993003"/>
        <a:ext cx="430986" cy="58966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8B9CF-8C3A-41DA-88AA-8F1827878251}">
      <dsp:nvSpPr>
        <dsp:cNvPr id="0" name=""/>
        <dsp:cNvSpPr/>
      </dsp:nvSpPr>
      <dsp:spPr>
        <a:xfrm>
          <a:off x="310908" y="813403"/>
          <a:ext cx="7415962" cy="2317488"/>
        </a:xfrm>
        <a:prstGeom prst="rect">
          <a:avLst/>
        </a:prstGeom>
        <a:solidFill>
          <a:srgbClr val="A3E7FF">
            <a:alpha val="4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9712"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How to process attributes?</a:t>
          </a:r>
        </a:p>
      </dsp:txBody>
      <dsp:txXfrm>
        <a:off x="310908" y="813403"/>
        <a:ext cx="7415962" cy="2317488"/>
      </dsp:txXfrm>
    </dsp:sp>
    <dsp:sp modelId="{37D2026E-7E1F-409D-AD27-B50A70BB3362}">
      <dsp:nvSpPr>
        <dsp:cNvPr id="0" name=""/>
        <dsp:cNvSpPr/>
      </dsp:nvSpPr>
      <dsp:spPr>
        <a:xfrm>
          <a:off x="1910" y="478655"/>
          <a:ext cx="1622241" cy="2433362"/>
        </a:xfrm>
        <a:prstGeom prst="rect">
          <a:avLst/>
        </a:prstGeom>
        <a:blipFill rotWithShape="1">
          <a:blip xmlns:r="http://schemas.openxmlformats.org/officeDocument/2006/relationships" r:embed="rId1"/>
          <a:srcRect/>
          <a:stretch>
            <a:fillRect l="-79000" r="-79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299146-5D91-4E12-A416-AF8B7C28DA43}">
      <dsp:nvSpPr>
        <dsp:cNvPr id="0" name=""/>
        <dsp:cNvSpPr/>
      </dsp:nvSpPr>
      <dsp:spPr>
        <a:xfrm>
          <a:off x="8355527" y="813403"/>
          <a:ext cx="7415962" cy="2317488"/>
        </a:xfrm>
        <a:prstGeom prst="rect">
          <a:avLst/>
        </a:prstGeom>
        <a:solidFill>
          <a:srgbClr val="A3E7FF">
            <a:alpha val="4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9712"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How to measure “similarity”?</a:t>
          </a:r>
        </a:p>
      </dsp:txBody>
      <dsp:txXfrm>
        <a:off x="8355527" y="813403"/>
        <a:ext cx="7415962" cy="2317488"/>
      </dsp:txXfrm>
    </dsp:sp>
    <dsp:sp modelId="{93632282-B8C9-417B-97D9-DD13D0BAA04A}">
      <dsp:nvSpPr>
        <dsp:cNvPr id="0" name=""/>
        <dsp:cNvSpPr/>
      </dsp:nvSpPr>
      <dsp:spPr>
        <a:xfrm>
          <a:off x="8046528" y="478655"/>
          <a:ext cx="1622241" cy="2433362"/>
        </a:xfrm>
        <a:prstGeom prst="rect">
          <a:avLst/>
        </a:prstGeom>
        <a:blipFill rotWithShape="1">
          <a:blip xmlns:r="http://schemas.openxmlformats.org/officeDocument/2006/relationships" r:embed="rId2"/>
          <a:srcRect/>
          <a:stretch>
            <a:fillRect l="-34000" r="-34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E3F6D9-37A1-4410-90B4-AC89FAC29FDE}">
      <dsp:nvSpPr>
        <dsp:cNvPr id="0" name=""/>
        <dsp:cNvSpPr/>
      </dsp:nvSpPr>
      <dsp:spPr>
        <a:xfrm>
          <a:off x="310908" y="3730863"/>
          <a:ext cx="7415962" cy="2317488"/>
        </a:xfrm>
        <a:prstGeom prst="rect">
          <a:avLst/>
        </a:prstGeom>
        <a:solidFill>
          <a:srgbClr val="A3E7FF">
            <a:alpha val="4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9712"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How to assign observations into clusters?</a:t>
          </a:r>
        </a:p>
      </dsp:txBody>
      <dsp:txXfrm>
        <a:off x="310908" y="3730863"/>
        <a:ext cx="7415962" cy="2317488"/>
      </dsp:txXfrm>
    </dsp:sp>
    <dsp:sp modelId="{85B11BA3-E4D1-4BE8-AB03-354EFE516F6B}">
      <dsp:nvSpPr>
        <dsp:cNvPr id="0" name=""/>
        <dsp:cNvSpPr/>
      </dsp:nvSpPr>
      <dsp:spPr>
        <a:xfrm>
          <a:off x="1910" y="3396115"/>
          <a:ext cx="1622241" cy="2433362"/>
        </a:xfrm>
        <a:prstGeom prst="rect">
          <a:avLst/>
        </a:prstGeom>
        <a:blipFill rotWithShape="1">
          <a:blip xmlns:r="http://schemas.openxmlformats.org/officeDocument/2006/relationships" r:embed="rId3"/>
          <a:srcRect/>
          <a:stretch>
            <a:fillRect l="-63000" r="-63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54E2FD-54ED-40CB-BACF-41EE28CC6C11}">
      <dsp:nvSpPr>
        <dsp:cNvPr id="0" name=""/>
        <dsp:cNvSpPr/>
      </dsp:nvSpPr>
      <dsp:spPr>
        <a:xfrm>
          <a:off x="8355527" y="3730863"/>
          <a:ext cx="7415962" cy="2317488"/>
        </a:xfrm>
        <a:prstGeom prst="rect">
          <a:avLst/>
        </a:prstGeom>
        <a:solidFill>
          <a:srgbClr val="A3E7FF">
            <a:alpha val="40000"/>
          </a:srgb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9712"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How to determine the number of clusters?</a:t>
          </a:r>
        </a:p>
      </dsp:txBody>
      <dsp:txXfrm>
        <a:off x="8355527" y="3730863"/>
        <a:ext cx="7415962" cy="2317488"/>
      </dsp:txXfrm>
    </dsp:sp>
    <dsp:sp modelId="{E5663EE1-F521-4FA6-9C1B-3F1FACAD7B93}">
      <dsp:nvSpPr>
        <dsp:cNvPr id="0" name=""/>
        <dsp:cNvSpPr/>
      </dsp:nvSpPr>
      <dsp:spPr>
        <a:xfrm>
          <a:off x="8046528" y="3396115"/>
          <a:ext cx="1622241" cy="2433362"/>
        </a:xfrm>
        <a:prstGeom prst="rect">
          <a:avLst/>
        </a:prstGeom>
        <a:blipFill rotWithShape="1">
          <a:blip xmlns:r="http://schemas.openxmlformats.org/officeDocument/2006/relationships" r:embed="rId4"/>
          <a:srcRect/>
          <a:stretch>
            <a:fillRect l="-47000" r="-47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105B-D6C2-4D02-8B3F-76D831EE62F7}">
      <dsp:nvSpPr>
        <dsp:cNvPr id="0" name=""/>
        <dsp:cNvSpPr/>
      </dsp:nvSpPr>
      <dsp:spPr>
        <a:xfrm>
          <a:off x="0" y="0"/>
          <a:ext cx="15773400" cy="3107339"/>
        </a:xfrm>
        <a:prstGeom prst="roundRect">
          <a:avLst>
            <a:gd name="adj" fmla="val 10000"/>
          </a:avLst>
        </a:prstGeom>
        <a:solidFill>
          <a:schemeClr val="accent2">
            <a:lumMod val="20000"/>
            <a:lumOff val="8000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dirty="0">
              <a:solidFill>
                <a:schemeClr val="tx1"/>
              </a:solidFill>
            </a:rPr>
            <a:t>Compact Clusters</a:t>
          </a:r>
        </a:p>
        <a:p>
          <a:pPr marL="285750" lvl="1" indent="-285750" algn="l" defTabSz="1511300">
            <a:lnSpc>
              <a:spcPct val="90000"/>
            </a:lnSpc>
            <a:spcBef>
              <a:spcPct val="0"/>
            </a:spcBef>
            <a:spcAft>
              <a:spcPct val="15000"/>
            </a:spcAft>
            <a:buChar char="•"/>
          </a:pPr>
          <a:r>
            <a:rPr lang="en-US" sz="3400" kern="1200" dirty="0">
              <a:solidFill>
                <a:schemeClr val="tx1"/>
              </a:solidFill>
            </a:rPr>
            <a:t>Compare the distance an observation to its centroid (intra-cluster distance) to other clusters’ centroids (inter-cluster distances).</a:t>
          </a:r>
        </a:p>
        <a:p>
          <a:pPr marL="285750" lvl="1" indent="-285750" algn="l" defTabSz="1511300">
            <a:lnSpc>
              <a:spcPct val="90000"/>
            </a:lnSpc>
            <a:spcBef>
              <a:spcPct val="0"/>
            </a:spcBef>
            <a:spcAft>
              <a:spcPct val="15000"/>
            </a:spcAft>
            <a:buChar char="•"/>
          </a:pPr>
          <a:r>
            <a:rPr lang="en-US" sz="3400" kern="1200" dirty="0">
              <a:solidFill>
                <a:schemeClr val="tx1"/>
              </a:solidFill>
            </a:rPr>
            <a:t>Imagine enclosing observations in a cluster by a circle.</a:t>
          </a:r>
        </a:p>
      </dsp:txBody>
      <dsp:txXfrm>
        <a:off x="3465413" y="0"/>
        <a:ext cx="12307986" cy="3107339"/>
      </dsp:txXfrm>
    </dsp:sp>
    <dsp:sp modelId="{3489BB78-FB14-49F8-9789-98E2F873D20C}">
      <dsp:nvSpPr>
        <dsp:cNvPr id="0" name=""/>
        <dsp:cNvSpPr/>
      </dsp:nvSpPr>
      <dsp:spPr>
        <a:xfrm>
          <a:off x="310733" y="310733"/>
          <a:ext cx="3154680" cy="2485871"/>
        </a:xfrm>
        <a:prstGeom prst="roundRect">
          <a:avLst>
            <a:gd name="adj" fmla="val 10000"/>
          </a:avLst>
        </a:prstGeom>
        <a:blipFill rotWithShape="1">
          <a:blip xmlns:r="http://schemas.openxmlformats.org/officeDocument/2006/relationships" r:embed="rId1"/>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9DF65D-6485-4758-9589-FA1B6EA83FE4}">
      <dsp:nvSpPr>
        <dsp:cNvPr id="0" name=""/>
        <dsp:cNvSpPr/>
      </dsp:nvSpPr>
      <dsp:spPr>
        <a:xfrm>
          <a:off x="0" y="3418073"/>
          <a:ext cx="15773400" cy="3107339"/>
        </a:xfrm>
        <a:prstGeom prst="roundRect">
          <a:avLst>
            <a:gd name="adj" fmla="val 10000"/>
          </a:avLst>
        </a:prstGeom>
        <a:solidFill>
          <a:srgbClr val="A3E7FF"/>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dirty="0">
              <a:solidFill>
                <a:schemeClr val="tx1"/>
              </a:solidFill>
            </a:rPr>
            <a:t>Connected Clusters</a:t>
          </a:r>
        </a:p>
        <a:p>
          <a:pPr marL="285750" lvl="1" indent="-285750" algn="l" defTabSz="1511300">
            <a:lnSpc>
              <a:spcPct val="90000"/>
            </a:lnSpc>
            <a:spcBef>
              <a:spcPct val="0"/>
            </a:spcBef>
            <a:spcAft>
              <a:spcPct val="15000"/>
            </a:spcAft>
            <a:buChar char="•"/>
          </a:pPr>
          <a:r>
            <a:rPr lang="en-US" sz="3400" kern="1200" dirty="0">
              <a:solidFill>
                <a:schemeClr val="tx1"/>
              </a:solidFill>
            </a:rPr>
            <a:t>Defined by distance an observation to its neighbors and the density of other observations around it.</a:t>
          </a:r>
        </a:p>
        <a:p>
          <a:pPr marL="285750" lvl="1" indent="-285750" algn="l" defTabSz="1511300">
            <a:lnSpc>
              <a:spcPct val="90000"/>
            </a:lnSpc>
            <a:spcBef>
              <a:spcPct val="0"/>
            </a:spcBef>
            <a:spcAft>
              <a:spcPct val="15000"/>
            </a:spcAft>
            <a:buChar char="•"/>
          </a:pPr>
          <a:r>
            <a:rPr lang="en-US" sz="3400" kern="1200" dirty="0">
              <a:solidFill>
                <a:schemeClr val="tx1"/>
              </a:solidFill>
            </a:rPr>
            <a:t>Think about connecting the observations in a cluster by a curve.</a:t>
          </a:r>
        </a:p>
      </dsp:txBody>
      <dsp:txXfrm>
        <a:off x="3465413" y="3418073"/>
        <a:ext cx="12307986" cy="3107339"/>
      </dsp:txXfrm>
    </dsp:sp>
    <dsp:sp modelId="{C5831DE6-F8D8-4303-AC04-329F17FDA6C4}">
      <dsp:nvSpPr>
        <dsp:cNvPr id="0" name=""/>
        <dsp:cNvSpPr/>
      </dsp:nvSpPr>
      <dsp:spPr>
        <a:xfrm>
          <a:off x="310733" y="3728807"/>
          <a:ext cx="3154680" cy="2485871"/>
        </a:xfrm>
        <a:prstGeom prst="roundRect">
          <a:avLst>
            <a:gd name="adj" fmla="val 10000"/>
          </a:avLst>
        </a:prstGeom>
        <a:blipFill rotWithShape="1">
          <a:blip xmlns:r="http://schemas.openxmlformats.org/officeDocument/2006/relationships" r:embed="rId2"/>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6278B-1940-47E9-8FD2-1CD82800B345}">
      <dsp:nvSpPr>
        <dsp:cNvPr id="0" name=""/>
        <dsp:cNvSpPr/>
      </dsp:nvSpPr>
      <dsp:spPr>
        <a:xfrm>
          <a:off x="2622096" y="4463"/>
          <a:ext cx="5013907" cy="3008344"/>
        </a:xfrm>
        <a:prstGeom prst="rect">
          <a:avLst/>
        </a:prstGeom>
        <a:gradFill rotWithShape="0">
          <a:gsLst>
            <a:gs pos="0">
              <a:schemeClr val="accent5">
                <a:hueOff val="0"/>
                <a:satOff val="0"/>
                <a:lumOff val="0"/>
                <a:alphaOff val="0"/>
                <a:shade val="100000"/>
                <a:satMod val="120000"/>
              </a:schemeClr>
            </a:gs>
            <a:gs pos="69000">
              <a:schemeClr val="accent5">
                <a:hueOff val="0"/>
                <a:satOff val="0"/>
                <a:lumOff val="0"/>
                <a:alphaOff val="0"/>
                <a:tint val="80000"/>
                <a:shade val="100000"/>
                <a:satMod val="150000"/>
              </a:schemeClr>
            </a:gs>
            <a:gs pos="100000">
              <a:schemeClr val="accent5">
                <a:hueOff val="0"/>
                <a:satOff val="0"/>
                <a:lumOff val="0"/>
                <a:alphaOff val="0"/>
                <a:tint val="50000"/>
                <a:shade val="100000"/>
                <a:satMod val="150000"/>
              </a:schemeClr>
            </a:gs>
          </a:gsLst>
          <a:path path="circle">
            <a:fillToRect l="100000" t="100000" r="100000" b="100000"/>
          </a:path>
        </a:gradFill>
        <a:ln>
          <a:noFill/>
        </a:ln>
        <a:effectLst>
          <a:outerShdw blurRad="63500" dist="25400" dir="5400000" sx="101000" sy="101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1" kern="1200" dirty="0">
              <a:solidFill>
                <a:schemeClr val="bg2"/>
              </a:solidFill>
            </a:rPr>
            <a:t>Euclidean</a:t>
          </a:r>
        </a:p>
      </dsp:txBody>
      <dsp:txXfrm>
        <a:off x="2622096" y="4463"/>
        <a:ext cx="5013907" cy="3008344"/>
      </dsp:txXfrm>
    </dsp:sp>
    <dsp:sp modelId="{47467228-FB36-4F17-BA50-795AC24C6C02}">
      <dsp:nvSpPr>
        <dsp:cNvPr id="0" name=""/>
        <dsp:cNvSpPr/>
      </dsp:nvSpPr>
      <dsp:spPr>
        <a:xfrm>
          <a:off x="8137395" y="4463"/>
          <a:ext cx="5013907" cy="3008344"/>
        </a:xfrm>
        <a:prstGeom prst="rect">
          <a:avLst/>
        </a:prstGeom>
        <a:solidFill>
          <a:schemeClr val="accent2">
            <a:lumMod val="60000"/>
            <a:lumOff val="40000"/>
          </a:schemeClr>
        </a:solidFill>
        <a:ln>
          <a:noFill/>
        </a:ln>
        <a:effectLst>
          <a:outerShdw blurRad="63500" dist="25400" dir="5400000" sx="101000" sy="101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1" kern="1200" dirty="0">
              <a:solidFill>
                <a:schemeClr val="bg2"/>
              </a:solidFill>
            </a:rPr>
            <a:t>Manhattan</a:t>
          </a:r>
        </a:p>
      </dsp:txBody>
      <dsp:txXfrm>
        <a:off x="8137395" y="4463"/>
        <a:ext cx="5013907" cy="3008344"/>
      </dsp:txXfrm>
    </dsp:sp>
    <dsp:sp modelId="{66AC2E72-F28F-417A-ACB0-0D62DB39C9E6}">
      <dsp:nvSpPr>
        <dsp:cNvPr id="0" name=""/>
        <dsp:cNvSpPr/>
      </dsp:nvSpPr>
      <dsp:spPr>
        <a:xfrm>
          <a:off x="2622096" y="3514198"/>
          <a:ext cx="5013907" cy="3008344"/>
        </a:xfrm>
        <a:prstGeom prst="rect">
          <a:avLst/>
        </a:prstGeom>
        <a:solidFill>
          <a:srgbClr val="00EA6A"/>
        </a:solidFill>
        <a:ln>
          <a:noFill/>
        </a:ln>
        <a:effectLst>
          <a:outerShdw blurRad="63500" dist="25400" dir="5400000" sx="101000" sy="101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1" kern="1200" dirty="0">
              <a:solidFill>
                <a:schemeClr val="bg2"/>
              </a:solidFill>
            </a:rPr>
            <a:t>Chebyshev</a:t>
          </a:r>
        </a:p>
      </dsp:txBody>
      <dsp:txXfrm>
        <a:off x="2622096" y="3514198"/>
        <a:ext cx="5013907" cy="3008344"/>
      </dsp:txXfrm>
    </dsp:sp>
    <dsp:sp modelId="{FA1D2B54-5DDD-4C1B-B604-2E5D700C6AC9}">
      <dsp:nvSpPr>
        <dsp:cNvPr id="0" name=""/>
        <dsp:cNvSpPr/>
      </dsp:nvSpPr>
      <dsp:spPr>
        <a:xfrm>
          <a:off x="8137395" y="3514198"/>
          <a:ext cx="5013907" cy="3008344"/>
        </a:xfrm>
        <a:prstGeom prst="rect">
          <a:avLst/>
        </a:prstGeom>
        <a:solidFill>
          <a:srgbClr val="57D3FF"/>
        </a:solidFill>
        <a:ln>
          <a:noFill/>
        </a:ln>
        <a:effectLst>
          <a:outerShdw blurRad="63500" dist="25400" dir="5400000" sx="101000" sy="101000"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1" kern="1200" dirty="0">
              <a:solidFill>
                <a:schemeClr val="bg2"/>
              </a:solidFill>
            </a:rPr>
            <a:t>Cosine</a:t>
          </a:r>
        </a:p>
      </dsp:txBody>
      <dsp:txXfrm>
        <a:off x="8137395" y="3514198"/>
        <a:ext cx="5013907" cy="30083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52FA5-1253-4AB1-97DD-03A615919F42}">
      <dsp:nvSpPr>
        <dsp:cNvPr id="0" name=""/>
        <dsp:cNvSpPr/>
      </dsp:nvSpPr>
      <dsp:spPr>
        <a:xfrm>
          <a:off x="0" y="0"/>
          <a:ext cx="6505575" cy="2681518"/>
        </a:xfrm>
        <a:prstGeom prst="roundRect">
          <a:avLst>
            <a:gd name="adj" fmla="val 10000"/>
          </a:avLst>
        </a:prstGeom>
        <a:solidFill>
          <a:srgbClr val="A3E7FF"/>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tx1"/>
              </a:solidFill>
            </a:rPr>
            <a:t>Data</a:t>
          </a:r>
        </a:p>
        <a:p>
          <a:pPr marL="285750" lvl="1" indent="-285750" algn="l" defTabSz="1333500">
            <a:lnSpc>
              <a:spcPct val="90000"/>
            </a:lnSpc>
            <a:spcBef>
              <a:spcPct val="0"/>
            </a:spcBef>
            <a:spcAft>
              <a:spcPct val="15000"/>
            </a:spcAft>
            <a:buChar char="•"/>
          </a:pPr>
          <a:r>
            <a:rPr lang="en-US" sz="3000" kern="1200" dirty="0">
              <a:solidFill>
                <a:schemeClr val="tx1"/>
              </a:solidFill>
            </a:rPr>
            <a:t>Driving distances (in miles) from Chicago to 59 cities</a:t>
          </a:r>
        </a:p>
        <a:p>
          <a:pPr marL="285750" lvl="1" indent="-285750" algn="l" defTabSz="1333500">
            <a:lnSpc>
              <a:spcPct val="90000"/>
            </a:lnSpc>
            <a:spcBef>
              <a:spcPct val="0"/>
            </a:spcBef>
            <a:spcAft>
              <a:spcPct val="15000"/>
            </a:spcAft>
            <a:buChar char="•"/>
          </a:pPr>
          <a:r>
            <a:rPr lang="en-US" sz="3000" kern="1200" dirty="0">
              <a:solidFill>
                <a:schemeClr val="tx1"/>
              </a:solidFill>
            </a:rPr>
            <a:t>DistanceFromChicago.csv</a:t>
          </a:r>
        </a:p>
      </dsp:txBody>
      <dsp:txXfrm>
        <a:off x="1569266" y="0"/>
        <a:ext cx="4936308" cy="2681518"/>
      </dsp:txXfrm>
    </dsp:sp>
    <dsp:sp modelId="{DB9CBAFF-5373-4D6B-AB8B-D640DE5D3887}">
      <dsp:nvSpPr>
        <dsp:cNvPr id="0" name=""/>
        <dsp:cNvSpPr/>
      </dsp:nvSpPr>
      <dsp:spPr>
        <a:xfrm>
          <a:off x="268151" y="268151"/>
          <a:ext cx="1301115" cy="2145215"/>
        </a:xfrm>
        <a:prstGeom prst="roundRect">
          <a:avLst>
            <a:gd name="adj" fmla="val 10000"/>
          </a:avLst>
        </a:prstGeom>
        <a:blipFill rotWithShape="1">
          <a:blip xmlns:r="http://schemas.openxmlformats.org/officeDocument/2006/relationships" r:embed="rId1"/>
          <a:srcRect/>
          <a:stretch>
            <a:fillRect l="-74000" r="-74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7ACEA7-5E12-4401-A2E4-1E34A015C1E6}">
      <dsp:nvSpPr>
        <dsp:cNvPr id="0" name=""/>
        <dsp:cNvSpPr/>
      </dsp:nvSpPr>
      <dsp:spPr>
        <a:xfrm>
          <a:off x="0" y="2949670"/>
          <a:ext cx="6505575" cy="2681518"/>
        </a:xfrm>
        <a:prstGeom prst="roundRect">
          <a:avLst>
            <a:gd name="adj" fmla="val 10000"/>
          </a:avLst>
        </a:prstGeom>
        <a:solidFill>
          <a:srgbClr val="A3E7FF"/>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tx1"/>
              </a:solidFill>
            </a:rPr>
            <a:t>Clustering</a:t>
          </a:r>
        </a:p>
        <a:p>
          <a:pPr marL="285750" lvl="1" indent="-285750" algn="l" defTabSz="1333500">
            <a:lnSpc>
              <a:spcPct val="90000"/>
            </a:lnSpc>
            <a:spcBef>
              <a:spcPct val="0"/>
            </a:spcBef>
            <a:spcAft>
              <a:spcPct val="15000"/>
            </a:spcAft>
            <a:buChar char="•"/>
          </a:pPr>
          <a:r>
            <a:rPr lang="en-US" sz="3000" kern="1200" dirty="0">
              <a:solidFill>
                <a:schemeClr val="tx1"/>
              </a:solidFill>
            </a:rPr>
            <a:t>Discover up to 15 clusters</a:t>
          </a:r>
        </a:p>
        <a:p>
          <a:pPr marL="285750" lvl="1" indent="-285750" algn="l" defTabSz="1333500">
            <a:lnSpc>
              <a:spcPct val="90000"/>
            </a:lnSpc>
            <a:spcBef>
              <a:spcPct val="0"/>
            </a:spcBef>
            <a:spcAft>
              <a:spcPct val="15000"/>
            </a:spcAft>
            <a:buChar char="•"/>
          </a:pPr>
          <a:r>
            <a:rPr lang="en-US" sz="3000" kern="1200" dirty="0" err="1">
              <a:solidFill>
                <a:schemeClr val="tx1"/>
              </a:solidFill>
            </a:rPr>
            <a:t>DrivingMilesFromChicago</a:t>
          </a:r>
          <a:r>
            <a:rPr lang="en-US" sz="3000" kern="1200" dirty="0">
              <a:solidFill>
                <a:schemeClr val="tx1"/>
              </a:solidFill>
            </a:rPr>
            <a:t> is a continuous feature</a:t>
          </a:r>
        </a:p>
      </dsp:txBody>
      <dsp:txXfrm>
        <a:off x="1569266" y="2949670"/>
        <a:ext cx="4936308" cy="2681518"/>
      </dsp:txXfrm>
    </dsp:sp>
    <dsp:sp modelId="{94F97ED3-BDE5-4FA5-9019-D6D61A37F300}">
      <dsp:nvSpPr>
        <dsp:cNvPr id="0" name=""/>
        <dsp:cNvSpPr/>
      </dsp:nvSpPr>
      <dsp:spPr>
        <a:xfrm>
          <a:off x="268151" y="3217822"/>
          <a:ext cx="1301115" cy="2145215"/>
        </a:xfrm>
        <a:prstGeom prst="roundRect">
          <a:avLst>
            <a:gd name="adj" fmla="val 10000"/>
          </a:avLst>
        </a:prstGeom>
        <a:blipFill rotWithShape="1">
          <a:blip xmlns:r="http://schemas.openxmlformats.org/officeDocument/2006/relationships" r:embed="rId2"/>
          <a:srcRect/>
          <a:stretch>
            <a:fillRect l="-32000" r="-32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6A343-82E1-45C6-B9D4-A7EF81B8F4C7}">
      <dsp:nvSpPr>
        <dsp:cNvPr id="0" name=""/>
        <dsp:cNvSpPr/>
      </dsp:nvSpPr>
      <dsp:spPr>
        <a:xfrm>
          <a:off x="0" y="0"/>
          <a:ext cx="12238971" cy="1205554"/>
        </a:xfrm>
        <a:prstGeom prst="roundRect">
          <a:avLst>
            <a:gd name="adj" fmla="val 10000"/>
          </a:avLst>
        </a:prstGeom>
        <a:solidFill>
          <a:srgbClr val="00EA6A"/>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1.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Use a </a:t>
          </a:r>
          <a:r>
            <a:rPr lang="en-US" sz="4200" u="sng" kern="1200" dirty="0">
              <a:solidFill>
                <a:schemeClr val="tx1"/>
              </a:solidFill>
              <a:latin typeface="Calibri" panose="020F0502020204030204" pitchFamily="34" charset="0"/>
              <a:ea typeface="Calibri" panose="020F0502020204030204" pitchFamily="34" charset="0"/>
              <a:cs typeface="Calibri" panose="020F0502020204030204" pitchFamily="34" charset="0"/>
            </a:rPr>
            <a:t>different</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data in same business context</a:t>
          </a:r>
        </a:p>
      </dsp:txBody>
      <dsp:txXfrm>
        <a:off x="35309" y="35309"/>
        <a:ext cx="10797035" cy="1134936"/>
      </dsp:txXfrm>
    </dsp:sp>
    <dsp:sp modelId="{9CFE1757-07F8-48E0-AFA7-42E4044B0D8D}">
      <dsp:nvSpPr>
        <dsp:cNvPr id="0" name=""/>
        <dsp:cNvSpPr/>
      </dsp:nvSpPr>
      <dsp:spPr>
        <a:xfrm>
          <a:off x="913949" y="1372992"/>
          <a:ext cx="12238971" cy="1205554"/>
        </a:xfrm>
        <a:prstGeom prst="roundRect">
          <a:avLst>
            <a:gd name="adj" fmla="val 10000"/>
          </a:avLst>
        </a:prstGeom>
        <a:solidFill>
          <a:srgbClr val="00EA6A"/>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2.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Use the same algorithms</a:t>
          </a:r>
        </a:p>
      </dsp:txBody>
      <dsp:txXfrm>
        <a:off x="949258" y="1408301"/>
        <a:ext cx="10470794" cy="1134936"/>
      </dsp:txXfrm>
    </dsp:sp>
    <dsp:sp modelId="{D717CF7D-E9D6-405D-B539-519BD5D56E8B}">
      <dsp:nvSpPr>
        <dsp:cNvPr id="0" name=""/>
        <dsp:cNvSpPr/>
      </dsp:nvSpPr>
      <dsp:spPr>
        <a:xfrm>
          <a:off x="1827898" y="2745984"/>
          <a:ext cx="12238971" cy="1205554"/>
        </a:xfrm>
        <a:prstGeom prst="roundRect">
          <a:avLst>
            <a:gd name="adj" fmla="val 10000"/>
          </a:avLst>
        </a:prstGeom>
        <a:solidFill>
          <a:srgbClr val="00EA6A"/>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3.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Execute the same tasks</a:t>
          </a:r>
        </a:p>
      </dsp:txBody>
      <dsp:txXfrm>
        <a:off x="1863207" y="2781293"/>
        <a:ext cx="10470794" cy="1134936"/>
      </dsp:txXfrm>
    </dsp:sp>
    <dsp:sp modelId="{49744FA7-F162-407E-80E9-B97B9C2897AA}">
      <dsp:nvSpPr>
        <dsp:cNvPr id="0" name=""/>
        <dsp:cNvSpPr/>
      </dsp:nvSpPr>
      <dsp:spPr>
        <a:xfrm>
          <a:off x="2741847" y="4118976"/>
          <a:ext cx="12238971" cy="1205554"/>
        </a:xfrm>
        <a:prstGeom prst="roundRect">
          <a:avLst>
            <a:gd name="adj" fmla="val 10000"/>
          </a:avLst>
        </a:prstGeom>
        <a:solidFill>
          <a:srgbClr val="00EA6A"/>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4.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Run on a compatible machine</a:t>
          </a:r>
        </a:p>
      </dsp:txBody>
      <dsp:txXfrm>
        <a:off x="2777156" y="4154285"/>
        <a:ext cx="10470794" cy="1134936"/>
      </dsp:txXfrm>
    </dsp:sp>
    <dsp:sp modelId="{26571E79-1B99-45E8-98CB-810A5F5C4767}">
      <dsp:nvSpPr>
        <dsp:cNvPr id="0" name=""/>
        <dsp:cNvSpPr/>
      </dsp:nvSpPr>
      <dsp:spPr>
        <a:xfrm>
          <a:off x="3655796" y="5491968"/>
          <a:ext cx="12238971" cy="1205554"/>
        </a:xfrm>
        <a:prstGeom prst="roundRect">
          <a:avLst>
            <a:gd name="adj" fmla="val 10000"/>
          </a:avLst>
        </a:prstGeom>
        <a:solidFill>
          <a:srgbClr val="00EA6A"/>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5. </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Lead to the </a:t>
          </a:r>
          <a:r>
            <a:rPr lang="en-US" sz="4200" u="sng" kern="1200" dirty="0">
              <a:solidFill>
                <a:schemeClr val="tx1"/>
              </a:solidFill>
              <a:latin typeface="Calibri" panose="020F0502020204030204" pitchFamily="34" charset="0"/>
              <a:ea typeface="Calibri" panose="020F0502020204030204" pitchFamily="34" charset="0"/>
              <a:cs typeface="Calibri" panose="020F0502020204030204" pitchFamily="34" charset="0"/>
            </a:rPr>
            <a:t>similar</a:t>
          </a:r>
          <a:r>
            <a:rPr lang="en-US" sz="4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conclusions</a:t>
          </a:r>
        </a:p>
      </dsp:txBody>
      <dsp:txXfrm>
        <a:off x="3691105" y="5527277"/>
        <a:ext cx="10470794" cy="1134936"/>
      </dsp:txXfrm>
    </dsp:sp>
    <dsp:sp modelId="{CE8D6365-FDD0-4606-AE28-9A91FF808720}">
      <dsp:nvSpPr>
        <dsp:cNvPr id="0" name=""/>
        <dsp:cNvSpPr/>
      </dsp:nvSpPr>
      <dsp:spPr>
        <a:xfrm>
          <a:off x="11455361" y="880724"/>
          <a:ext cx="783610" cy="783610"/>
        </a:xfrm>
        <a:prstGeom prst="downArrow">
          <a:avLst>
            <a:gd name="adj1" fmla="val 55000"/>
            <a:gd name="adj2" fmla="val 45000"/>
          </a:avLst>
        </a:prstGeom>
        <a:solidFill>
          <a:srgbClr val="FFFF00">
            <a:alpha val="90000"/>
          </a:srgbClr>
        </a:solidFill>
        <a:ln w="25400" cap="flat" cmpd="dbl"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11631673" y="880724"/>
        <a:ext cx="430986" cy="589667"/>
      </dsp:txXfrm>
    </dsp:sp>
    <dsp:sp modelId="{1C3D143D-9230-41F9-91EA-A5485AA5DE85}">
      <dsp:nvSpPr>
        <dsp:cNvPr id="0" name=""/>
        <dsp:cNvSpPr/>
      </dsp:nvSpPr>
      <dsp:spPr>
        <a:xfrm>
          <a:off x="12369310" y="2253716"/>
          <a:ext cx="783610" cy="783610"/>
        </a:xfrm>
        <a:prstGeom prst="downArrow">
          <a:avLst>
            <a:gd name="adj1" fmla="val 55000"/>
            <a:gd name="adj2" fmla="val 45000"/>
          </a:avLst>
        </a:prstGeom>
        <a:solidFill>
          <a:srgbClr val="FFFF00">
            <a:alpha val="90000"/>
          </a:srgbClr>
        </a:solidFill>
        <a:ln w="25400" cap="flat" cmpd="dbl"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12545622" y="2253716"/>
        <a:ext cx="430986" cy="589667"/>
      </dsp:txXfrm>
    </dsp:sp>
    <dsp:sp modelId="{10401334-65C4-42A1-8C8E-D40BE2AC0101}">
      <dsp:nvSpPr>
        <dsp:cNvPr id="0" name=""/>
        <dsp:cNvSpPr/>
      </dsp:nvSpPr>
      <dsp:spPr>
        <a:xfrm>
          <a:off x="13283259" y="3606616"/>
          <a:ext cx="783610" cy="783610"/>
        </a:xfrm>
        <a:prstGeom prst="downArrow">
          <a:avLst>
            <a:gd name="adj1" fmla="val 55000"/>
            <a:gd name="adj2" fmla="val 45000"/>
          </a:avLst>
        </a:prstGeom>
        <a:solidFill>
          <a:srgbClr val="FFFF00">
            <a:alpha val="90000"/>
          </a:srgbClr>
        </a:solidFill>
        <a:ln w="25400" cap="flat" cmpd="dbl"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13459571" y="3606616"/>
        <a:ext cx="430986" cy="589667"/>
      </dsp:txXfrm>
    </dsp:sp>
    <dsp:sp modelId="{B5D63DFB-2565-4D46-B04B-765E06AE7533}">
      <dsp:nvSpPr>
        <dsp:cNvPr id="0" name=""/>
        <dsp:cNvSpPr/>
      </dsp:nvSpPr>
      <dsp:spPr>
        <a:xfrm>
          <a:off x="14197208" y="4993003"/>
          <a:ext cx="783610" cy="783610"/>
        </a:xfrm>
        <a:prstGeom prst="downArrow">
          <a:avLst>
            <a:gd name="adj1" fmla="val 55000"/>
            <a:gd name="adj2" fmla="val 45000"/>
          </a:avLst>
        </a:prstGeom>
        <a:solidFill>
          <a:srgbClr val="FFFF00">
            <a:alpha val="90000"/>
          </a:srgbClr>
        </a:solidFill>
        <a:ln w="25400" cap="flat" cmpd="dbl"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14373520" y="4993003"/>
        <a:ext cx="430986" cy="589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8F9B7-1905-4BDC-A152-D69C063ABF40}">
      <dsp:nvSpPr>
        <dsp:cNvPr id="0" name=""/>
        <dsp:cNvSpPr/>
      </dsp:nvSpPr>
      <dsp:spPr>
        <a:xfrm>
          <a:off x="-98989" y="-704785"/>
          <a:ext cx="8843929" cy="6346727"/>
        </a:xfrm>
        <a:prstGeom prst="pie">
          <a:avLst>
            <a:gd name="adj1" fmla="val 16200000"/>
            <a:gd name="adj2" fmla="val 1800000"/>
          </a:avLst>
        </a:prstGeom>
        <a:solidFill>
          <a:srgbClr val="002060"/>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chemeClr val="bg2"/>
              </a:solidFill>
              <a:latin typeface="Calibri" panose="020F0502020204030204" pitchFamily="34" charset="0"/>
              <a:ea typeface="Calibri" panose="020F0502020204030204" pitchFamily="34" charset="0"/>
              <a:cs typeface="Calibri" panose="020F0502020204030204" pitchFamily="34" charset="0"/>
            </a:rPr>
            <a:t>Training</a:t>
          </a:r>
        </a:p>
      </dsp:txBody>
      <dsp:txXfrm>
        <a:off x="4709370" y="466337"/>
        <a:ext cx="3000618" cy="2115575"/>
      </dsp:txXfrm>
    </dsp:sp>
    <dsp:sp modelId="{D0938C05-D648-4A3E-858C-510C38717C0B}">
      <dsp:nvSpPr>
        <dsp:cNvPr id="0" name=""/>
        <dsp:cNvSpPr/>
      </dsp:nvSpPr>
      <dsp:spPr>
        <a:xfrm>
          <a:off x="1226863" y="334327"/>
          <a:ext cx="5283921" cy="4939536"/>
        </a:xfrm>
        <a:prstGeom prst="pie">
          <a:avLst>
            <a:gd name="adj1" fmla="val 1800000"/>
            <a:gd name="adj2" fmla="val 9000000"/>
          </a:avLst>
        </a:prstGeom>
        <a:solidFill>
          <a:srgbClr val="0070C0"/>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chemeClr val="bg2"/>
              </a:solidFill>
              <a:latin typeface="Calibri" panose="020F0502020204030204" pitchFamily="34" charset="0"/>
              <a:ea typeface="Calibri" panose="020F0502020204030204" pitchFamily="34" charset="0"/>
              <a:cs typeface="Calibri" panose="020F0502020204030204" pitchFamily="34" charset="0"/>
            </a:rPr>
            <a:t>Testing</a:t>
          </a:r>
        </a:p>
      </dsp:txBody>
      <dsp:txXfrm>
        <a:off x="2673651" y="3450939"/>
        <a:ext cx="2390345" cy="1528904"/>
      </dsp:txXfrm>
    </dsp:sp>
    <dsp:sp modelId="{C2BC6245-B788-4194-A231-2475A8169DDA}">
      <dsp:nvSpPr>
        <dsp:cNvPr id="0" name=""/>
        <dsp:cNvSpPr/>
      </dsp:nvSpPr>
      <dsp:spPr>
        <a:xfrm>
          <a:off x="1583088" y="164893"/>
          <a:ext cx="4147211" cy="4147211"/>
        </a:xfrm>
        <a:prstGeom prst="pie">
          <a:avLst>
            <a:gd name="adj1" fmla="val 9000000"/>
            <a:gd name="adj2" fmla="val 16200000"/>
          </a:avLst>
        </a:prstGeom>
        <a:solidFill>
          <a:schemeClr val="accent6">
            <a:lumMod val="7500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chemeClr val="bg2"/>
              </a:solidFill>
              <a:latin typeface="Calibri" panose="020F0502020204030204" pitchFamily="34" charset="0"/>
              <a:ea typeface="Calibri" panose="020F0502020204030204" pitchFamily="34" charset="0"/>
              <a:cs typeface="Calibri" panose="020F0502020204030204" pitchFamily="34" charset="0"/>
            </a:rPr>
            <a:t>Hold-Out</a:t>
          </a:r>
        </a:p>
      </dsp:txBody>
      <dsp:txXfrm>
        <a:off x="2027432" y="979524"/>
        <a:ext cx="1407089" cy="13824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DA598-F621-4B83-BF27-61F56F312A8D}">
      <dsp:nvSpPr>
        <dsp:cNvPr id="0" name=""/>
        <dsp:cNvSpPr/>
      </dsp:nvSpPr>
      <dsp:spPr>
        <a:xfrm>
          <a:off x="1925" y="0"/>
          <a:ext cx="5006206" cy="6527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dirty="0">
              <a:latin typeface="Calibri" panose="020F0502020204030204" pitchFamily="34" charset="0"/>
              <a:ea typeface="Calibri" panose="020F0502020204030204" pitchFamily="34" charset="0"/>
              <a:cs typeface="Calibri" panose="020F0502020204030204" pitchFamily="34" charset="0"/>
            </a:rPr>
            <a:t>Training</a:t>
          </a:r>
          <a:endParaRPr lang="en-US" sz="6000" b="1" kern="1200" dirty="0">
            <a:latin typeface="Calibri" panose="020F0502020204030204" pitchFamily="34" charset="0"/>
            <a:ea typeface="Calibri" panose="020F0502020204030204" pitchFamily="34" charset="0"/>
            <a:cs typeface="Calibri" panose="020F0502020204030204" pitchFamily="34" charset="0"/>
          </a:endParaRPr>
        </a:p>
      </dsp:txBody>
      <dsp:txXfrm>
        <a:off x="1925" y="0"/>
        <a:ext cx="5006206" cy="1958102"/>
      </dsp:txXfrm>
    </dsp:sp>
    <dsp:sp modelId="{DB6CC11A-E4B3-4663-9379-2EAD5A6D423A}">
      <dsp:nvSpPr>
        <dsp:cNvPr id="0" name=""/>
        <dsp:cNvSpPr/>
      </dsp:nvSpPr>
      <dsp:spPr>
        <a:xfrm>
          <a:off x="502546" y="1958659"/>
          <a:ext cx="4004964" cy="1282295"/>
        </a:xfrm>
        <a:prstGeom prst="roundRect">
          <a:avLst>
            <a:gd name="adj" fmla="val 10000"/>
          </a:avLst>
        </a:prstGeom>
        <a:gradFill rotWithShape="0">
          <a:gsLst>
            <a:gs pos="31000">
              <a:schemeClr val="accent2">
                <a:hueOff val="0"/>
                <a:satOff val="0"/>
                <a:lumOff val="0"/>
                <a:alphaOff val="0"/>
                <a:tint val="100000"/>
                <a:shade val="100000"/>
                <a:satMod val="120000"/>
              </a:schemeClr>
            </a:gs>
            <a:gs pos="100000">
              <a:schemeClr val="accent2">
                <a:hueOff val="0"/>
                <a:satOff val="0"/>
                <a:lumOff val="0"/>
                <a:alphaOff val="0"/>
                <a:tint val="50000"/>
                <a:satMod val="150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ea typeface="Calibri" panose="020F0502020204030204" pitchFamily="34" charset="0"/>
              <a:cs typeface="Calibri" panose="020F0502020204030204" pitchFamily="34" charset="0"/>
            </a:rPr>
            <a:t>Prepare Data</a:t>
          </a:r>
        </a:p>
      </dsp:txBody>
      <dsp:txXfrm>
        <a:off x="540103" y="1996216"/>
        <a:ext cx="3929850" cy="1207181"/>
      </dsp:txXfrm>
    </dsp:sp>
    <dsp:sp modelId="{C08C1F1C-34D6-48B9-98E6-D74B8971DB93}">
      <dsp:nvSpPr>
        <dsp:cNvPr id="0" name=""/>
        <dsp:cNvSpPr/>
      </dsp:nvSpPr>
      <dsp:spPr>
        <a:xfrm>
          <a:off x="502546" y="3438231"/>
          <a:ext cx="4004964" cy="1282295"/>
        </a:xfrm>
        <a:prstGeom prst="roundRect">
          <a:avLst>
            <a:gd name="adj" fmla="val 10000"/>
          </a:avLst>
        </a:prstGeom>
        <a:gradFill rotWithShape="0">
          <a:gsLst>
            <a:gs pos="31000">
              <a:schemeClr val="accent2">
                <a:hueOff val="0"/>
                <a:satOff val="0"/>
                <a:lumOff val="0"/>
                <a:alphaOff val="0"/>
                <a:tint val="100000"/>
                <a:shade val="100000"/>
                <a:satMod val="120000"/>
              </a:schemeClr>
            </a:gs>
            <a:gs pos="100000">
              <a:schemeClr val="accent2">
                <a:hueOff val="0"/>
                <a:satOff val="0"/>
                <a:lumOff val="0"/>
                <a:alphaOff val="0"/>
                <a:tint val="50000"/>
                <a:satMod val="150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ea typeface="Calibri" panose="020F0502020204030204" pitchFamily="34" charset="0"/>
              <a:cs typeface="Calibri" panose="020F0502020204030204" pitchFamily="34" charset="0"/>
            </a:rPr>
            <a:t>Ascertain model structure</a:t>
          </a:r>
        </a:p>
      </dsp:txBody>
      <dsp:txXfrm>
        <a:off x="540103" y="3475788"/>
        <a:ext cx="3929850" cy="1207181"/>
      </dsp:txXfrm>
    </dsp:sp>
    <dsp:sp modelId="{0E784FCF-87A1-4F95-B549-D8B1A96D38EF}">
      <dsp:nvSpPr>
        <dsp:cNvPr id="0" name=""/>
        <dsp:cNvSpPr/>
      </dsp:nvSpPr>
      <dsp:spPr>
        <a:xfrm>
          <a:off x="544958" y="4917803"/>
          <a:ext cx="4004964" cy="1282295"/>
        </a:xfrm>
        <a:prstGeom prst="roundRect">
          <a:avLst>
            <a:gd name="adj" fmla="val 10000"/>
          </a:avLst>
        </a:prstGeom>
        <a:gradFill rotWithShape="0">
          <a:gsLst>
            <a:gs pos="31000">
              <a:schemeClr val="accent2">
                <a:hueOff val="0"/>
                <a:satOff val="0"/>
                <a:lumOff val="0"/>
                <a:alphaOff val="0"/>
                <a:tint val="100000"/>
                <a:shade val="100000"/>
                <a:satMod val="120000"/>
              </a:schemeClr>
            </a:gs>
            <a:gs pos="100000">
              <a:schemeClr val="accent2">
                <a:hueOff val="0"/>
                <a:satOff val="0"/>
                <a:lumOff val="0"/>
                <a:alphaOff val="0"/>
                <a:tint val="50000"/>
                <a:satMod val="150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ea typeface="Calibri" panose="020F0502020204030204" pitchFamily="34" charset="0"/>
              <a:cs typeface="Calibri" panose="020F0502020204030204" pitchFamily="34" charset="0"/>
            </a:rPr>
            <a:t>Determine model parameters</a:t>
          </a:r>
        </a:p>
      </dsp:txBody>
      <dsp:txXfrm>
        <a:off x="582515" y="4955360"/>
        <a:ext cx="3929850" cy="1207181"/>
      </dsp:txXfrm>
    </dsp:sp>
    <dsp:sp modelId="{B129FBE3-0AF3-46EF-91A7-8547EDB62FB9}">
      <dsp:nvSpPr>
        <dsp:cNvPr id="0" name=""/>
        <dsp:cNvSpPr/>
      </dsp:nvSpPr>
      <dsp:spPr>
        <a:xfrm>
          <a:off x="5383596" y="0"/>
          <a:ext cx="5006206" cy="6527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dirty="0">
              <a:latin typeface="Calibri" panose="020F0502020204030204" pitchFamily="34" charset="0"/>
              <a:ea typeface="Calibri" panose="020F0502020204030204" pitchFamily="34" charset="0"/>
              <a:cs typeface="Calibri" panose="020F0502020204030204" pitchFamily="34" charset="0"/>
            </a:rPr>
            <a:t>Testing</a:t>
          </a:r>
        </a:p>
      </dsp:txBody>
      <dsp:txXfrm>
        <a:off x="5383596" y="0"/>
        <a:ext cx="5006206" cy="1958102"/>
      </dsp:txXfrm>
    </dsp:sp>
    <dsp:sp modelId="{2297ED96-D658-4CEB-806F-B4FFC06145B9}">
      <dsp:nvSpPr>
        <dsp:cNvPr id="0" name=""/>
        <dsp:cNvSpPr/>
      </dsp:nvSpPr>
      <dsp:spPr>
        <a:xfrm>
          <a:off x="5884217" y="1958659"/>
          <a:ext cx="4004964" cy="1282295"/>
        </a:xfrm>
        <a:prstGeom prst="roundRect">
          <a:avLst>
            <a:gd name="adj" fmla="val 10000"/>
          </a:avLst>
        </a:prstGeom>
        <a:gradFill rotWithShape="0">
          <a:gsLst>
            <a:gs pos="31000">
              <a:schemeClr val="accent2">
                <a:hueOff val="0"/>
                <a:satOff val="0"/>
                <a:lumOff val="0"/>
                <a:alphaOff val="0"/>
                <a:tint val="100000"/>
                <a:shade val="100000"/>
                <a:satMod val="120000"/>
              </a:schemeClr>
            </a:gs>
            <a:gs pos="100000">
              <a:schemeClr val="accent2">
                <a:hueOff val="0"/>
                <a:satOff val="0"/>
                <a:lumOff val="0"/>
                <a:alphaOff val="0"/>
                <a:tint val="50000"/>
                <a:satMod val="150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ea typeface="Calibri" panose="020F0502020204030204" pitchFamily="34" charset="0"/>
              <a:cs typeface="Calibri" panose="020F0502020204030204" pitchFamily="34" charset="0"/>
            </a:rPr>
            <a:t>Assess model performance</a:t>
          </a:r>
        </a:p>
      </dsp:txBody>
      <dsp:txXfrm>
        <a:off x="5921774" y="1996216"/>
        <a:ext cx="3929850" cy="1207181"/>
      </dsp:txXfrm>
    </dsp:sp>
    <dsp:sp modelId="{352B341B-9C24-4773-BB83-B9D8A8FDEE55}">
      <dsp:nvSpPr>
        <dsp:cNvPr id="0" name=""/>
        <dsp:cNvSpPr/>
      </dsp:nvSpPr>
      <dsp:spPr>
        <a:xfrm>
          <a:off x="5884217" y="3438231"/>
          <a:ext cx="4004964" cy="1282295"/>
        </a:xfrm>
        <a:prstGeom prst="roundRect">
          <a:avLst>
            <a:gd name="adj" fmla="val 10000"/>
          </a:avLst>
        </a:prstGeom>
        <a:gradFill rotWithShape="0">
          <a:gsLst>
            <a:gs pos="31000">
              <a:schemeClr val="accent2">
                <a:hueOff val="0"/>
                <a:satOff val="0"/>
                <a:lumOff val="0"/>
                <a:alphaOff val="0"/>
                <a:tint val="100000"/>
                <a:shade val="100000"/>
                <a:satMod val="120000"/>
              </a:schemeClr>
            </a:gs>
            <a:gs pos="100000">
              <a:schemeClr val="accent2">
                <a:hueOff val="0"/>
                <a:satOff val="0"/>
                <a:lumOff val="0"/>
                <a:alphaOff val="0"/>
                <a:tint val="50000"/>
                <a:satMod val="150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ea typeface="Calibri" panose="020F0502020204030204" pitchFamily="34" charset="0"/>
              <a:cs typeface="Calibri" panose="020F0502020204030204" pitchFamily="34" charset="0"/>
            </a:rPr>
            <a:t>Compare performance among models</a:t>
          </a:r>
        </a:p>
      </dsp:txBody>
      <dsp:txXfrm>
        <a:off x="5921774" y="3475788"/>
        <a:ext cx="3929850" cy="1207181"/>
      </dsp:txXfrm>
    </dsp:sp>
    <dsp:sp modelId="{16669A80-E311-4685-9A24-A2EF1941DA72}">
      <dsp:nvSpPr>
        <dsp:cNvPr id="0" name=""/>
        <dsp:cNvSpPr/>
      </dsp:nvSpPr>
      <dsp:spPr>
        <a:xfrm>
          <a:off x="5884217" y="4917803"/>
          <a:ext cx="4004964" cy="1282295"/>
        </a:xfrm>
        <a:prstGeom prst="roundRect">
          <a:avLst>
            <a:gd name="adj" fmla="val 10000"/>
          </a:avLst>
        </a:prstGeom>
        <a:gradFill rotWithShape="0">
          <a:gsLst>
            <a:gs pos="31000">
              <a:schemeClr val="accent2">
                <a:hueOff val="0"/>
                <a:satOff val="0"/>
                <a:lumOff val="0"/>
                <a:alphaOff val="0"/>
                <a:tint val="100000"/>
                <a:shade val="100000"/>
                <a:satMod val="120000"/>
              </a:schemeClr>
            </a:gs>
            <a:gs pos="100000">
              <a:schemeClr val="accent2">
                <a:hueOff val="0"/>
                <a:satOff val="0"/>
                <a:lumOff val="0"/>
                <a:alphaOff val="0"/>
                <a:tint val="50000"/>
                <a:satMod val="150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ea typeface="Calibri" panose="020F0502020204030204" pitchFamily="34" charset="0"/>
              <a:cs typeface="Calibri" panose="020F0502020204030204" pitchFamily="34" charset="0"/>
            </a:rPr>
            <a:t>Play the role of</a:t>
          </a:r>
          <a:br>
            <a:rPr lang="en-US" sz="2900" kern="1200" dirty="0">
              <a:latin typeface="Calibri" panose="020F0502020204030204" pitchFamily="34" charset="0"/>
              <a:ea typeface="Calibri" panose="020F0502020204030204" pitchFamily="34" charset="0"/>
              <a:cs typeface="Calibri" panose="020F0502020204030204" pitchFamily="34" charset="0"/>
            </a:rPr>
          </a:br>
          <a:r>
            <a:rPr lang="en-US" sz="2900" kern="1200" dirty="0">
              <a:latin typeface="Calibri" panose="020F0502020204030204" pitchFamily="34" charset="0"/>
              <a:ea typeface="Calibri" panose="020F0502020204030204" pitchFamily="34" charset="0"/>
              <a:cs typeface="Calibri" panose="020F0502020204030204" pitchFamily="34" charset="0"/>
            </a:rPr>
            <a:t>a “future data”</a:t>
          </a:r>
        </a:p>
      </dsp:txBody>
      <dsp:txXfrm>
        <a:off x="5921774" y="4955360"/>
        <a:ext cx="3929850" cy="1207181"/>
      </dsp:txXfrm>
    </dsp:sp>
    <dsp:sp modelId="{17C7F149-F407-48F5-A0DC-D3830AF28534}">
      <dsp:nvSpPr>
        <dsp:cNvPr id="0" name=""/>
        <dsp:cNvSpPr/>
      </dsp:nvSpPr>
      <dsp:spPr>
        <a:xfrm>
          <a:off x="10765268" y="0"/>
          <a:ext cx="5006206" cy="6527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dirty="0">
              <a:latin typeface="Calibri" panose="020F0502020204030204" pitchFamily="34" charset="0"/>
              <a:ea typeface="Calibri" panose="020F0502020204030204" pitchFamily="34" charset="0"/>
              <a:cs typeface="Calibri" panose="020F0502020204030204" pitchFamily="34" charset="0"/>
            </a:rPr>
            <a:t>Hold-Out</a:t>
          </a:r>
        </a:p>
      </dsp:txBody>
      <dsp:txXfrm>
        <a:off x="10765268" y="0"/>
        <a:ext cx="5006206" cy="1958102"/>
      </dsp:txXfrm>
    </dsp:sp>
    <dsp:sp modelId="{BFD0F1E9-38AC-4A9C-83DB-084BA9B87DD2}">
      <dsp:nvSpPr>
        <dsp:cNvPr id="0" name=""/>
        <dsp:cNvSpPr/>
      </dsp:nvSpPr>
      <dsp:spPr>
        <a:xfrm>
          <a:off x="11265889" y="1958659"/>
          <a:ext cx="4004964" cy="1282295"/>
        </a:xfrm>
        <a:prstGeom prst="roundRect">
          <a:avLst>
            <a:gd name="adj" fmla="val 10000"/>
          </a:avLst>
        </a:prstGeom>
        <a:gradFill rotWithShape="0">
          <a:gsLst>
            <a:gs pos="31000">
              <a:schemeClr val="accent2">
                <a:hueOff val="0"/>
                <a:satOff val="0"/>
                <a:lumOff val="0"/>
                <a:alphaOff val="0"/>
                <a:tint val="100000"/>
                <a:shade val="100000"/>
                <a:satMod val="120000"/>
              </a:schemeClr>
            </a:gs>
            <a:gs pos="100000">
              <a:schemeClr val="accent2">
                <a:hueOff val="0"/>
                <a:satOff val="0"/>
                <a:lumOff val="0"/>
                <a:alphaOff val="0"/>
                <a:tint val="50000"/>
                <a:satMod val="150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ea typeface="Calibri" panose="020F0502020204030204" pitchFamily="34" charset="0"/>
              <a:cs typeface="Calibri" panose="020F0502020204030204" pitchFamily="34" charset="0"/>
            </a:rPr>
            <a:t>Obtain an objective estimate of the error size</a:t>
          </a:r>
        </a:p>
      </dsp:txBody>
      <dsp:txXfrm>
        <a:off x="11303446" y="1996216"/>
        <a:ext cx="3929850" cy="1207181"/>
      </dsp:txXfrm>
    </dsp:sp>
    <dsp:sp modelId="{05981386-C648-40A0-B2F4-68D2228E5367}">
      <dsp:nvSpPr>
        <dsp:cNvPr id="0" name=""/>
        <dsp:cNvSpPr/>
      </dsp:nvSpPr>
      <dsp:spPr>
        <a:xfrm>
          <a:off x="11265889" y="3438231"/>
          <a:ext cx="4004964" cy="1282295"/>
        </a:xfrm>
        <a:prstGeom prst="roundRect">
          <a:avLst>
            <a:gd name="adj" fmla="val 10000"/>
          </a:avLst>
        </a:prstGeom>
        <a:gradFill rotWithShape="0">
          <a:gsLst>
            <a:gs pos="31000">
              <a:schemeClr val="accent2">
                <a:hueOff val="0"/>
                <a:satOff val="0"/>
                <a:lumOff val="0"/>
                <a:alphaOff val="0"/>
                <a:tint val="100000"/>
                <a:shade val="100000"/>
                <a:satMod val="120000"/>
              </a:schemeClr>
            </a:gs>
            <a:gs pos="100000">
              <a:schemeClr val="accent2">
                <a:hueOff val="0"/>
                <a:satOff val="0"/>
                <a:lumOff val="0"/>
                <a:alphaOff val="0"/>
                <a:tint val="50000"/>
                <a:satMod val="150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ea typeface="Calibri" panose="020F0502020204030204" pitchFamily="34" charset="0"/>
              <a:cs typeface="Calibri" panose="020F0502020204030204" pitchFamily="34" charset="0"/>
            </a:rPr>
            <a:t>Play the role of a “third party” data</a:t>
          </a:r>
        </a:p>
      </dsp:txBody>
      <dsp:txXfrm>
        <a:off x="11303446" y="3475788"/>
        <a:ext cx="3929850" cy="1207181"/>
      </dsp:txXfrm>
    </dsp:sp>
    <dsp:sp modelId="{210E8942-925B-4BF4-98D4-17864C0576AB}">
      <dsp:nvSpPr>
        <dsp:cNvPr id="0" name=""/>
        <dsp:cNvSpPr/>
      </dsp:nvSpPr>
      <dsp:spPr>
        <a:xfrm>
          <a:off x="11265889" y="4917803"/>
          <a:ext cx="4004964" cy="1282295"/>
        </a:xfrm>
        <a:prstGeom prst="roundRect">
          <a:avLst>
            <a:gd name="adj" fmla="val 10000"/>
          </a:avLst>
        </a:prstGeom>
        <a:gradFill rotWithShape="0">
          <a:gsLst>
            <a:gs pos="31000">
              <a:schemeClr val="accent2">
                <a:hueOff val="0"/>
                <a:satOff val="0"/>
                <a:lumOff val="0"/>
                <a:alphaOff val="0"/>
                <a:tint val="100000"/>
                <a:shade val="100000"/>
                <a:satMod val="120000"/>
              </a:schemeClr>
            </a:gs>
            <a:gs pos="100000">
              <a:schemeClr val="accent2">
                <a:hueOff val="0"/>
                <a:satOff val="0"/>
                <a:lumOff val="0"/>
                <a:alphaOff val="0"/>
                <a:tint val="50000"/>
                <a:satMod val="150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ea typeface="Calibri" panose="020F0502020204030204" pitchFamily="34" charset="0"/>
              <a:cs typeface="Calibri" panose="020F0502020204030204" pitchFamily="34" charset="0"/>
            </a:rPr>
            <a:t>Often used in data challenge</a:t>
          </a:r>
        </a:p>
      </dsp:txBody>
      <dsp:txXfrm>
        <a:off x="11303446" y="4955360"/>
        <a:ext cx="3929850" cy="12071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06074-6E61-49F5-89CA-8F7D70981A35}">
      <dsp:nvSpPr>
        <dsp:cNvPr id="0" name=""/>
        <dsp:cNvSpPr/>
      </dsp:nvSpPr>
      <dsp:spPr>
        <a:xfrm>
          <a:off x="3352" y="404331"/>
          <a:ext cx="1951383" cy="780553"/>
        </a:xfrm>
        <a:prstGeom prst="chevron">
          <a:avLst/>
        </a:prstGeom>
        <a:solidFill>
          <a:schemeClr val="accent1">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  </a:t>
          </a:r>
          <a:r>
            <a:rPr lang="en-US" sz="2300" b="1" kern="1200" dirty="0">
              <a:solidFill>
                <a:schemeClr val="tx1"/>
              </a:solidFill>
            </a:rPr>
            <a:t> 2020</a:t>
          </a:r>
          <a:r>
            <a:rPr lang="en-US" sz="2300" kern="1200" dirty="0"/>
            <a:t>	</a:t>
          </a:r>
        </a:p>
      </dsp:txBody>
      <dsp:txXfrm>
        <a:off x="393629" y="404331"/>
        <a:ext cx="1170830" cy="780553"/>
      </dsp:txXfrm>
    </dsp:sp>
    <dsp:sp modelId="{38E33C48-77E6-439F-AC11-F70B07437103}">
      <dsp:nvSpPr>
        <dsp:cNvPr id="0" name=""/>
        <dsp:cNvSpPr/>
      </dsp:nvSpPr>
      <dsp:spPr>
        <a:xfrm>
          <a:off x="1759597" y="404331"/>
          <a:ext cx="1951383" cy="780553"/>
        </a:xfrm>
        <a:prstGeom prst="chevron">
          <a:avLst/>
        </a:prstGeom>
        <a:solidFill>
          <a:schemeClr val="accent1">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rPr>
            <a:t>2021</a:t>
          </a:r>
        </a:p>
      </dsp:txBody>
      <dsp:txXfrm>
        <a:off x="2149874" y="404331"/>
        <a:ext cx="1170830" cy="780553"/>
      </dsp:txXfrm>
    </dsp:sp>
    <dsp:sp modelId="{33E60335-0CD4-4EE6-80D4-05DAA8211FAA}">
      <dsp:nvSpPr>
        <dsp:cNvPr id="0" name=""/>
        <dsp:cNvSpPr/>
      </dsp:nvSpPr>
      <dsp:spPr>
        <a:xfrm>
          <a:off x="3515842" y="404331"/>
          <a:ext cx="1951383" cy="780553"/>
        </a:xfrm>
        <a:prstGeom prst="chevron">
          <a:avLst/>
        </a:prstGeom>
        <a:solidFill>
          <a:schemeClr val="accent1">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rPr>
            <a:t>2022</a:t>
          </a:r>
        </a:p>
      </dsp:txBody>
      <dsp:txXfrm>
        <a:off x="3906119" y="404331"/>
        <a:ext cx="1170830" cy="780553"/>
      </dsp:txXfrm>
    </dsp:sp>
    <dsp:sp modelId="{EFB81B06-7373-409E-8772-FBB3F52F40D4}">
      <dsp:nvSpPr>
        <dsp:cNvPr id="0" name=""/>
        <dsp:cNvSpPr/>
      </dsp:nvSpPr>
      <dsp:spPr>
        <a:xfrm>
          <a:off x="5272087" y="404331"/>
          <a:ext cx="1951383" cy="780553"/>
        </a:xfrm>
        <a:prstGeom prst="chevron">
          <a:avLst/>
        </a:prstGeom>
        <a:solidFill>
          <a:schemeClr val="accent2">
            <a:lumMod val="7500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bg2"/>
              </a:solidFill>
            </a:rPr>
            <a:t>2023</a:t>
          </a:r>
        </a:p>
      </dsp:txBody>
      <dsp:txXfrm>
        <a:off x="5662364" y="404331"/>
        <a:ext cx="1170830" cy="7805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2F28E-BC36-40CC-ADE0-C5D898793634}">
      <dsp:nvSpPr>
        <dsp:cNvPr id="0" name=""/>
        <dsp:cNvSpPr/>
      </dsp:nvSpPr>
      <dsp:spPr>
        <a:xfrm>
          <a:off x="0" y="0"/>
          <a:ext cx="15527124" cy="3239598"/>
        </a:xfrm>
        <a:prstGeom prst="roundRect">
          <a:avLst>
            <a:gd name="adj" fmla="val 10000"/>
          </a:avLst>
        </a:prstGeom>
        <a:solidFill>
          <a:schemeClr val="accent2">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dirty="0">
              <a:latin typeface="Calibri" panose="020F0502020204030204" pitchFamily="34" charset="0"/>
              <a:ea typeface="Calibri" panose="020F0502020204030204" pitchFamily="34" charset="0"/>
              <a:cs typeface="Calibri" panose="020F0502020204030204" pitchFamily="34" charset="0"/>
            </a:rPr>
            <a:t>Simple Random Sampling (SRS)</a:t>
          </a:r>
        </a:p>
        <a:p>
          <a:pPr marL="285750" lvl="1" indent="-285750" algn="l" defTabSz="1600200">
            <a:lnSpc>
              <a:spcPct val="90000"/>
            </a:lnSpc>
            <a:spcBef>
              <a:spcPct val="0"/>
            </a:spcBef>
            <a:spcAft>
              <a:spcPct val="15000"/>
            </a:spcAft>
            <a:buChar char="•"/>
          </a:pPr>
          <a:r>
            <a:rPr lang="en-US" sz="3600" kern="1200" dirty="0">
              <a:latin typeface="Calibri" panose="020F0502020204030204" pitchFamily="34" charset="0"/>
              <a:ea typeface="Calibri" panose="020F0502020204030204" pitchFamily="34" charset="0"/>
              <a:cs typeface="Calibri" panose="020F0502020204030204" pitchFamily="34" charset="0"/>
            </a:rPr>
            <a:t>Select a proportion of observations without replacement</a:t>
          </a:r>
        </a:p>
      </dsp:txBody>
      <dsp:txXfrm>
        <a:off x="3429384" y="0"/>
        <a:ext cx="12097739" cy="3239598"/>
      </dsp:txXfrm>
    </dsp:sp>
    <dsp:sp modelId="{4CD6C8DC-3B2C-4F89-9C50-C9A0EFC243AE}">
      <dsp:nvSpPr>
        <dsp:cNvPr id="0" name=""/>
        <dsp:cNvSpPr/>
      </dsp:nvSpPr>
      <dsp:spPr>
        <a:xfrm>
          <a:off x="323959" y="323959"/>
          <a:ext cx="3105424" cy="259167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C9BF467-E927-40FE-9FA5-72C04759115E}">
      <dsp:nvSpPr>
        <dsp:cNvPr id="0" name=""/>
        <dsp:cNvSpPr/>
      </dsp:nvSpPr>
      <dsp:spPr>
        <a:xfrm>
          <a:off x="0" y="3563558"/>
          <a:ext cx="15527124" cy="3239598"/>
        </a:xfrm>
        <a:prstGeom prst="roundRect">
          <a:avLst>
            <a:gd name="adj" fmla="val 10000"/>
          </a:avLst>
        </a:prstGeom>
        <a:solidFill>
          <a:srgbClr val="00EA6A"/>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dirty="0">
              <a:latin typeface="Calibri" panose="020F0502020204030204" pitchFamily="34" charset="0"/>
              <a:ea typeface="Calibri" panose="020F0502020204030204" pitchFamily="34" charset="0"/>
              <a:cs typeface="Calibri" panose="020F0502020204030204" pitchFamily="34" charset="0"/>
            </a:rPr>
            <a:t>Stratified Random Sampling</a:t>
          </a:r>
        </a:p>
        <a:p>
          <a:pPr marL="285750" lvl="1" indent="-285750" algn="l" defTabSz="1600200">
            <a:lnSpc>
              <a:spcPct val="90000"/>
            </a:lnSpc>
            <a:spcBef>
              <a:spcPct val="0"/>
            </a:spcBef>
            <a:spcAft>
              <a:spcPct val="15000"/>
            </a:spcAft>
            <a:buChar char="•"/>
          </a:pPr>
          <a:r>
            <a:rPr lang="en-US" sz="3600" kern="1200" dirty="0">
              <a:latin typeface="Calibri" panose="020F0502020204030204" pitchFamily="34" charset="0"/>
              <a:ea typeface="Calibri" panose="020F0502020204030204" pitchFamily="34" charset="0"/>
              <a:cs typeface="Calibri" panose="020F0502020204030204" pitchFamily="34" charset="0"/>
            </a:rPr>
            <a:t>Perform simple random sampling in each stratum</a:t>
          </a:r>
        </a:p>
        <a:p>
          <a:pPr marL="285750" lvl="1" indent="-285750" algn="l" defTabSz="1600200">
            <a:lnSpc>
              <a:spcPct val="90000"/>
            </a:lnSpc>
            <a:spcBef>
              <a:spcPct val="0"/>
            </a:spcBef>
            <a:spcAft>
              <a:spcPct val="15000"/>
            </a:spcAft>
            <a:buChar char="•"/>
          </a:pPr>
          <a:r>
            <a:rPr lang="en-US" sz="3600" kern="1200" dirty="0">
              <a:latin typeface="Calibri" panose="020F0502020204030204" pitchFamily="34" charset="0"/>
              <a:ea typeface="Calibri" panose="020F0502020204030204" pitchFamily="34" charset="0"/>
              <a:cs typeface="Calibri" panose="020F0502020204030204" pitchFamily="34" charset="0"/>
            </a:rPr>
            <a:t>Select the same proportion of observations from each stratum</a:t>
          </a:r>
        </a:p>
      </dsp:txBody>
      <dsp:txXfrm>
        <a:off x="3429384" y="3563558"/>
        <a:ext cx="12097739" cy="3239598"/>
      </dsp:txXfrm>
    </dsp:sp>
    <dsp:sp modelId="{96BA9637-4C07-430A-8DFD-1368E3400094}">
      <dsp:nvSpPr>
        <dsp:cNvPr id="0" name=""/>
        <dsp:cNvSpPr/>
      </dsp:nvSpPr>
      <dsp:spPr>
        <a:xfrm>
          <a:off x="323959" y="3887518"/>
          <a:ext cx="3105424" cy="259167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2F1A4-DCEE-495D-8E45-8B2BF9E35E14}">
      <dsp:nvSpPr>
        <dsp:cNvPr id="0" name=""/>
        <dsp:cNvSpPr/>
      </dsp:nvSpPr>
      <dsp:spPr>
        <a:xfrm rot="1786398">
          <a:off x="5097776" y="4350467"/>
          <a:ext cx="1129529" cy="52998"/>
        </a:xfrm>
        <a:custGeom>
          <a:avLst/>
          <a:gdLst/>
          <a:ahLst/>
          <a:cxnLst/>
          <a:rect l="0" t="0" r="0" b="0"/>
          <a:pathLst>
            <a:path>
              <a:moveTo>
                <a:pt x="0" y="26499"/>
              </a:moveTo>
              <a:lnTo>
                <a:pt x="1129529" y="26499"/>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A2DB8E-7416-4B76-80D6-2C440D2FAF2E}">
      <dsp:nvSpPr>
        <dsp:cNvPr id="0" name=""/>
        <dsp:cNvSpPr/>
      </dsp:nvSpPr>
      <dsp:spPr>
        <a:xfrm rot="19820190">
          <a:off x="5097299" y="2124352"/>
          <a:ext cx="1144999" cy="52998"/>
        </a:xfrm>
        <a:custGeom>
          <a:avLst/>
          <a:gdLst/>
          <a:ahLst/>
          <a:cxnLst/>
          <a:rect l="0" t="0" r="0" b="0"/>
          <a:pathLst>
            <a:path>
              <a:moveTo>
                <a:pt x="0" y="26499"/>
              </a:moveTo>
              <a:lnTo>
                <a:pt x="1144999" y="26499"/>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F2E9BC-1BBD-43A1-A670-83D389618BD7}">
      <dsp:nvSpPr>
        <dsp:cNvPr id="0" name=""/>
        <dsp:cNvSpPr/>
      </dsp:nvSpPr>
      <dsp:spPr>
        <a:xfrm>
          <a:off x="1636071" y="1183352"/>
          <a:ext cx="4160301" cy="4160301"/>
        </a:xfrm>
        <a:prstGeom prst="ellipse">
          <a:avLst/>
        </a:prstGeom>
        <a:blipFill rotWithShape="1">
          <a:blip xmlns:r="http://schemas.openxmlformats.org/officeDocument/2006/relationships" r:embed="rId1"/>
          <a:srcRect/>
          <a:stretch>
            <a:fillRect l="-20000" r="-20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5D89E-2D83-4E66-B7E0-880A3FB0ED30}">
      <dsp:nvSpPr>
        <dsp:cNvPr id="0" name=""/>
        <dsp:cNvSpPr/>
      </dsp:nvSpPr>
      <dsp:spPr>
        <a:xfrm>
          <a:off x="6003704" y="1741"/>
          <a:ext cx="2496180" cy="2496180"/>
        </a:xfrm>
        <a:prstGeom prst="ellipse">
          <a:avLst/>
        </a:prstGeom>
        <a:solidFill>
          <a:schemeClr val="accent1">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FF00"/>
              </a:solidFill>
              <a:latin typeface="Calibri" panose="020F0502020204030204" pitchFamily="34" charset="0"/>
              <a:ea typeface="Calibri" panose="020F0502020204030204" pitchFamily="34" charset="0"/>
              <a:cs typeface="Calibri" panose="020F0502020204030204" pitchFamily="34" charset="0"/>
            </a:rPr>
            <a:t>Categorical</a:t>
          </a:r>
        </a:p>
      </dsp:txBody>
      <dsp:txXfrm>
        <a:off x="6369261" y="367298"/>
        <a:ext cx="1765066" cy="1765066"/>
      </dsp:txXfrm>
    </dsp:sp>
    <dsp:sp modelId="{E1436EE9-D936-405B-B4D4-4F8179F64E8F}">
      <dsp:nvSpPr>
        <dsp:cNvPr id="0" name=""/>
        <dsp:cNvSpPr/>
      </dsp:nvSpPr>
      <dsp:spPr>
        <a:xfrm>
          <a:off x="5988003" y="4029084"/>
          <a:ext cx="2496180" cy="2496180"/>
        </a:xfrm>
        <a:prstGeom prst="ellipse">
          <a:avLst/>
        </a:prstGeom>
        <a:solidFill>
          <a:srgbClr val="00EA6A"/>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Continuous</a:t>
          </a:r>
        </a:p>
      </dsp:txBody>
      <dsp:txXfrm>
        <a:off x="6353560" y="4394641"/>
        <a:ext cx="1765066" cy="17650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C407F-C7FD-406E-9A8F-4AB75AC5B0DF}">
      <dsp:nvSpPr>
        <dsp:cNvPr id="0" name=""/>
        <dsp:cNvSpPr/>
      </dsp:nvSpPr>
      <dsp:spPr>
        <a:xfrm>
          <a:off x="0" y="0"/>
          <a:ext cx="12192000" cy="2138649"/>
        </a:xfrm>
        <a:prstGeom prst="roundRect">
          <a:avLst>
            <a:gd name="adj" fmla="val 10000"/>
          </a:avLst>
        </a:prstGeom>
        <a:gradFill rotWithShape="0">
          <a:gsLst>
            <a:gs pos="0">
              <a:schemeClr val="accent2">
                <a:hueOff val="0"/>
                <a:satOff val="0"/>
                <a:lumOff val="0"/>
                <a:alphaOff val="0"/>
                <a:shade val="100000"/>
                <a:satMod val="120000"/>
              </a:schemeClr>
            </a:gs>
            <a:gs pos="69000">
              <a:schemeClr val="accent2">
                <a:hueOff val="0"/>
                <a:satOff val="0"/>
                <a:lumOff val="0"/>
                <a:alphaOff val="0"/>
                <a:tint val="80000"/>
                <a:shade val="100000"/>
                <a:satMod val="150000"/>
              </a:schemeClr>
            </a:gs>
            <a:gs pos="100000">
              <a:schemeClr val="accent2">
                <a:hueOff val="0"/>
                <a:satOff val="0"/>
                <a:lumOff val="0"/>
                <a:alphaOff val="0"/>
                <a:tint val="50000"/>
                <a:shade val="100000"/>
                <a:satMod val="150000"/>
              </a:schemeClr>
            </a:gs>
          </a:gsLst>
          <a:path path="circle">
            <a:fillToRect l="100000" t="100000" r="100000" b="100000"/>
          </a:path>
        </a:gra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100000"/>
            </a:lnSpc>
            <a:spcBef>
              <a:spcPct val="0"/>
            </a:spcBef>
            <a:spcAft>
              <a:spcPts val="0"/>
            </a:spcAft>
            <a:buNone/>
          </a:pPr>
          <a:r>
            <a:rPr lang="en-US" sz="42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Come Back Soon</a:t>
          </a:r>
        </a:p>
        <a:p>
          <a:pPr marL="285750" lvl="1" indent="-285750" algn="l" defTabSz="1466850">
            <a:lnSpc>
              <a:spcPct val="100000"/>
            </a:lnSpc>
            <a:spcBef>
              <a:spcPct val="0"/>
            </a:spcBef>
            <a:spcAft>
              <a:spcPct val="15000"/>
            </a:spcAft>
            <a:buChar char="•"/>
          </a:pPr>
          <a:r>
            <a:rPr lang="en-US" sz="3300" kern="1200" dirty="0">
              <a:solidFill>
                <a:schemeClr val="tx1"/>
              </a:solidFill>
              <a:latin typeface="Calibri" panose="020F0502020204030204" pitchFamily="34" charset="0"/>
              <a:ea typeface="Calibri" panose="020F0502020204030204" pitchFamily="34" charset="0"/>
              <a:cs typeface="Calibri" panose="020F0502020204030204" pitchFamily="34" charset="0"/>
            </a:rPr>
            <a:t>Customers who purchase something recently based on their business needs. Yesterday or last year.</a:t>
          </a:r>
        </a:p>
      </dsp:txBody>
      <dsp:txXfrm>
        <a:off x="2652264" y="0"/>
        <a:ext cx="9539735" cy="2138649"/>
      </dsp:txXfrm>
    </dsp:sp>
    <dsp:sp modelId="{1899240C-828A-4435-B855-28625203363B}">
      <dsp:nvSpPr>
        <dsp:cNvPr id="0" name=""/>
        <dsp:cNvSpPr/>
      </dsp:nvSpPr>
      <dsp:spPr>
        <a:xfrm>
          <a:off x="213864" y="213864"/>
          <a:ext cx="2438400" cy="1710919"/>
        </a:xfrm>
        <a:prstGeom prst="roundRect">
          <a:avLst>
            <a:gd name="adj" fmla="val 10000"/>
          </a:avLst>
        </a:prstGeom>
        <a:blipFill rotWithShape="1">
          <a:blip xmlns:r="http://schemas.openxmlformats.org/officeDocument/2006/relationships" r:embed="rId1"/>
          <a:srcRect/>
          <a:stretch>
            <a:fillRect t="-11000" b="-11000"/>
          </a:stretch>
        </a:blipFill>
        <a:ln>
          <a:noFill/>
        </a:ln>
        <a:effectLst>
          <a:outerShdw blurRad="63500" dist="25400" dir="5400000" sx="101000" sy="101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C126BE1-3FD6-44C1-87D9-DD521BF1E478}">
      <dsp:nvSpPr>
        <dsp:cNvPr id="0" name=""/>
        <dsp:cNvSpPr/>
      </dsp:nvSpPr>
      <dsp:spPr>
        <a:xfrm>
          <a:off x="0" y="2352514"/>
          <a:ext cx="12192000" cy="2138649"/>
        </a:xfrm>
        <a:prstGeom prst="roundRect">
          <a:avLst>
            <a:gd name="adj" fmla="val 10000"/>
          </a:avLst>
        </a:prstGeom>
        <a:gradFill rotWithShape="0">
          <a:gsLst>
            <a:gs pos="0">
              <a:schemeClr val="accent2">
                <a:hueOff val="0"/>
                <a:satOff val="0"/>
                <a:lumOff val="0"/>
                <a:alphaOff val="0"/>
                <a:shade val="100000"/>
                <a:satMod val="120000"/>
              </a:schemeClr>
            </a:gs>
            <a:gs pos="69000">
              <a:schemeClr val="accent2">
                <a:hueOff val="0"/>
                <a:satOff val="0"/>
                <a:lumOff val="0"/>
                <a:alphaOff val="0"/>
                <a:tint val="80000"/>
                <a:shade val="100000"/>
                <a:satMod val="150000"/>
              </a:schemeClr>
            </a:gs>
            <a:gs pos="100000">
              <a:schemeClr val="accent2">
                <a:hueOff val="0"/>
                <a:satOff val="0"/>
                <a:lumOff val="0"/>
                <a:alphaOff val="0"/>
                <a:tint val="50000"/>
                <a:shade val="100000"/>
                <a:satMod val="150000"/>
              </a:schemeClr>
            </a:gs>
          </a:gsLst>
          <a:path path="circle">
            <a:fillToRect l="100000" t="100000" r="100000" b="100000"/>
          </a:path>
        </a:gra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100000"/>
            </a:lnSpc>
            <a:spcBef>
              <a:spcPct val="0"/>
            </a:spcBef>
            <a:spcAft>
              <a:spcPts val="0"/>
            </a:spcAft>
            <a:buNone/>
          </a:pPr>
          <a:r>
            <a:rPr lang="en-US" sz="42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Come Often</a:t>
          </a:r>
        </a:p>
        <a:p>
          <a:pPr marL="285750" lvl="1" indent="-285750" algn="l" defTabSz="1466850">
            <a:lnSpc>
              <a:spcPct val="100000"/>
            </a:lnSpc>
            <a:spcBef>
              <a:spcPct val="0"/>
            </a:spcBef>
            <a:spcAft>
              <a:spcPts val="0"/>
            </a:spcAft>
            <a:buChar char="•"/>
          </a:pPr>
          <a:r>
            <a:rPr lang="en-US" sz="3300" kern="1200" dirty="0">
              <a:solidFill>
                <a:schemeClr val="tx1"/>
              </a:solidFill>
              <a:latin typeface="Calibri" panose="020F0502020204030204" pitchFamily="34" charset="0"/>
              <a:ea typeface="Calibri" panose="020F0502020204030204" pitchFamily="34" charset="0"/>
              <a:cs typeface="Calibri" panose="020F0502020204030204" pitchFamily="34" charset="0"/>
            </a:rPr>
            <a:t>Customers who purchase very often according to their business cycle. Once per day, or once per year.</a:t>
          </a:r>
        </a:p>
      </dsp:txBody>
      <dsp:txXfrm>
        <a:off x="2652264" y="2352514"/>
        <a:ext cx="9539735" cy="2138649"/>
      </dsp:txXfrm>
    </dsp:sp>
    <dsp:sp modelId="{19422007-A342-450D-96E0-E6514DAA0B17}">
      <dsp:nvSpPr>
        <dsp:cNvPr id="0" name=""/>
        <dsp:cNvSpPr/>
      </dsp:nvSpPr>
      <dsp:spPr>
        <a:xfrm>
          <a:off x="213864" y="2566379"/>
          <a:ext cx="2438400" cy="1710919"/>
        </a:xfrm>
        <a:prstGeom prst="roundRect">
          <a:avLst>
            <a:gd name="adj" fmla="val 10000"/>
          </a:avLst>
        </a:prstGeom>
        <a:blipFill rotWithShape="1">
          <a:blip xmlns:r="http://schemas.openxmlformats.org/officeDocument/2006/relationships" r:embed="rId2"/>
          <a:srcRect/>
          <a:stretch>
            <a:fillRect l="-3000" r="-3000"/>
          </a:stretch>
        </a:blipFill>
        <a:ln>
          <a:noFill/>
        </a:ln>
        <a:effectLst>
          <a:outerShdw blurRad="63500" dist="25400" dir="5400000" sx="101000" sy="101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330CC36-CDE7-4812-B802-D6C2EBD5B52B}">
      <dsp:nvSpPr>
        <dsp:cNvPr id="0" name=""/>
        <dsp:cNvSpPr/>
      </dsp:nvSpPr>
      <dsp:spPr>
        <a:xfrm>
          <a:off x="0" y="4705028"/>
          <a:ext cx="12192000" cy="2138649"/>
        </a:xfrm>
        <a:prstGeom prst="roundRect">
          <a:avLst>
            <a:gd name="adj" fmla="val 10000"/>
          </a:avLst>
        </a:prstGeom>
        <a:gradFill rotWithShape="0">
          <a:gsLst>
            <a:gs pos="0">
              <a:schemeClr val="accent2">
                <a:hueOff val="0"/>
                <a:satOff val="0"/>
                <a:lumOff val="0"/>
                <a:alphaOff val="0"/>
                <a:shade val="100000"/>
                <a:satMod val="120000"/>
              </a:schemeClr>
            </a:gs>
            <a:gs pos="69000">
              <a:schemeClr val="accent2">
                <a:hueOff val="0"/>
                <a:satOff val="0"/>
                <a:lumOff val="0"/>
                <a:alphaOff val="0"/>
                <a:tint val="80000"/>
                <a:shade val="100000"/>
                <a:satMod val="150000"/>
              </a:schemeClr>
            </a:gs>
            <a:gs pos="100000">
              <a:schemeClr val="accent2">
                <a:hueOff val="0"/>
                <a:satOff val="0"/>
                <a:lumOff val="0"/>
                <a:alphaOff val="0"/>
                <a:tint val="50000"/>
                <a:shade val="100000"/>
                <a:satMod val="150000"/>
              </a:schemeClr>
            </a:gs>
          </a:gsLst>
          <a:path path="circle">
            <a:fillToRect l="100000" t="100000" r="100000" b="100000"/>
          </a:path>
        </a:gra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100000"/>
            </a:lnSpc>
            <a:spcBef>
              <a:spcPct val="0"/>
            </a:spcBef>
            <a:spcAft>
              <a:spcPts val="0"/>
            </a:spcAft>
            <a:buNone/>
          </a:pPr>
          <a:r>
            <a:rPr lang="en-US" sz="42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Spend A Lot</a:t>
          </a:r>
        </a:p>
        <a:p>
          <a:pPr marL="285750" lvl="1" indent="-285750" algn="l" defTabSz="1466850">
            <a:lnSpc>
              <a:spcPct val="100000"/>
            </a:lnSpc>
            <a:spcBef>
              <a:spcPct val="0"/>
            </a:spcBef>
            <a:spcAft>
              <a:spcPts val="0"/>
            </a:spcAft>
            <a:buChar char="•"/>
          </a:pPr>
          <a:r>
            <a:rPr lang="en-US" sz="3300" kern="1200" dirty="0">
              <a:solidFill>
                <a:schemeClr val="tx1"/>
              </a:solidFill>
              <a:latin typeface="Calibri" panose="020F0502020204030204" pitchFamily="34" charset="0"/>
              <a:ea typeface="Calibri" panose="020F0502020204030204" pitchFamily="34" charset="0"/>
              <a:cs typeface="Calibri" panose="020F0502020204030204" pitchFamily="34" charset="0"/>
            </a:rPr>
            <a:t>Customers who spend a lot of money on many and/or high-end items.</a:t>
          </a:r>
        </a:p>
      </dsp:txBody>
      <dsp:txXfrm>
        <a:off x="2652264" y="4705028"/>
        <a:ext cx="9539735" cy="2138649"/>
      </dsp:txXfrm>
    </dsp:sp>
    <dsp:sp modelId="{1F94456E-0946-4D2C-B8A9-5520118EA3D2}">
      <dsp:nvSpPr>
        <dsp:cNvPr id="0" name=""/>
        <dsp:cNvSpPr/>
      </dsp:nvSpPr>
      <dsp:spPr>
        <a:xfrm>
          <a:off x="213864" y="4918893"/>
          <a:ext cx="2438400" cy="1710919"/>
        </a:xfrm>
        <a:prstGeom prst="roundRect">
          <a:avLst>
            <a:gd name="adj" fmla="val 10000"/>
          </a:avLst>
        </a:prstGeom>
        <a:blipFill rotWithShape="1">
          <a:blip xmlns:r="http://schemas.openxmlformats.org/officeDocument/2006/relationships" r:embed="rId3"/>
          <a:srcRect/>
          <a:stretch>
            <a:fillRect t="-7000" b="-7000"/>
          </a:stretch>
        </a:blipFill>
        <a:ln>
          <a:noFill/>
        </a:ln>
        <a:effectLst>
          <a:outerShdw blurRad="63500" dist="25400" dir="5400000" sx="101000" sy="101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137AC-393D-4D5B-959F-7AFF7646F25D}">
      <dsp:nvSpPr>
        <dsp:cNvPr id="0" name=""/>
        <dsp:cNvSpPr/>
      </dsp:nvSpPr>
      <dsp:spPr>
        <a:xfrm>
          <a:off x="0" y="0"/>
          <a:ext cx="15773400" cy="2039689"/>
        </a:xfrm>
        <a:prstGeom prst="roundRect">
          <a:avLst>
            <a:gd name="adj" fmla="val 10000"/>
          </a:avLst>
        </a:prstGeom>
        <a:solidFill>
          <a:schemeClr val="accent2">
            <a:lumMod val="20000"/>
            <a:lumOff val="8000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solidFill>
            </a:rPr>
            <a:t>Hypothesis – Assume There Are Clusters </a:t>
          </a:r>
        </a:p>
        <a:p>
          <a:pPr marL="285750" lvl="1" indent="-285750" algn="l" defTabSz="1244600">
            <a:lnSpc>
              <a:spcPct val="125000"/>
            </a:lnSpc>
            <a:spcBef>
              <a:spcPct val="0"/>
            </a:spcBef>
            <a:spcAft>
              <a:spcPts val="0"/>
            </a:spcAft>
            <a:buChar char="•"/>
          </a:pPr>
          <a:r>
            <a:rPr lang="en-US" sz="2800" kern="1200" dirty="0">
              <a:solidFill>
                <a:schemeClr val="tx1"/>
              </a:solidFill>
            </a:rPr>
            <a:t>The observations are drawn from different populations.</a:t>
          </a:r>
        </a:p>
        <a:p>
          <a:pPr marL="285750" lvl="1" indent="-285750" algn="l" defTabSz="1244600">
            <a:lnSpc>
              <a:spcPct val="125000"/>
            </a:lnSpc>
            <a:spcBef>
              <a:spcPct val="0"/>
            </a:spcBef>
            <a:spcAft>
              <a:spcPts val="0"/>
            </a:spcAft>
            <a:buChar char="•"/>
          </a:pPr>
          <a:r>
            <a:rPr lang="en-US" sz="2800" kern="1200" dirty="0">
              <a:solidFill>
                <a:schemeClr val="tx1"/>
              </a:solidFill>
            </a:rPr>
            <a:t>There are more than one population, otherwise, why find clusters?</a:t>
          </a:r>
        </a:p>
      </dsp:txBody>
      <dsp:txXfrm>
        <a:off x="3358648" y="0"/>
        <a:ext cx="12414751" cy="2039689"/>
      </dsp:txXfrm>
    </dsp:sp>
    <dsp:sp modelId="{CCA5D7EB-CC91-4A73-B519-E1EA9AFAD6E7}">
      <dsp:nvSpPr>
        <dsp:cNvPr id="0" name=""/>
        <dsp:cNvSpPr/>
      </dsp:nvSpPr>
      <dsp:spPr>
        <a:xfrm>
          <a:off x="203968" y="203968"/>
          <a:ext cx="3154680" cy="1631751"/>
        </a:xfrm>
        <a:prstGeom prst="roundRect">
          <a:avLst>
            <a:gd name="adj" fmla="val 10000"/>
          </a:avLst>
        </a:prstGeom>
        <a:blipFill rotWithShape="1">
          <a:blip xmlns:r="http://schemas.openxmlformats.org/officeDocument/2006/relationships" r:embed="rId1"/>
          <a:srcRect/>
          <a:stretch>
            <a:fillRect t="-33000" b="-33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311AD1-2B81-4B0F-8951-CB02CE5CD0D0}">
      <dsp:nvSpPr>
        <dsp:cNvPr id="0" name=""/>
        <dsp:cNvSpPr/>
      </dsp:nvSpPr>
      <dsp:spPr>
        <a:xfrm>
          <a:off x="0" y="2243658"/>
          <a:ext cx="15773400" cy="2039689"/>
        </a:xfrm>
        <a:prstGeom prst="roundRect">
          <a:avLst>
            <a:gd name="adj" fmla="val 10000"/>
          </a:avLst>
        </a:prstGeom>
        <a:solidFill>
          <a:srgbClr val="A3E7FF"/>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solidFill>
            </a:rPr>
            <a:t>Goals – Identify the Clusters</a:t>
          </a:r>
        </a:p>
        <a:p>
          <a:pPr marL="285750" lvl="1" indent="-285750" algn="l" defTabSz="1244600">
            <a:lnSpc>
              <a:spcPct val="125000"/>
            </a:lnSpc>
            <a:spcBef>
              <a:spcPct val="0"/>
            </a:spcBef>
            <a:spcAft>
              <a:spcPts val="0"/>
            </a:spcAft>
            <a:buChar char="•"/>
          </a:pPr>
          <a:r>
            <a:rPr lang="en-US" sz="2800" kern="1200" dirty="0">
              <a:solidFill>
                <a:schemeClr val="tx1"/>
              </a:solidFill>
            </a:rPr>
            <a:t>Objects within the same cluster are as </a:t>
          </a:r>
          <a:r>
            <a:rPr lang="en-US" sz="2800" i="1" kern="1200" dirty="0">
              <a:solidFill>
                <a:schemeClr val="tx1"/>
              </a:solidFill>
            </a:rPr>
            <a:t>similar</a:t>
          </a:r>
          <a:r>
            <a:rPr lang="en-US" sz="2800" kern="1200" dirty="0">
              <a:solidFill>
                <a:schemeClr val="tx1"/>
              </a:solidFill>
            </a:rPr>
            <a:t> as possible.</a:t>
          </a:r>
        </a:p>
        <a:p>
          <a:pPr marL="285750" lvl="1" indent="-285750" algn="l" defTabSz="1244600">
            <a:lnSpc>
              <a:spcPct val="125000"/>
            </a:lnSpc>
            <a:spcBef>
              <a:spcPct val="0"/>
            </a:spcBef>
            <a:spcAft>
              <a:spcPts val="0"/>
            </a:spcAft>
            <a:buChar char="•"/>
          </a:pPr>
          <a:r>
            <a:rPr lang="en-US" sz="2800" kern="1200" dirty="0">
              <a:solidFill>
                <a:schemeClr val="tx1"/>
              </a:solidFill>
            </a:rPr>
            <a:t>Objects from different clusters are as </a:t>
          </a:r>
          <a:r>
            <a:rPr lang="en-US" sz="2800" i="1" kern="1200" dirty="0">
              <a:solidFill>
                <a:schemeClr val="tx1"/>
              </a:solidFill>
            </a:rPr>
            <a:t>dissimilar</a:t>
          </a:r>
          <a:r>
            <a:rPr lang="en-US" sz="2800" kern="1200" dirty="0">
              <a:solidFill>
                <a:schemeClr val="tx1"/>
              </a:solidFill>
            </a:rPr>
            <a:t> as possible.</a:t>
          </a:r>
        </a:p>
      </dsp:txBody>
      <dsp:txXfrm>
        <a:off x="3358648" y="2243658"/>
        <a:ext cx="12414751" cy="2039689"/>
      </dsp:txXfrm>
    </dsp:sp>
    <dsp:sp modelId="{45317B9C-ED91-4ABF-BE0B-A7144171E198}">
      <dsp:nvSpPr>
        <dsp:cNvPr id="0" name=""/>
        <dsp:cNvSpPr/>
      </dsp:nvSpPr>
      <dsp:spPr>
        <a:xfrm>
          <a:off x="203968" y="2447627"/>
          <a:ext cx="3154680" cy="1631751"/>
        </a:xfrm>
        <a:prstGeom prst="roundRect">
          <a:avLst>
            <a:gd name="adj" fmla="val 10000"/>
          </a:avLst>
        </a:prstGeom>
        <a:blipFill rotWithShape="1">
          <a:blip xmlns:r="http://schemas.openxmlformats.org/officeDocument/2006/relationships" r:embed="rId2"/>
          <a:srcRect/>
          <a:stretch>
            <a:fillRect t="-22000" b="-22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F17E5A-6B3F-48A8-BEEF-7A8810064485}">
      <dsp:nvSpPr>
        <dsp:cNvPr id="0" name=""/>
        <dsp:cNvSpPr/>
      </dsp:nvSpPr>
      <dsp:spPr>
        <a:xfrm>
          <a:off x="0" y="4487317"/>
          <a:ext cx="15773400" cy="2039689"/>
        </a:xfrm>
        <a:prstGeom prst="roundRect">
          <a:avLst>
            <a:gd name="adj" fmla="val 10000"/>
          </a:avLst>
        </a:prstGeom>
        <a:solidFill>
          <a:srgbClr val="00EA6A"/>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solidFill>
            </a:rPr>
            <a:t>Tasks – Construct the Clusters</a:t>
          </a:r>
        </a:p>
        <a:p>
          <a:pPr marL="285750" lvl="1" indent="-285750" algn="l" defTabSz="1244600">
            <a:lnSpc>
              <a:spcPct val="125000"/>
            </a:lnSpc>
            <a:spcBef>
              <a:spcPct val="0"/>
            </a:spcBef>
            <a:spcAft>
              <a:spcPts val="0"/>
            </a:spcAft>
            <a:buChar char="•"/>
          </a:pPr>
          <a:r>
            <a:rPr lang="en-US" sz="2800" kern="1200" dirty="0">
              <a:solidFill>
                <a:schemeClr val="tx1"/>
              </a:solidFill>
            </a:rPr>
            <a:t>Determine the number of disjoint clusters</a:t>
          </a:r>
        </a:p>
        <a:p>
          <a:pPr marL="285750" lvl="1" indent="-285750" algn="l" defTabSz="1244600">
            <a:lnSpc>
              <a:spcPct val="125000"/>
            </a:lnSpc>
            <a:spcBef>
              <a:spcPct val="0"/>
            </a:spcBef>
            <a:spcAft>
              <a:spcPts val="0"/>
            </a:spcAft>
            <a:buChar char="•"/>
          </a:pPr>
          <a:r>
            <a:rPr lang="en-US" sz="2800" i="0" kern="1200" dirty="0">
              <a:solidFill>
                <a:schemeClr val="tx1"/>
              </a:solidFill>
            </a:rPr>
            <a:t>Must assign </a:t>
          </a:r>
          <a:r>
            <a:rPr lang="en-US" sz="2800" i="1" kern="1200" dirty="0">
              <a:solidFill>
                <a:schemeClr val="tx1"/>
              </a:solidFill>
            </a:rPr>
            <a:t>similar</a:t>
          </a:r>
          <a:r>
            <a:rPr lang="en-US" sz="2800" kern="1200" dirty="0">
              <a:solidFill>
                <a:schemeClr val="tx1"/>
              </a:solidFill>
            </a:rPr>
            <a:t> observations to the same cluster</a:t>
          </a:r>
        </a:p>
      </dsp:txBody>
      <dsp:txXfrm>
        <a:off x="3358648" y="4487317"/>
        <a:ext cx="12414751" cy="2039689"/>
      </dsp:txXfrm>
    </dsp:sp>
    <dsp:sp modelId="{0744E398-F02B-4F19-8641-A8DC6EB66F17}">
      <dsp:nvSpPr>
        <dsp:cNvPr id="0" name=""/>
        <dsp:cNvSpPr/>
      </dsp:nvSpPr>
      <dsp:spPr>
        <a:xfrm>
          <a:off x="203968" y="4691286"/>
          <a:ext cx="3154680" cy="1631751"/>
        </a:xfrm>
        <a:prstGeom prst="roundRect">
          <a:avLst>
            <a:gd name="adj" fmla="val 10000"/>
          </a:avLst>
        </a:prstGeom>
        <a:blipFill rotWithShape="1">
          <a:blip xmlns:r="http://schemas.openxmlformats.org/officeDocument/2006/relationships" r:embed="rId3"/>
          <a:srcRect/>
          <a:stretch>
            <a:fillRect l="-6000" r="-6000"/>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07C94-780E-4ED2-9A6E-74F72C049F25}"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B9FC-681F-4591-B3BB-14AC94966584}" type="slidenum">
              <a:rPr lang="en-US" smtClean="0"/>
              <a:t>‹#›</a:t>
            </a:fld>
            <a:endParaRPr lang="en-US"/>
          </a:p>
        </p:txBody>
      </p:sp>
    </p:spTree>
    <p:extLst>
      <p:ext uri="{BB962C8B-B14F-4D97-AF65-F5344CB8AC3E}">
        <p14:creationId xmlns:p14="http://schemas.microsoft.com/office/powerpoint/2010/main" val="361045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2640265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dirty="0"/>
          </a:p>
        </p:txBody>
      </p:sp>
    </p:spTree>
    <p:extLst>
      <p:ext uri="{BB962C8B-B14F-4D97-AF65-F5344CB8AC3E}">
        <p14:creationId xmlns:p14="http://schemas.microsoft.com/office/powerpoint/2010/main" val="3613147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dirty="0"/>
          </a:p>
        </p:txBody>
      </p:sp>
    </p:spTree>
    <p:extLst>
      <p:ext uri="{BB962C8B-B14F-4D97-AF65-F5344CB8AC3E}">
        <p14:creationId xmlns:p14="http://schemas.microsoft.com/office/powerpoint/2010/main" val="3655429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dirty="0"/>
          </a:p>
        </p:txBody>
      </p:sp>
    </p:spTree>
    <p:extLst>
      <p:ext uri="{BB962C8B-B14F-4D97-AF65-F5344CB8AC3E}">
        <p14:creationId xmlns:p14="http://schemas.microsoft.com/office/powerpoint/2010/main" val="2825985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dirty="0"/>
          </a:p>
        </p:txBody>
      </p:sp>
    </p:spTree>
    <p:extLst>
      <p:ext uri="{BB962C8B-B14F-4D97-AF65-F5344CB8AC3E}">
        <p14:creationId xmlns:p14="http://schemas.microsoft.com/office/powerpoint/2010/main" val="2341238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132571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3989062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30396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4291875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700194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1462305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1585103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219131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2640265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634890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2775744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388706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2620940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2423623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555934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2961893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2772253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dirty="0"/>
          </a:p>
        </p:txBody>
      </p:sp>
    </p:spTree>
    <p:extLst>
      <p:ext uri="{BB962C8B-B14F-4D97-AF65-F5344CB8AC3E}">
        <p14:creationId xmlns:p14="http://schemas.microsoft.com/office/powerpoint/2010/main" val="994919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637819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201240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dirty="0"/>
          </a:p>
        </p:txBody>
      </p:sp>
    </p:spTree>
    <p:extLst>
      <p:ext uri="{BB962C8B-B14F-4D97-AF65-F5344CB8AC3E}">
        <p14:creationId xmlns:p14="http://schemas.microsoft.com/office/powerpoint/2010/main" val="3950767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dirty="0"/>
          </a:p>
        </p:txBody>
      </p:sp>
    </p:spTree>
    <p:extLst>
      <p:ext uri="{BB962C8B-B14F-4D97-AF65-F5344CB8AC3E}">
        <p14:creationId xmlns:p14="http://schemas.microsoft.com/office/powerpoint/2010/main" val="910282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3910921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3242173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dirty="0"/>
          </a:p>
        </p:txBody>
      </p:sp>
    </p:spTree>
    <p:extLst>
      <p:ext uri="{BB962C8B-B14F-4D97-AF65-F5344CB8AC3E}">
        <p14:creationId xmlns:p14="http://schemas.microsoft.com/office/powerpoint/2010/main" val="3933065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dirty="0"/>
          </a:p>
        </p:txBody>
      </p:sp>
    </p:spTree>
    <p:extLst>
      <p:ext uri="{BB962C8B-B14F-4D97-AF65-F5344CB8AC3E}">
        <p14:creationId xmlns:p14="http://schemas.microsoft.com/office/powerpoint/2010/main" val="3200721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15897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4062796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dirty="0"/>
          </a:p>
        </p:txBody>
      </p:sp>
    </p:spTree>
    <p:extLst>
      <p:ext uri="{BB962C8B-B14F-4D97-AF65-F5344CB8AC3E}">
        <p14:creationId xmlns:p14="http://schemas.microsoft.com/office/powerpoint/2010/main" val="1765094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16997226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2122846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3864620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3510612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1918457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2244930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2667748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1914969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1176269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4179511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dirty="0"/>
          </a:p>
        </p:txBody>
      </p:sp>
    </p:spTree>
    <p:extLst>
      <p:ext uri="{BB962C8B-B14F-4D97-AF65-F5344CB8AC3E}">
        <p14:creationId xmlns:p14="http://schemas.microsoft.com/office/powerpoint/2010/main" val="35994502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9825573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409824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41793322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1603083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80</a:t>
            </a:fld>
            <a:endParaRPr lang="en-US" dirty="0"/>
          </a:p>
        </p:txBody>
      </p:sp>
    </p:spTree>
    <p:extLst>
      <p:ext uri="{BB962C8B-B14F-4D97-AF65-F5344CB8AC3E}">
        <p14:creationId xmlns:p14="http://schemas.microsoft.com/office/powerpoint/2010/main" val="41119275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84</a:t>
            </a:fld>
            <a:endParaRPr lang="en-US" dirty="0"/>
          </a:p>
        </p:txBody>
      </p:sp>
    </p:spTree>
    <p:extLst>
      <p:ext uri="{BB962C8B-B14F-4D97-AF65-F5344CB8AC3E}">
        <p14:creationId xmlns:p14="http://schemas.microsoft.com/office/powerpoint/2010/main" val="910282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90</a:t>
            </a:fld>
            <a:endParaRPr lang="en-US" dirty="0"/>
          </a:p>
        </p:txBody>
      </p:sp>
    </p:spTree>
    <p:extLst>
      <p:ext uri="{BB962C8B-B14F-4D97-AF65-F5344CB8AC3E}">
        <p14:creationId xmlns:p14="http://schemas.microsoft.com/office/powerpoint/2010/main" val="1220014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91</a:t>
            </a:fld>
            <a:endParaRPr lang="en-US" dirty="0"/>
          </a:p>
        </p:txBody>
      </p:sp>
    </p:spTree>
    <p:extLst>
      <p:ext uri="{BB962C8B-B14F-4D97-AF65-F5344CB8AC3E}">
        <p14:creationId xmlns:p14="http://schemas.microsoft.com/office/powerpoint/2010/main" val="34302978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92</a:t>
            </a:fld>
            <a:endParaRPr lang="en-US" dirty="0"/>
          </a:p>
        </p:txBody>
      </p:sp>
    </p:spTree>
    <p:extLst>
      <p:ext uri="{BB962C8B-B14F-4D97-AF65-F5344CB8AC3E}">
        <p14:creationId xmlns:p14="http://schemas.microsoft.com/office/powerpoint/2010/main" val="39485757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93</a:t>
            </a:fld>
            <a:endParaRPr lang="en-US" dirty="0"/>
          </a:p>
        </p:txBody>
      </p:sp>
    </p:spTree>
    <p:extLst>
      <p:ext uri="{BB962C8B-B14F-4D97-AF65-F5344CB8AC3E}">
        <p14:creationId xmlns:p14="http://schemas.microsoft.com/office/powerpoint/2010/main" val="262085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dirty="0"/>
          </a:p>
        </p:txBody>
      </p:sp>
    </p:spTree>
    <p:extLst>
      <p:ext uri="{BB962C8B-B14F-4D97-AF65-F5344CB8AC3E}">
        <p14:creationId xmlns:p14="http://schemas.microsoft.com/office/powerpoint/2010/main" val="18281906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95</a:t>
            </a:fld>
            <a:endParaRPr lang="en-US" dirty="0"/>
          </a:p>
        </p:txBody>
      </p:sp>
    </p:spTree>
    <p:extLst>
      <p:ext uri="{BB962C8B-B14F-4D97-AF65-F5344CB8AC3E}">
        <p14:creationId xmlns:p14="http://schemas.microsoft.com/office/powerpoint/2010/main" val="22692634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96</a:t>
            </a:fld>
            <a:endParaRPr lang="en-US" dirty="0"/>
          </a:p>
        </p:txBody>
      </p:sp>
    </p:spTree>
    <p:extLst>
      <p:ext uri="{BB962C8B-B14F-4D97-AF65-F5344CB8AC3E}">
        <p14:creationId xmlns:p14="http://schemas.microsoft.com/office/powerpoint/2010/main" val="1238455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dirty="0"/>
          </a:p>
        </p:txBody>
      </p:sp>
    </p:spTree>
    <p:extLst>
      <p:ext uri="{BB962C8B-B14F-4D97-AF65-F5344CB8AC3E}">
        <p14:creationId xmlns:p14="http://schemas.microsoft.com/office/powerpoint/2010/main" val="306312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dirty="0"/>
          </a:p>
        </p:txBody>
      </p:sp>
    </p:spTree>
    <p:extLst>
      <p:ext uri="{BB962C8B-B14F-4D97-AF65-F5344CB8AC3E}">
        <p14:creationId xmlns:p14="http://schemas.microsoft.com/office/powerpoint/2010/main" val="3574781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dirty="0"/>
          </a:p>
        </p:txBody>
      </p:sp>
    </p:spTree>
    <p:extLst>
      <p:ext uri="{BB962C8B-B14F-4D97-AF65-F5344CB8AC3E}">
        <p14:creationId xmlns:p14="http://schemas.microsoft.com/office/powerpoint/2010/main" val="2247973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chor="ctr">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dirty="0"/>
              <a:t>Click to edit Master title style</a:t>
            </a:r>
            <a:endParaRPr dirty="0"/>
          </a:p>
        </p:txBody>
      </p:sp>
      <p:sp>
        <p:nvSpPr>
          <p:cNvPr id="3" name="Subtitle 2"/>
          <p:cNvSpPr>
            <a:spLocks noGrp="1"/>
          </p:cNvSpPr>
          <p:nvPr>
            <p:ph type="subTitle" idx="1"/>
          </p:nvPr>
        </p:nvSpPr>
        <p:spPr>
          <a:xfrm>
            <a:off x="2645845" y="4948519"/>
            <a:ext cx="12996318" cy="1374962"/>
          </a:xfrm>
        </p:spPr>
        <p:txBody>
          <a:bodyPr rtlCol="0" anchor="ctr">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nchor="ctr"/>
          <a:lstStyle>
            <a:lvl1pPr>
              <a:defRPr sz="5600" b="1"/>
            </a:lvl1pPr>
          </a:lstStyle>
          <a:p>
            <a:r>
              <a:rPr lang="en-US" dirty="0"/>
              <a:t>Click to edit Master title style</a:t>
            </a:r>
            <a:endParaRPr dirty="0"/>
          </a:p>
        </p:txBody>
      </p:sp>
      <p:sp>
        <p:nvSpPr>
          <p:cNvPr id="3" name="Content Placeholder 2"/>
          <p:cNvSpPr>
            <a:spLocks noGrp="1"/>
          </p:cNvSpPr>
          <p:nvPr>
            <p:ph idx="1"/>
          </p:nvPr>
        </p:nvSpPr>
        <p:spPr>
          <a:xfrm>
            <a:off x="1098550" y="2050699"/>
            <a:ext cx="16084552" cy="6888006"/>
          </a:xfrm>
        </p:spPr>
        <p:txBody>
          <a:bodyPr/>
          <a:lstStyle>
            <a:lvl1pPr>
              <a:defRPr sz="4400">
                <a:latin typeface="Calibri" panose="020F0502020204030204" pitchFamily="34" charset="0"/>
                <a:ea typeface="Calibri" panose="020F0502020204030204" pitchFamily="34" charset="0"/>
                <a:cs typeface="Calibri" panose="020F0502020204030204" pitchFamily="34" charset="0"/>
              </a:defRPr>
            </a:lvl1pPr>
            <a:lvl2pPr>
              <a:defRPr sz="3600">
                <a:latin typeface="Calibri" panose="020F0502020204030204" pitchFamily="34" charset="0"/>
                <a:ea typeface="Calibri" panose="020F0502020204030204" pitchFamily="34" charset="0"/>
                <a:cs typeface="Calibri" panose="020F0502020204030204" pitchFamily="34" charset="0"/>
              </a:defRPr>
            </a:lvl2pPr>
            <a:lvl3pPr>
              <a:defRPr sz="3200">
                <a:latin typeface="Calibri" panose="020F0502020204030204" pitchFamily="34" charset="0"/>
                <a:ea typeface="Calibri" panose="020F0502020204030204" pitchFamily="34" charset="0"/>
                <a:cs typeface="Calibri" panose="020F0502020204030204" pitchFamily="34" charset="0"/>
              </a:defRPr>
            </a:lvl3pPr>
            <a:lvl4pPr>
              <a:defRPr sz="2800">
                <a:latin typeface="Calibri" panose="020F0502020204030204" pitchFamily="34" charset="0"/>
                <a:ea typeface="Calibri" panose="020F0502020204030204" pitchFamily="34" charset="0"/>
                <a:cs typeface="Calibri" panose="020F0502020204030204" pitchFamily="34" charset="0"/>
              </a:defRPr>
            </a:lvl4pPr>
            <a:lvl5pPr>
              <a:defRPr sz="2400">
                <a:latin typeface="Calibri" panose="020F0502020204030204" pitchFamily="34" charset="0"/>
                <a:ea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atin typeface="Calibri" panose="020F0502020204030204" pitchFamily="34" charset="0"/>
                <a:ea typeface="Calibri" panose="020F0502020204030204" pitchFamily="34" charset="0"/>
                <a:cs typeface="Calibri" panose="020F0502020204030204" pitchFamily="34" charset="0"/>
              </a:defRPr>
            </a:lvl1pPr>
            <a:lvl2pPr>
              <a:defRPr sz="3600">
                <a:latin typeface="Calibri" panose="020F0502020204030204" pitchFamily="34" charset="0"/>
                <a:ea typeface="Calibri" panose="020F0502020204030204" pitchFamily="34" charset="0"/>
                <a:cs typeface="Calibri" panose="020F0502020204030204" pitchFamily="34" charset="0"/>
              </a:defRPr>
            </a:lvl2pPr>
            <a:lvl3pPr>
              <a:defRPr sz="3200">
                <a:latin typeface="Calibri" panose="020F0502020204030204" pitchFamily="34" charset="0"/>
                <a:ea typeface="Calibri" panose="020F0502020204030204" pitchFamily="34" charset="0"/>
                <a:cs typeface="Calibri" panose="020F0502020204030204" pitchFamily="34" charset="0"/>
              </a:defRPr>
            </a:lvl3pPr>
            <a:lvl4pPr>
              <a:defRPr sz="2800">
                <a:latin typeface="Calibri" panose="020F0502020204030204" pitchFamily="34" charset="0"/>
                <a:ea typeface="Calibri" panose="020F0502020204030204" pitchFamily="34" charset="0"/>
                <a:cs typeface="Calibri" panose="020F0502020204030204" pitchFamily="34" charset="0"/>
              </a:defRPr>
            </a:lvl4pPr>
            <a:lvl5pPr>
              <a:defRPr sz="2400">
                <a:latin typeface="Calibri" panose="020F0502020204030204" pitchFamily="34" charset="0"/>
                <a:ea typeface="Calibri" panose="020F0502020204030204" pitchFamily="34" charset="0"/>
                <a:cs typeface="Calibri" panose="020F0502020204030204" pitchFamily="34" charset="0"/>
              </a:defRPr>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atin typeface="Calibri" panose="020F0502020204030204" pitchFamily="34" charset="0"/>
                <a:ea typeface="Calibri" panose="020F0502020204030204" pitchFamily="34" charset="0"/>
                <a:cs typeface="Calibri" panose="020F0502020204030204" pitchFamily="34" charset="0"/>
              </a:defRPr>
            </a:lvl1pPr>
            <a:lvl2pPr>
              <a:defRPr sz="3600">
                <a:latin typeface="Calibri" panose="020F0502020204030204" pitchFamily="34" charset="0"/>
                <a:ea typeface="Calibri" panose="020F0502020204030204" pitchFamily="34" charset="0"/>
                <a:cs typeface="Calibri" panose="020F0502020204030204" pitchFamily="34" charset="0"/>
              </a:defRPr>
            </a:lvl2pPr>
            <a:lvl3pPr>
              <a:defRPr sz="3200">
                <a:latin typeface="Calibri" panose="020F0502020204030204" pitchFamily="34" charset="0"/>
                <a:ea typeface="Calibri" panose="020F0502020204030204" pitchFamily="34" charset="0"/>
                <a:cs typeface="Calibri" panose="020F0502020204030204" pitchFamily="34" charset="0"/>
              </a:defRPr>
            </a:lvl3pPr>
            <a:lvl4pPr>
              <a:defRPr sz="2800">
                <a:latin typeface="Calibri" panose="020F0502020204030204" pitchFamily="34" charset="0"/>
                <a:ea typeface="Calibri" panose="020F0502020204030204" pitchFamily="34" charset="0"/>
                <a:cs typeface="Calibri" panose="020F0502020204030204" pitchFamily="34" charset="0"/>
              </a:defRPr>
            </a:lvl4pPr>
            <a:lvl5pPr>
              <a:defRPr sz="2400">
                <a:latin typeface="Calibri" panose="020F0502020204030204" pitchFamily="34" charset="0"/>
                <a:ea typeface="Calibri" panose="020F0502020204030204" pitchFamily="34" charset="0"/>
                <a:cs typeface="Calibri" panose="020F0502020204030204" pitchFamily="34" charset="0"/>
              </a:defRPr>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nchor="ctr"/>
          <a:lstStyle>
            <a:lvl1pPr>
              <a:defRPr sz="5600" b="1"/>
            </a:lvl1pPr>
          </a:lstStyle>
          <a:p>
            <a:r>
              <a:rPr lang="en-US" dirty="0"/>
              <a:t>Click to edit Master title style</a:t>
            </a:r>
            <a:endParaRPr dirty="0"/>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hf hdr="0" ftr="0"/>
  <p:txStyles>
    <p:titleStyle>
      <a:lvl1pPr algn="ctr" rtl="0" fontAlgn="base">
        <a:spcBef>
          <a:spcPct val="0"/>
        </a:spcBef>
        <a:spcAft>
          <a:spcPct val="0"/>
        </a:spcAft>
        <a:defRPr sz="5600" b="1" kern="120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7.png"/><Relationship Id="rId4" Type="http://schemas.openxmlformats.org/officeDocument/2006/relationships/diagramLayout" Target="../diagrams/layout3.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train_test_split.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NUL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scikit-learn.org/stable/modules/generated/sklearn.cluster.KMeans.html"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1891862"/>
            <a:ext cx="12998450" cy="4776951"/>
          </a:xfrm>
        </p:spPr>
        <p:txBody>
          <a:bodyPr anchor="ctr"/>
          <a:lstStyle/>
          <a:p>
            <a:pPr fontAlgn="auto">
              <a:spcAft>
                <a:spcPts val="0"/>
              </a:spcAft>
              <a:defRPr/>
            </a:pPr>
            <a:r>
              <a:rPr lang="en-US" dirty="0"/>
              <a:t>Data Preparation</a:t>
            </a:r>
            <a:br>
              <a:rPr lang="en-US" dirty="0"/>
            </a:br>
            <a:r>
              <a:rPr lang="en-US" dirty="0"/>
              <a:t>and Analysis</a:t>
            </a:r>
            <a:br>
              <a:rPr lang="en-US" dirty="0"/>
            </a:br>
            <a:r>
              <a:rPr lang="en-US" dirty="0"/>
              <a:t>Module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Replicability</a:t>
            </a:r>
          </a:p>
        </p:txBody>
      </p:sp>
      <p:graphicFrame>
        <p:nvGraphicFramePr>
          <p:cNvPr id="9" name="Diagram 8">
            <a:extLst>
              <a:ext uri="{FF2B5EF4-FFF2-40B4-BE49-F238E27FC236}">
                <a16:creationId xmlns:a16="http://schemas.microsoft.com/office/drawing/2014/main" id="{E47EC9E2-2177-4E7C-A6D5-10824CF04C01}"/>
              </a:ext>
            </a:extLst>
          </p:cNvPr>
          <p:cNvGraphicFramePr/>
          <p:nvPr>
            <p:extLst>
              <p:ext uri="{D42A27DB-BD31-4B8C-83A1-F6EECF244321}">
                <p14:modId xmlns:p14="http://schemas.microsoft.com/office/powerpoint/2010/main" val="1652310845"/>
              </p:ext>
            </p:extLst>
          </p:nvPr>
        </p:nvGraphicFramePr>
        <p:xfrm>
          <a:off x="1098550" y="2168387"/>
          <a:ext cx="15894768" cy="6697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Image result for researcher">
            <a:extLst>
              <a:ext uri="{FF2B5EF4-FFF2-40B4-BE49-F238E27FC236}">
                <a16:creationId xmlns:a16="http://schemas.microsoft.com/office/drawing/2014/main" id="{18274A87-A764-460C-B1D9-659147D2B8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40172" y="1323510"/>
            <a:ext cx="3460715" cy="2057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6D36F8-3605-4118-BD60-D9A9CDC073FC}"/>
              </a:ext>
            </a:extLst>
          </p:cNvPr>
          <p:cNvSpPr txBox="1"/>
          <p:nvPr/>
        </p:nvSpPr>
        <p:spPr>
          <a:xfrm>
            <a:off x="14298930" y="2168387"/>
            <a:ext cx="1371600" cy="646331"/>
          </a:xfrm>
          <a:prstGeom prst="rect">
            <a:avLst/>
          </a:prstGeom>
          <a:noFill/>
        </p:spPr>
        <p:txBody>
          <a:bodyPr wrap="square" rtlCol="0">
            <a:spAutoFit/>
          </a:bodyPr>
          <a:lstStyle/>
          <a:p>
            <a:pPr algn="ctr"/>
            <a:r>
              <a:rPr lang="en-US" sz="3600" b="1" dirty="0">
                <a:solidFill>
                  <a:schemeClr val="bg1"/>
                </a:solidFill>
              </a:rPr>
              <a:t>S/HE</a:t>
            </a:r>
          </a:p>
        </p:txBody>
      </p:sp>
    </p:spTree>
    <p:extLst>
      <p:ext uri="{BB962C8B-B14F-4D97-AF65-F5344CB8AC3E}">
        <p14:creationId xmlns:p14="http://schemas.microsoft.com/office/powerpoint/2010/main" val="3719739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LESSON 3</a:t>
            </a:r>
          </a:p>
        </p:txBody>
      </p:sp>
    </p:spTree>
    <p:extLst>
      <p:ext uri="{BB962C8B-B14F-4D97-AF65-F5344CB8AC3E}">
        <p14:creationId xmlns:p14="http://schemas.microsoft.com/office/powerpoint/2010/main" val="3766077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MODULE 4</a:t>
            </a:r>
          </a:p>
        </p:txBody>
      </p:sp>
    </p:spTree>
    <p:extLst>
      <p:ext uri="{BB962C8B-B14F-4D97-AF65-F5344CB8AC3E}">
        <p14:creationId xmlns:p14="http://schemas.microsoft.com/office/powerpoint/2010/main" val="328854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Replicability</a:t>
            </a:r>
          </a:p>
        </p:txBody>
      </p:sp>
      <p:sp>
        <p:nvSpPr>
          <p:cNvPr id="3" name="Content Placeholder 2"/>
          <p:cNvSpPr>
            <a:spLocks noGrp="1"/>
          </p:cNvSpPr>
          <p:nvPr>
            <p:ph idx="1"/>
          </p:nvPr>
        </p:nvSpPr>
        <p:spPr>
          <a:xfrm>
            <a:off x="1257300" y="2174492"/>
            <a:ext cx="15773400" cy="6527007"/>
          </a:xfrm>
        </p:spPr>
        <p:txBody>
          <a:bodyPr anchor="ctr">
            <a:normAutofit fontScale="92500" lnSpcReduction="10000"/>
          </a:bodyPr>
          <a:lstStyle/>
          <a:p>
            <a:pPr>
              <a:lnSpc>
                <a:spcPct val="135000"/>
              </a:lnSpc>
              <a:spcBef>
                <a:spcPts val="600"/>
              </a:spcBef>
            </a:pPr>
            <a:r>
              <a:rPr lang="en-US" sz="3900" dirty="0"/>
              <a:t>If the expected conclusions cannot be replicated, this indicates design flaws in the tasks.</a:t>
            </a:r>
          </a:p>
          <a:p>
            <a:pPr>
              <a:lnSpc>
                <a:spcPct val="135000"/>
              </a:lnSpc>
              <a:spcBef>
                <a:spcPts val="600"/>
              </a:spcBef>
            </a:pPr>
            <a:r>
              <a:rPr lang="en-US" sz="3900" dirty="0"/>
              <a:t>Common causes are:</a:t>
            </a:r>
          </a:p>
          <a:p>
            <a:pPr marL="1441450" lvl="1" indent="-742950">
              <a:lnSpc>
                <a:spcPct val="135000"/>
              </a:lnSpc>
              <a:spcBef>
                <a:spcPts val="600"/>
              </a:spcBef>
              <a:buFont typeface="+mj-lt"/>
              <a:buAutoNum type="arabicPeriod"/>
            </a:pPr>
            <a:r>
              <a:rPr lang="en-US" sz="3900" dirty="0"/>
              <a:t>Correlations among the features not accounted for</a:t>
            </a:r>
          </a:p>
          <a:p>
            <a:pPr marL="1441450" lvl="1" indent="-742950">
              <a:lnSpc>
                <a:spcPct val="135000"/>
              </a:lnSpc>
              <a:spcBef>
                <a:spcPts val="600"/>
              </a:spcBef>
              <a:buFont typeface="+mj-lt"/>
              <a:buAutoNum type="arabicPeriod"/>
            </a:pPr>
            <a:r>
              <a:rPr lang="en-US" sz="3900" dirty="0"/>
              <a:t>Degenerated data not handled properly</a:t>
            </a:r>
          </a:p>
          <a:p>
            <a:pPr marL="1441450" lvl="1" indent="-742950">
              <a:lnSpc>
                <a:spcPct val="135000"/>
              </a:lnSpc>
              <a:spcBef>
                <a:spcPts val="600"/>
              </a:spcBef>
              <a:buFont typeface="+mj-lt"/>
              <a:buAutoNum type="arabicPeriod"/>
            </a:pPr>
            <a:r>
              <a:rPr lang="en-US" sz="3900" dirty="0"/>
              <a:t>Algorithms only work in specialized scenarios (e.g., no missing values).</a:t>
            </a:r>
          </a:p>
          <a:p>
            <a:pPr marL="1441450" lvl="1" indent="-742950">
              <a:lnSpc>
                <a:spcPct val="135000"/>
              </a:lnSpc>
              <a:spcBef>
                <a:spcPts val="600"/>
              </a:spcBef>
              <a:buFont typeface="+mj-lt"/>
              <a:buAutoNum type="arabicPeriod"/>
            </a:pPr>
            <a:r>
              <a:rPr lang="en-US" sz="3900" dirty="0"/>
              <a:t>Software issues (e.g., need a particular hotfix)</a:t>
            </a:r>
          </a:p>
        </p:txBody>
      </p:sp>
    </p:spTree>
    <p:extLst>
      <p:ext uri="{BB962C8B-B14F-4D97-AF65-F5344CB8AC3E}">
        <p14:creationId xmlns:p14="http://schemas.microsoft.com/office/powerpoint/2010/main" val="29595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Common Practice</a:t>
            </a:r>
          </a:p>
        </p:txBody>
      </p:sp>
      <p:sp>
        <p:nvSpPr>
          <p:cNvPr id="3" name="Content Placeholder 2"/>
          <p:cNvSpPr>
            <a:spLocks noGrp="1"/>
          </p:cNvSpPr>
          <p:nvPr>
            <p:ph idx="1"/>
          </p:nvPr>
        </p:nvSpPr>
        <p:spPr>
          <a:xfrm>
            <a:off x="1238822" y="2441297"/>
            <a:ext cx="4114800" cy="6527007"/>
          </a:xfrm>
          <a:ln w="19050">
            <a:solidFill>
              <a:schemeClr val="accent2">
                <a:lumMod val="75000"/>
              </a:schemeClr>
            </a:solidFill>
          </a:ln>
        </p:spPr>
        <p:txBody>
          <a:bodyPr anchor="ctr">
            <a:normAutofit/>
          </a:bodyPr>
          <a:lstStyle/>
          <a:p>
            <a:pPr marL="0" indent="0" algn="ctr">
              <a:lnSpc>
                <a:spcPct val="125000"/>
              </a:lnSpc>
              <a:spcBef>
                <a:spcPts val="600"/>
              </a:spcBef>
              <a:buNone/>
            </a:pPr>
            <a:r>
              <a:rPr lang="en-US" sz="3600" dirty="0"/>
              <a:t>A common practice is to separate the original observations into two, or occasionally three, partitions.</a:t>
            </a:r>
          </a:p>
        </p:txBody>
      </p:sp>
      <p:graphicFrame>
        <p:nvGraphicFramePr>
          <p:cNvPr id="4" name="Diagram 3">
            <a:extLst>
              <a:ext uri="{FF2B5EF4-FFF2-40B4-BE49-F238E27FC236}">
                <a16:creationId xmlns:a16="http://schemas.microsoft.com/office/drawing/2014/main" id="{D4EE1ECA-E190-48DC-B808-1E9063EF9316}"/>
              </a:ext>
            </a:extLst>
          </p:cNvPr>
          <p:cNvGraphicFramePr/>
          <p:nvPr>
            <p:extLst>
              <p:ext uri="{D42A27DB-BD31-4B8C-83A1-F6EECF244321}">
                <p14:modId xmlns:p14="http://schemas.microsoft.com/office/powerpoint/2010/main" val="3413996250"/>
              </p:ext>
            </p:extLst>
          </p:nvPr>
        </p:nvGraphicFramePr>
        <p:xfrm>
          <a:off x="6503117" y="3358341"/>
          <a:ext cx="8645951" cy="4937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computer analysis">
            <a:extLst>
              <a:ext uri="{FF2B5EF4-FFF2-40B4-BE49-F238E27FC236}">
                <a16:creationId xmlns:a16="http://schemas.microsoft.com/office/drawing/2014/main" id="{870E88EB-B6BD-4758-8134-BC22403C96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204778" y="3702399"/>
            <a:ext cx="3291840" cy="2057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4A5AA6B-95A9-44E4-B4EC-43E0F3A6B489}"/>
              </a:ext>
            </a:extLst>
          </p:cNvPr>
          <p:cNvPicPr>
            <a:picLocks noChangeAspect="1"/>
          </p:cNvPicPr>
          <p:nvPr/>
        </p:nvPicPr>
        <p:blipFill>
          <a:blip r:embed="rId9"/>
          <a:stretch>
            <a:fillRect/>
          </a:stretch>
        </p:blipFill>
        <p:spPr>
          <a:xfrm>
            <a:off x="5641327" y="6923898"/>
            <a:ext cx="3661685" cy="2057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a:extLst>
              <a:ext uri="{FF2B5EF4-FFF2-40B4-BE49-F238E27FC236}">
                <a16:creationId xmlns:a16="http://schemas.microsoft.com/office/drawing/2014/main" id="{90A4C4CF-B235-4A8C-8D6E-4C4D544AB2F8}"/>
              </a:ext>
            </a:extLst>
          </p:cNvPr>
          <p:cNvPicPr>
            <a:picLocks noChangeAspect="1"/>
          </p:cNvPicPr>
          <p:nvPr/>
        </p:nvPicPr>
        <p:blipFill>
          <a:blip r:embed="rId10"/>
          <a:stretch>
            <a:fillRect/>
          </a:stretch>
        </p:blipFill>
        <p:spPr>
          <a:xfrm>
            <a:off x="5962813" y="2501979"/>
            <a:ext cx="2317724" cy="2057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979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Data Partitions</a:t>
            </a:r>
          </a:p>
        </p:txBody>
      </p:sp>
      <p:graphicFrame>
        <p:nvGraphicFramePr>
          <p:cNvPr id="4" name="Content Placeholder 3">
            <a:extLst>
              <a:ext uri="{FF2B5EF4-FFF2-40B4-BE49-F238E27FC236}">
                <a16:creationId xmlns:a16="http://schemas.microsoft.com/office/drawing/2014/main" id="{210B7D91-33AF-4174-946E-036DA0666272}"/>
              </a:ext>
            </a:extLst>
          </p:cNvPr>
          <p:cNvGraphicFramePr>
            <a:graphicFrameLocks noGrp="1"/>
          </p:cNvGraphicFramePr>
          <p:nvPr>
            <p:ph idx="1"/>
            <p:extLst>
              <p:ext uri="{D42A27DB-BD31-4B8C-83A1-F6EECF244321}">
                <p14:modId xmlns:p14="http://schemas.microsoft.com/office/powerpoint/2010/main" val="1909605897"/>
              </p:ext>
            </p:extLst>
          </p:nvPr>
        </p:nvGraphicFramePr>
        <p:xfrm>
          <a:off x="1257300" y="2137870"/>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2188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When Hold-Out Partition Is Not Needed</a:t>
            </a:r>
          </a:p>
        </p:txBody>
      </p:sp>
      <p:sp>
        <p:nvSpPr>
          <p:cNvPr id="3" name="Content Placeholder 2"/>
          <p:cNvSpPr>
            <a:spLocks noGrp="1"/>
          </p:cNvSpPr>
          <p:nvPr>
            <p:ph idx="1"/>
          </p:nvPr>
        </p:nvSpPr>
        <p:spPr>
          <a:xfrm>
            <a:off x="1294208" y="2071250"/>
            <a:ext cx="15773400" cy="1334375"/>
          </a:xfrm>
        </p:spPr>
        <p:txBody>
          <a:bodyPr>
            <a:normAutofit/>
          </a:bodyPr>
          <a:lstStyle/>
          <a:p>
            <a:pPr marL="0" indent="0" algn="ctr">
              <a:buNone/>
            </a:pPr>
            <a:r>
              <a:rPr lang="en-US" sz="3600" dirty="0"/>
              <a:t>Unless we must report the model performance on a third-party</a:t>
            </a:r>
            <a:br>
              <a:rPr lang="en-US" sz="3600" dirty="0"/>
            </a:br>
            <a:r>
              <a:rPr lang="en-US" sz="3600" dirty="0"/>
              <a:t>benchmark dataset, we typically do not need the Hold-Out partition</a:t>
            </a:r>
          </a:p>
          <a:p>
            <a:endParaRPr lang="en-US" dirty="0"/>
          </a:p>
        </p:txBody>
      </p:sp>
      <p:pic>
        <p:nvPicPr>
          <p:cNvPr id="9" name="Picture 8">
            <a:extLst>
              <a:ext uri="{FF2B5EF4-FFF2-40B4-BE49-F238E27FC236}">
                <a16:creationId xmlns:a16="http://schemas.microsoft.com/office/drawing/2014/main" id="{2DB0A9F3-27B1-4794-B391-385A0D08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626" y="4685410"/>
            <a:ext cx="5486400" cy="4114800"/>
          </a:xfrm>
          <a:prstGeom prst="rect">
            <a:avLst/>
          </a:prstGeom>
        </p:spPr>
      </p:pic>
      <p:pic>
        <p:nvPicPr>
          <p:cNvPr id="11" name="Picture 10">
            <a:extLst>
              <a:ext uri="{FF2B5EF4-FFF2-40B4-BE49-F238E27FC236}">
                <a16:creationId xmlns:a16="http://schemas.microsoft.com/office/drawing/2014/main" id="{057BCF88-72A8-4F24-912D-FFFE1B943E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105" y="4649807"/>
            <a:ext cx="5486400" cy="4114800"/>
          </a:xfrm>
          <a:prstGeom prst="rect">
            <a:avLst/>
          </a:prstGeom>
        </p:spPr>
      </p:pic>
      <p:pic>
        <p:nvPicPr>
          <p:cNvPr id="13" name="Picture 12">
            <a:extLst>
              <a:ext uri="{FF2B5EF4-FFF2-40B4-BE49-F238E27FC236}">
                <a16:creationId xmlns:a16="http://schemas.microsoft.com/office/drawing/2014/main" id="{E171D007-A196-4E23-8B44-5A5DE040E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46" y="4685410"/>
            <a:ext cx="5486400" cy="4114800"/>
          </a:xfrm>
          <a:prstGeom prst="rect">
            <a:avLst/>
          </a:prstGeom>
        </p:spPr>
      </p:pic>
      <p:sp>
        <p:nvSpPr>
          <p:cNvPr id="14" name="Rectangle 13">
            <a:extLst>
              <a:ext uri="{FF2B5EF4-FFF2-40B4-BE49-F238E27FC236}">
                <a16:creationId xmlns:a16="http://schemas.microsoft.com/office/drawing/2014/main" id="{9E0B5804-DA33-4361-8D20-0353BB0C8385}"/>
              </a:ext>
            </a:extLst>
          </p:cNvPr>
          <p:cNvSpPr/>
          <p:nvPr/>
        </p:nvSpPr>
        <p:spPr>
          <a:xfrm>
            <a:off x="7270184" y="3957310"/>
            <a:ext cx="4083105" cy="646331"/>
          </a:xfrm>
          <a:prstGeom prst="rect">
            <a:avLst/>
          </a:prstGeom>
        </p:spPr>
        <p:txBody>
          <a:bodyPr wrap="none">
            <a:spAutoFit/>
          </a:bodyPr>
          <a:lstStyle/>
          <a:p>
            <a:r>
              <a:rPr lang="en-US" sz="3600" b="1" dirty="0"/>
              <a:t>Typical Allocation</a:t>
            </a:r>
            <a:endParaRPr lang="en-US" sz="3600" dirty="0"/>
          </a:p>
        </p:txBody>
      </p:sp>
      <p:sp>
        <p:nvSpPr>
          <p:cNvPr id="15" name="Rectangle 14">
            <a:extLst>
              <a:ext uri="{FF2B5EF4-FFF2-40B4-BE49-F238E27FC236}">
                <a16:creationId xmlns:a16="http://schemas.microsoft.com/office/drawing/2014/main" id="{A2CCB3D8-FFB4-4E73-A87D-DBD50A6270E1}"/>
              </a:ext>
            </a:extLst>
          </p:cNvPr>
          <p:cNvSpPr/>
          <p:nvPr/>
        </p:nvSpPr>
        <p:spPr>
          <a:xfrm>
            <a:off x="13055631" y="3957309"/>
            <a:ext cx="4519186" cy="646331"/>
          </a:xfrm>
          <a:prstGeom prst="rect">
            <a:avLst/>
          </a:prstGeom>
        </p:spPr>
        <p:txBody>
          <a:bodyPr wrap="none">
            <a:spAutoFit/>
          </a:bodyPr>
          <a:lstStyle/>
          <a:p>
            <a:r>
              <a:rPr lang="en-US" sz="3600" b="1" dirty="0"/>
              <a:t>Small or Noisy Data</a:t>
            </a:r>
            <a:endParaRPr lang="en-US" sz="3600" dirty="0"/>
          </a:p>
        </p:txBody>
      </p:sp>
      <p:sp>
        <p:nvSpPr>
          <p:cNvPr id="16" name="Rectangle 15">
            <a:extLst>
              <a:ext uri="{FF2B5EF4-FFF2-40B4-BE49-F238E27FC236}">
                <a16:creationId xmlns:a16="http://schemas.microsoft.com/office/drawing/2014/main" id="{E749272C-2145-44DD-AFEC-11368F377E41}"/>
              </a:ext>
            </a:extLst>
          </p:cNvPr>
          <p:cNvSpPr/>
          <p:nvPr/>
        </p:nvSpPr>
        <p:spPr>
          <a:xfrm>
            <a:off x="1240794" y="3960409"/>
            <a:ext cx="4493538" cy="646331"/>
          </a:xfrm>
          <a:prstGeom prst="rect">
            <a:avLst/>
          </a:prstGeom>
        </p:spPr>
        <p:txBody>
          <a:bodyPr wrap="none">
            <a:spAutoFit/>
          </a:bodyPr>
          <a:lstStyle/>
          <a:p>
            <a:r>
              <a:rPr lang="en-US" sz="3600" b="1" dirty="0"/>
              <a:t>Large or Good Data</a:t>
            </a:r>
            <a:endParaRPr lang="en-US" sz="3600" dirty="0"/>
          </a:p>
        </p:txBody>
      </p:sp>
    </p:spTree>
    <p:extLst>
      <p:ext uri="{BB962C8B-B14F-4D97-AF65-F5344CB8AC3E}">
        <p14:creationId xmlns:p14="http://schemas.microsoft.com/office/powerpoint/2010/main" val="565879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Partition Data Using</a:t>
            </a:r>
            <a:r>
              <a:rPr lang="en-US" dirty="0">
                <a:solidFill>
                  <a:schemeClr val="bg1"/>
                </a:solidFill>
              </a:rPr>
              <a:t> </a:t>
            </a:r>
            <a:r>
              <a:rPr lang="en-US" b="1" dirty="0">
                <a:solidFill>
                  <a:schemeClr val="bg1"/>
                </a:solidFill>
              </a:rPr>
              <a:t>a Pre-Defined Group</a:t>
            </a:r>
          </a:p>
        </p:txBody>
      </p:sp>
      <p:sp>
        <p:nvSpPr>
          <p:cNvPr id="3" name="Content Placeholder 2"/>
          <p:cNvSpPr>
            <a:spLocks noGrp="1"/>
          </p:cNvSpPr>
          <p:nvPr>
            <p:ph idx="1"/>
          </p:nvPr>
        </p:nvSpPr>
        <p:spPr>
          <a:xfrm>
            <a:off x="1257301" y="2454659"/>
            <a:ext cx="7315200" cy="4572000"/>
          </a:xfrm>
        </p:spPr>
        <p:txBody>
          <a:bodyPr anchor="ctr">
            <a:normAutofit/>
          </a:bodyPr>
          <a:lstStyle/>
          <a:p>
            <a:pPr marL="0" indent="0">
              <a:lnSpc>
                <a:spcPct val="125000"/>
              </a:lnSpc>
              <a:spcBef>
                <a:spcPts val="600"/>
              </a:spcBef>
              <a:buNone/>
            </a:pPr>
            <a:r>
              <a:rPr lang="en-US" sz="3600" b="1" dirty="0"/>
              <a:t>By Chronological Variables</a:t>
            </a:r>
          </a:p>
          <a:p>
            <a:pPr>
              <a:lnSpc>
                <a:spcPct val="125000"/>
              </a:lnSpc>
              <a:spcBef>
                <a:spcPts val="600"/>
              </a:spcBef>
            </a:pPr>
            <a:r>
              <a:rPr lang="en-US" sz="3600" dirty="0"/>
              <a:t>Train a customer sentiment model using data from 2020 to 2022</a:t>
            </a:r>
          </a:p>
          <a:p>
            <a:pPr>
              <a:lnSpc>
                <a:spcPct val="125000"/>
              </a:lnSpc>
              <a:spcBef>
                <a:spcPts val="600"/>
              </a:spcBef>
            </a:pPr>
            <a:r>
              <a:rPr lang="en-US" sz="3600" dirty="0"/>
              <a:t>Then apply the model to the “future” data of 2023</a:t>
            </a:r>
          </a:p>
        </p:txBody>
      </p:sp>
      <p:graphicFrame>
        <p:nvGraphicFramePr>
          <p:cNvPr id="4" name="Diagram 3">
            <a:extLst>
              <a:ext uri="{FF2B5EF4-FFF2-40B4-BE49-F238E27FC236}">
                <a16:creationId xmlns:a16="http://schemas.microsoft.com/office/drawing/2014/main" id="{6CFEFEFE-F04B-480E-8DF9-941609799F3D}"/>
              </a:ext>
            </a:extLst>
          </p:cNvPr>
          <p:cNvGraphicFramePr/>
          <p:nvPr>
            <p:extLst>
              <p:ext uri="{D42A27DB-BD31-4B8C-83A1-F6EECF244321}">
                <p14:modId xmlns:p14="http://schemas.microsoft.com/office/powerpoint/2010/main" val="1003106055"/>
              </p:ext>
            </p:extLst>
          </p:nvPr>
        </p:nvGraphicFramePr>
        <p:xfrm>
          <a:off x="1345678" y="7208586"/>
          <a:ext cx="7226823" cy="1589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mage result for us coastal">
            <a:extLst>
              <a:ext uri="{FF2B5EF4-FFF2-40B4-BE49-F238E27FC236}">
                <a16:creationId xmlns:a16="http://schemas.microsoft.com/office/drawing/2014/main" id="{0A1C115A-146A-4D80-89CA-86D90557451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85750" y="7026659"/>
            <a:ext cx="4114800"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DD1D1E2-A687-A878-FCB1-168826C9C006}"/>
              </a:ext>
            </a:extLst>
          </p:cNvPr>
          <p:cNvSpPr txBox="1">
            <a:spLocks/>
          </p:cNvSpPr>
          <p:nvPr/>
        </p:nvSpPr>
        <p:spPr bwMode="auto">
          <a:xfrm>
            <a:off x="9140826" y="2454659"/>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698500" indent="-698500" algn="l" rtl="0" fontAlgn="base">
              <a:spcBef>
                <a:spcPts val="4000"/>
              </a:spcBef>
              <a:spcAft>
                <a:spcPct val="0"/>
              </a:spcAft>
              <a:buClr>
                <a:schemeClr val="accent2"/>
              </a:buClr>
              <a:buSzPct val="100000"/>
              <a:buFont typeface="Wingdings 2" pitchFamily="2" charset="2"/>
              <a:buChar char=""/>
              <a:defRPr sz="44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371600" indent="-673100" algn="l" rtl="0" fontAlgn="base">
              <a:spcBef>
                <a:spcPts val="1200"/>
              </a:spcBef>
              <a:spcAft>
                <a:spcPct val="0"/>
              </a:spcAft>
              <a:buClr>
                <a:srgbClr val="808080"/>
              </a:buClr>
              <a:buSzPct val="100000"/>
              <a:buFont typeface="Wingdings 2" pitchFamily="2" charset="2"/>
              <a:buChar char=""/>
              <a:defRPr sz="36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936750" indent="-565150" algn="l" rtl="0" fontAlgn="base">
              <a:spcBef>
                <a:spcPts val="1200"/>
              </a:spcBef>
              <a:spcAft>
                <a:spcPct val="0"/>
              </a:spcAft>
              <a:buClr>
                <a:srgbClr val="969696"/>
              </a:buClr>
              <a:buSzPct val="100000"/>
              <a:buFont typeface="Wingdings 2" pitchFamily="2" charset="2"/>
              <a:buChar char=""/>
              <a:defRPr sz="32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2527300" indent="-590550" algn="l" rtl="0" fontAlgn="base">
              <a:spcBef>
                <a:spcPts val="1200"/>
              </a:spcBef>
              <a:spcAft>
                <a:spcPct val="0"/>
              </a:spcAft>
              <a:buClr>
                <a:srgbClr val="F8BC65"/>
              </a:buClr>
              <a:buSzPct val="100000"/>
              <a:buFont typeface="Wingdings 2" pitchFamily="2" charset="2"/>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3092450" indent="-565150" algn="l" rtl="0" fontAlgn="base">
              <a:spcBef>
                <a:spcPts val="1200"/>
              </a:spcBef>
              <a:spcAft>
                <a:spcPct val="0"/>
              </a:spcAft>
              <a:buClr>
                <a:srgbClr val="FBD299"/>
              </a:buClr>
              <a:buSzPct val="100000"/>
              <a:buFont typeface="Wingdings 2" pitchFamily="2" charset="2"/>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a:lstStyle>
          <a:p>
            <a:pPr marL="0" indent="0">
              <a:lnSpc>
                <a:spcPct val="125000"/>
              </a:lnSpc>
              <a:spcBef>
                <a:spcPts val="600"/>
              </a:spcBef>
              <a:buFont typeface="Wingdings 2" pitchFamily="2" charset="2"/>
              <a:buNone/>
            </a:pPr>
            <a:r>
              <a:rPr lang="en-US" sz="3600" b="1" dirty="0"/>
              <a:t>By Geographical Variables</a:t>
            </a:r>
          </a:p>
          <a:p>
            <a:pPr>
              <a:lnSpc>
                <a:spcPct val="125000"/>
              </a:lnSpc>
              <a:spcBef>
                <a:spcPts val="600"/>
              </a:spcBef>
            </a:pPr>
            <a:r>
              <a:rPr lang="en-US" sz="3600" dirty="0"/>
              <a:t>Train a marketing campaign model based on the U.S. coastal states</a:t>
            </a:r>
          </a:p>
          <a:p>
            <a:pPr>
              <a:lnSpc>
                <a:spcPct val="125000"/>
              </a:lnSpc>
              <a:spcBef>
                <a:spcPts val="600"/>
              </a:spcBef>
            </a:pPr>
            <a:r>
              <a:rPr lang="en-US" sz="3600" dirty="0"/>
              <a:t>Then apply the model to the U.S. inland states</a:t>
            </a:r>
          </a:p>
        </p:txBody>
      </p:sp>
    </p:spTree>
    <p:extLst>
      <p:ext uri="{BB962C8B-B14F-4D97-AF65-F5344CB8AC3E}">
        <p14:creationId xmlns:p14="http://schemas.microsoft.com/office/powerpoint/2010/main" val="328851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Partition Data by Statistical Sampling</a:t>
            </a:r>
          </a:p>
        </p:txBody>
      </p:sp>
      <p:graphicFrame>
        <p:nvGraphicFramePr>
          <p:cNvPr id="5" name="Diagram 4">
            <a:extLst>
              <a:ext uri="{FF2B5EF4-FFF2-40B4-BE49-F238E27FC236}">
                <a16:creationId xmlns:a16="http://schemas.microsoft.com/office/drawing/2014/main" id="{AFD01C90-E2E1-4B1F-B40E-D9FB7FB2E917}"/>
              </a:ext>
            </a:extLst>
          </p:cNvPr>
          <p:cNvGraphicFramePr/>
          <p:nvPr>
            <p:extLst>
              <p:ext uri="{D42A27DB-BD31-4B8C-83A1-F6EECF244321}">
                <p14:modId xmlns:p14="http://schemas.microsoft.com/office/powerpoint/2010/main" val="3402249296"/>
              </p:ext>
            </p:extLst>
          </p:nvPr>
        </p:nvGraphicFramePr>
        <p:xfrm>
          <a:off x="1377264" y="2032008"/>
          <a:ext cx="15527124" cy="6804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4843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Simple Random Sampling (SRS)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1222E26-03F7-A9DD-E84F-1DAC884E616A}"/>
                  </a:ext>
                </a:extLst>
              </p:cNvPr>
              <p:cNvSpPr>
                <a:spLocks noGrp="1"/>
              </p:cNvSpPr>
              <p:nvPr>
                <p:ph idx="1"/>
              </p:nvPr>
            </p:nvSpPr>
            <p:spPr/>
            <p:txBody>
              <a:bodyPr anchor="ctr"/>
              <a:lstStyle/>
              <a:p>
                <a:pPr>
                  <a:lnSpc>
                    <a:spcPct val="125000"/>
                  </a:lnSpc>
                  <a:spcBef>
                    <a:spcPts val="600"/>
                  </a:spcBef>
                  <a:spcAft>
                    <a:spcPts val="0"/>
                  </a:spcAft>
                </a:pPr>
                <a:r>
                  <a:rPr lang="en-US" sz="3600" dirty="0"/>
                  <a:t>If </a:t>
                </a:r>
                <a14:m>
                  <m:oMath xmlns:m="http://schemas.openxmlformats.org/officeDocument/2006/math">
                    <m:r>
                      <a:rPr lang="en-US" sz="3600" i="1" dirty="0">
                        <a:latin typeface="Cambria Math" panose="02040503050406030204" pitchFamily="18" charset="0"/>
                      </a:rPr>
                      <m:t>𝑘</m:t>
                    </m:r>
                  </m:oMath>
                </a14:m>
                <a:r>
                  <a:rPr lang="en-US" sz="3600" dirty="0"/>
                  <a:t> observations are to be selected from a pool of </a:t>
                </a:r>
                <a14:m>
                  <m:oMath xmlns:m="http://schemas.openxmlformats.org/officeDocument/2006/math">
                    <m:r>
                      <a:rPr lang="en-US" sz="3600" i="1">
                        <a:latin typeface="Cambria Math" panose="02040503050406030204" pitchFamily="18" charset="0"/>
                      </a:rPr>
                      <m:t>𝑁</m:t>
                    </m:r>
                  </m:oMath>
                </a14:m>
                <a:r>
                  <a:rPr lang="en-US" sz="3600" dirty="0"/>
                  <a:t> observations, then any sample of </a:t>
                </a:r>
                <a14:m>
                  <m:oMath xmlns:m="http://schemas.openxmlformats.org/officeDocument/2006/math">
                    <m:r>
                      <a:rPr lang="en-US" sz="3600" i="1" dirty="0">
                        <a:latin typeface="Cambria Math" panose="02040503050406030204" pitchFamily="18" charset="0"/>
                      </a:rPr>
                      <m:t>𝑘</m:t>
                    </m:r>
                  </m:oMath>
                </a14:m>
                <a:r>
                  <a:rPr lang="en-US" sz="3600" dirty="0"/>
                  <a:t> of observations will have the same probability of being selected. </a:t>
                </a:r>
              </a:p>
              <a:p>
                <a:pPr>
                  <a:lnSpc>
                    <a:spcPct val="125000"/>
                  </a:lnSpc>
                  <a:spcBef>
                    <a:spcPts val="600"/>
                  </a:spcBef>
                  <a:spcAft>
                    <a:spcPts val="0"/>
                  </a:spcAft>
                </a:pPr>
                <a:r>
                  <a:rPr lang="en-US" sz="3600" dirty="0"/>
                  <a:t>Observations are sampled without replacement (i.e., once an observation is selected, it cannot be selected again).</a:t>
                </a:r>
              </a:p>
              <a:p>
                <a:pPr>
                  <a:lnSpc>
                    <a:spcPct val="125000"/>
                  </a:lnSpc>
                  <a:spcBef>
                    <a:spcPts val="600"/>
                  </a:spcBef>
                  <a:spcAft>
                    <a:spcPts val="0"/>
                  </a:spcAft>
                </a:pPr>
                <a:r>
                  <a:rPr lang="en-US" sz="3600" dirty="0"/>
                  <a:t>C. T. Fan, Mervin E. Muller and Ivan </a:t>
                </a:r>
                <a:r>
                  <a:rPr lang="en-US" sz="3600" dirty="0" err="1"/>
                  <a:t>Rezucha</a:t>
                </a:r>
                <a:r>
                  <a:rPr lang="en-US" sz="3600" dirty="0"/>
                  <a:t> (1962), “Development of Sampling Plans by Using Sequential (Item by Item) Selection Techniques and Digital Computers”, </a:t>
                </a:r>
                <a:r>
                  <a:rPr lang="en-US" sz="3600" i="1" dirty="0"/>
                  <a:t>Journal of the American Statistical Association, Volume 57, Number 298, pages 387-402.</a:t>
                </a:r>
              </a:p>
            </p:txBody>
          </p:sp>
        </mc:Choice>
        <mc:Fallback xmlns="">
          <p:sp>
            <p:nvSpPr>
              <p:cNvPr id="5" name="Content Placeholder 4">
                <a:extLst>
                  <a:ext uri="{FF2B5EF4-FFF2-40B4-BE49-F238E27FC236}">
                    <a16:creationId xmlns:a16="http://schemas.microsoft.com/office/drawing/2014/main" id="{31222E26-03F7-A9DD-E84F-1DAC884E616A}"/>
                  </a:ext>
                </a:extLst>
              </p:cNvPr>
              <p:cNvSpPr>
                <a:spLocks noGrp="1" noRot="1" noChangeAspect="1" noMove="1" noResize="1" noEditPoints="1" noAdjustHandles="1" noChangeArrowheads="1" noChangeShapeType="1" noTextEdit="1"/>
              </p:cNvSpPr>
              <p:nvPr>
                <p:ph idx="1"/>
              </p:nvPr>
            </p:nvSpPr>
            <p:spPr>
              <a:blipFill>
                <a:blip r:embed="rId3"/>
                <a:stretch>
                  <a:fillRect l="-947"/>
                </a:stretch>
              </a:blipFill>
            </p:spPr>
            <p:txBody>
              <a:bodyPr/>
              <a:lstStyle/>
              <a:p>
                <a:r>
                  <a:rPr lang="en-US">
                    <a:noFill/>
                  </a:rPr>
                  <a:t> </a:t>
                </a:r>
              </a:p>
            </p:txBody>
          </p:sp>
        </mc:Fallback>
      </mc:AlternateContent>
    </p:spTree>
    <p:extLst>
      <p:ext uri="{BB962C8B-B14F-4D97-AF65-F5344CB8AC3E}">
        <p14:creationId xmlns:p14="http://schemas.microsoft.com/office/powerpoint/2010/main" val="4128078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Stratified Simple Random Sampling</a:t>
            </a:r>
          </a:p>
        </p:txBody>
      </p:sp>
      <p:sp>
        <p:nvSpPr>
          <p:cNvPr id="5" name="Content Placeholder 4">
            <a:extLst>
              <a:ext uri="{FF2B5EF4-FFF2-40B4-BE49-F238E27FC236}">
                <a16:creationId xmlns:a16="http://schemas.microsoft.com/office/drawing/2014/main" id="{31222E26-03F7-A9DD-E84F-1DAC884E616A}"/>
              </a:ext>
            </a:extLst>
          </p:cNvPr>
          <p:cNvSpPr>
            <a:spLocks noGrp="1"/>
          </p:cNvSpPr>
          <p:nvPr>
            <p:ph idx="1"/>
          </p:nvPr>
        </p:nvSpPr>
        <p:spPr/>
        <p:txBody>
          <a:bodyPr anchor="ctr"/>
          <a:lstStyle/>
          <a:p>
            <a:pPr>
              <a:lnSpc>
                <a:spcPct val="125000"/>
              </a:lnSpc>
              <a:spcBef>
                <a:spcPts val="600"/>
              </a:spcBef>
              <a:spcAft>
                <a:spcPts val="0"/>
              </a:spcAft>
            </a:pPr>
            <a:r>
              <a:rPr lang="en-US" sz="3600" dirty="0"/>
              <a:t>The strata must be disjoint groups.</a:t>
            </a:r>
          </a:p>
          <a:p>
            <a:pPr>
              <a:lnSpc>
                <a:spcPct val="125000"/>
              </a:lnSpc>
              <a:spcBef>
                <a:spcPts val="600"/>
              </a:spcBef>
              <a:spcAft>
                <a:spcPts val="0"/>
              </a:spcAft>
            </a:pPr>
            <a:r>
              <a:rPr lang="en-US" sz="3600" dirty="0"/>
              <a:t>Each distinct value combination of the stratification variables forms a stratum.</a:t>
            </a:r>
          </a:p>
          <a:p>
            <a:pPr>
              <a:lnSpc>
                <a:spcPct val="125000"/>
              </a:lnSpc>
              <a:spcBef>
                <a:spcPts val="600"/>
              </a:spcBef>
              <a:spcAft>
                <a:spcPts val="0"/>
              </a:spcAft>
            </a:pPr>
            <a:r>
              <a:rPr lang="en-US" sz="3600" dirty="0"/>
              <a:t>Perform the simple random sampling within each stratum.</a:t>
            </a:r>
          </a:p>
          <a:p>
            <a:pPr>
              <a:lnSpc>
                <a:spcPct val="125000"/>
              </a:lnSpc>
              <a:spcBef>
                <a:spcPts val="600"/>
              </a:spcBef>
              <a:spcAft>
                <a:spcPts val="0"/>
              </a:spcAft>
            </a:pPr>
            <a:r>
              <a:rPr lang="en-US" sz="3600" dirty="0"/>
              <a:t>Select the same proportion of observations from each stratum.</a:t>
            </a:r>
          </a:p>
          <a:p>
            <a:pPr>
              <a:lnSpc>
                <a:spcPct val="125000"/>
              </a:lnSpc>
              <a:spcBef>
                <a:spcPts val="600"/>
              </a:spcBef>
              <a:spcAft>
                <a:spcPts val="0"/>
              </a:spcAft>
            </a:pPr>
            <a:r>
              <a:rPr lang="en-US" sz="3600" dirty="0"/>
              <a:t>Collect the sub-samples from each stratum to form the final deliverable.</a:t>
            </a:r>
          </a:p>
        </p:txBody>
      </p:sp>
    </p:spTree>
    <p:extLst>
      <p:ext uri="{BB962C8B-B14F-4D97-AF65-F5344CB8AC3E}">
        <p14:creationId xmlns:p14="http://schemas.microsoft.com/office/powerpoint/2010/main" val="124482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Python Function for Partitioning Data</a:t>
            </a:r>
          </a:p>
        </p:txBody>
      </p:sp>
      <p:sp>
        <p:nvSpPr>
          <p:cNvPr id="3" name="Content Placeholder 2"/>
          <p:cNvSpPr>
            <a:spLocks noGrp="1"/>
          </p:cNvSpPr>
          <p:nvPr>
            <p:ph idx="1"/>
          </p:nvPr>
        </p:nvSpPr>
        <p:spPr/>
        <p:txBody>
          <a:bodyPr anchor="ctr">
            <a:normAutofit fontScale="92500" lnSpcReduction="10000"/>
          </a:bodyPr>
          <a:lstStyle/>
          <a:p>
            <a:pPr marL="571500" lvl="1" indent="-571500">
              <a:lnSpc>
                <a:spcPct val="135000"/>
              </a:lnSpc>
              <a:spcBef>
                <a:spcPts val="600"/>
              </a:spcBef>
            </a:pPr>
            <a:r>
              <a:rPr lang="en-US" sz="3900" b="1" dirty="0"/>
              <a:t>Function</a:t>
            </a:r>
            <a:r>
              <a:rPr lang="en-US" sz="3900" dirty="0"/>
              <a:t>: </a:t>
            </a:r>
            <a:r>
              <a:rPr lang="en-US" sz="3900" dirty="0" err="1"/>
              <a:t>sklearn.model_selection.train_test_split</a:t>
            </a:r>
            <a:r>
              <a:rPr lang="en-US" sz="3900" dirty="0"/>
              <a:t> (*arrays, **options)</a:t>
            </a:r>
          </a:p>
          <a:p>
            <a:pPr marL="571500" lvl="1" indent="-571500">
              <a:lnSpc>
                <a:spcPct val="135000"/>
              </a:lnSpc>
              <a:spcBef>
                <a:spcPts val="600"/>
              </a:spcBef>
            </a:pPr>
            <a:r>
              <a:rPr lang="en-US" sz="3900" b="1" dirty="0"/>
              <a:t>Description</a:t>
            </a:r>
            <a:r>
              <a:rPr lang="en-US" sz="3900" dirty="0"/>
              <a:t>: Allocate rows of a data frame into the random training and testing subsets.  The indices of the original data frame are carried over to the subsets.</a:t>
            </a:r>
          </a:p>
          <a:p>
            <a:pPr marL="571500" lvl="1" indent="-571500">
              <a:lnSpc>
                <a:spcPct val="135000"/>
              </a:lnSpc>
              <a:spcBef>
                <a:spcPts val="600"/>
              </a:spcBef>
            </a:pPr>
            <a:r>
              <a:rPr lang="en-US" sz="3900" b="1" dirty="0"/>
              <a:t>Reference</a:t>
            </a:r>
            <a:r>
              <a:rPr lang="en-US" sz="3900" dirty="0"/>
              <a:t>: </a:t>
            </a:r>
            <a:r>
              <a:rPr lang="en-US" sz="3900" dirty="0">
                <a:solidFill>
                  <a:srgbClr val="0070C0"/>
                </a:solidFill>
                <a:hlinkClick r:id="rId3">
                  <a:extLst>
                    <a:ext uri="{A12FA001-AC4F-418D-AE19-62706E023703}">
                      <ahyp:hlinkClr xmlns:ahyp="http://schemas.microsoft.com/office/drawing/2018/hyperlinkcolor" val="tx"/>
                    </a:ext>
                  </a:extLst>
                </a:hlinkClick>
              </a:rPr>
              <a:t>sklearn.model_selection.train_test_split.html</a:t>
            </a:r>
            <a:r>
              <a:rPr lang="en-US" sz="3900" dirty="0">
                <a:solidFill>
                  <a:srgbClr val="0070C0"/>
                </a:solidFill>
              </a:rPr>
              <a:t> </a:t>
            </a:r>
          </a:p>
        </p:txBody>
      </p:sp>
    </p:spTree>
    <p:extLst>
      <p:ext uri="{BB962C8B-B14F-4D97-AF65-F5344CB8AC3E}">
        <p14:creationId xmlns:p14="http://schemas.microsoft.com/office/powerpoint/2010/main" val="39951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1970688"/>
            <a:ext cx="12998450" cy="3383280"/>
          </a:xfrm>
        </p:spPr>
        <p:txBody>
          <a:bodyPr anchor="ctr"/>
          <a:lstStyle/>
          <a:p>
            <a:pPr fontAlgn="auto">
              <a:spcAft>
                <a:spcPts val="0"/>
              </a:spcAft>
              <a:defRPr/>
            </a:pPr>
            <a:r>
              <a:rPr lang="en-US" dirty="0"/>
              <a:t>Partitioning, Segmenting, and Clustering of Observations </a:t>
            </a:r>
          </a:p>
        </p:txBody>
      </p:sp>
      <p:sp>
        <p:nvSpPr>
          <p:cNvPr id="5" name="Subtitle 2">
            <a:extLst>
              <a:ext uri="{FF2B5EF4-FFF2-40B4-BE49-F238E27FC236}">
                <a16:creationId xmlns:a16="http://schemas.microsoft.com/office/drawing/2014/main" id="{F8D98C00-A4C6-CB4F-5DA6-D829864C98F9}"/>
              </a:ext>
            </a:extLst>
          </p:cNvPr>
          <p:cNvSpPr txBox="1">
            <a:spLocks/>
          </p:cNvSpPr>
          <p:nvPr/>
        </p:nvSpPr>
        <p:spPr bwMode="auto">
          <a:xfrm>
            <a:off x="2644775" y="5426734"/>
            <a:ext cx="12998450" cy="128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marL="0" indent="0" algn="ctr" defTabSz="1828800" rtl="0" eaLnBrk="1" fontAlgn="base" latinLnBrk="0" hangingPunct="1">
              <a:spcBef>
                <a:spcPts val="600"/>
              </a:spcBef>
              <a:spcAft>
                <a:spcPct val="0"/>
              </a:spcAft>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rtl="0" fontAlgn="base">
              <a:spcBef>
                <a:spcPts val="1200"/>
              </a:spcBef>
              <a:spcAft>
                <a:spcPct val="0"/>
              </a:spcAft>
              <a:buClr>
                <a:srgbClr val="808080"/>
              </a:buClr>
              <a:buSzPct val="100000"/>
              <a:buFont typeface="Wingdings 2" pitchFamily="2" charset="2"/>
              <a:buNone/>
              <a:defRPr sz="4400"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2pPr>
            <a:lvl3pPr marL="1828800" indent="0" algn="ctr" rtl="0" fontAlgn="base">
              <a:spcBef>
                <a:spcPts val="1200"/>
              </a:spcBef>
              <a:spcAft>
                <a:spcPct val="0"/>
              </a:spcAft>
              <a:buClr>
                <a:srgbClr val="969696"/>
              </a:buClr>
              <a:buSzPct val="100000"/>
              <a:buFont typeface="Wingdings 2" pitchFamily="2" charset="2"/>
              <a:buNone/>
              <a:defRPr sz="4000"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3pPr>
            <a:lvl4pPr marL="2743200" indent="0" algn="ctr" rtl="0" fontAlgn="base">
              <a:spcBef>
                <a:spcPts val="1200"/>
              </a:spcBef>
              <a:spcAft>
                <a:spcPct val="0"/>
              </a:spcAft>
              <a:buClr>
                <a:srgbClr val="F8BC65"/>
              </a:buClr>
              <a:buSzPct val="100000"/>
              <a:buFont typeface="Wingdings 2" pitchFamily="2" charset="2"/>
              <a:buNone/>
              <a:defRPr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4pPr>
            <a:lvl5pPr marL="3657600" indent="0" algn="ctr" rtl="0" fontAlgn="base">
              <a:spcBef>
                <a:spcPts val="1200"/>
              </a:spcBef>
              <a:spcAft>
                <a:spcPct val="0"/>
              </a:spcAft>
              <a:buClr>
                <a:srgbClr val="FBD299"/>
              </a:buClr>
              <a:buSzPct val="100000"/>
              <a:buFont typeface="Wingdings 2" pitchFamily="2" charset="2"/>
              <a:buNone/>
              <a:defRPr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5pPr>
            <a:lvl6pPr marL="4572000" indent="0" algn="ctr" defTabSz="1828800" rtl="0" eaLnBrk="1" latinLnBrk="0" hangingPunct="1">
              <a:spcBef>
                <a:spcPct val="20000"/>
              </a:spcBef>
              <a:buClr>
                <a:schemeClr val="accent2"/>
              </a:buClr>
              <a:buSzPct val="110000"/>
              <a:buFont typeface="Wingdings 2" pitchFamily="18" charset="2"/>
              <a:buNone/>
              <a:defRPr lang="en-US" sz="3600" kern="1200">
                <a:solidFill>
                  <a:schemeClr val="tx1">
                    <a:tint val="75000"/>
                  </a:schemeClr>
                </a:solidFill>
                <a:latin typeface="+mn-lt"/>
                <a:ea typeface="+mn-ea"/>
                <a:cs typeface="+mn-cs"/>
              </a:defRPr>
            </a:lvl6pPr>
            <a:lvl7pPr marL="5486400" indent="0" algn="ctr" defTabSz="1828800" rtl="0" eaLnBrk="1" latinLnBrk="0" hangingPunct="1">
              <a:spcBef>
                <a:spcPct val="20000"/>
              </a:spcBef>
              <a:buClr>
                <a:schemeClr val="accent1">
                  <a:lumMod val="60000"/>
                  <a:lumOff val="40000"/>
                </a:schemeClr>
              </a:buClr>
              <a:buSzPct val="110000"/>
              <a:buFont typeface="Wingdings 2" pitchFamily="18" charset="2"/>
              <a:buNone/>
              <a:defRPr lang="en-US" sz="3600" kern="1200">
                <a:solidFill>
                  <a:schemeClr val="tx1">
                    <a:tint val="75000"/>
                  </a:schemeClr>
                </a:solidFill>
                <a:latin typeface="+mn-lt"/>
                <a:ea typeface="+mn-ea"/>
                <a:cs typeface="+mn-cs"/>
              </a:defRPr>
            </a:lvl7pPr>
            <a:lvl8pPr marL="6400800" indent="0" algn="ctr" defTabSz="1828800" rtl="0" eaLnBrk="1" latinLnBrk="0" hangingPunct="1">
              <a:spcBef>
                <a:spcPct val="20000"/>
              </a:spcBef>
              <a:buClr>
                <a:schemeClr val="accent2"/>
              </a:buClr>
              <a:buSzPct val="110000"/>
              <a:buFont typeface="Wingdings 2" pitchFamily="18" charset="2"/>
              <a:buNone/>
              <a:defRPr lang="en-US" sz="3600" kern="1200">
                <a:solidFill>
                  <a:schemeClr val="tx1">
                    <a:tint val="75000"/>
                  </a:schemeClr>
                </a:solidFill>
                <a:latin typeface="+mn-lt"/>
                <a:ea typeface="+mn-ea"/>
                <a:cs typeface="+mn-cs"/>
              </a:defRPr>
            </a:lvl8pPr>
            <a:lvl9pPr marL="7315200" indent="0" algn="ctr" defTabSz="1828800" rtl="0" eaLnBrk="1" latinLnBrk="0" hangingPunct="1">
              <a:spcBef>
                <a:spcPct val="20000"/>
              </a:spcBef>
              <a:buClr>
                <a:schemeClr val="accent1">
                  <a:lumMod val="60000"/>
                  <a:lumOff val="40000"/>
                </a:schemeClr>
              </a:buClr>
              <a:buSzPct val="110000"/>
              <a:buFont typeface="Wingdings 2" pitchFamily="18" charset="2"/>
              <a:buNone/>
              <a:defRPr lang="en-US" sz="3600" kern="1200">
                <a:solidFill>
                  <a:schemeClr val="tx1">
                    <a:tint val="75000"/>
                  </a:schemeClr>
                </a:solidFill>
                <a:latin typeface="+mn-lt"/>
                <a:ea typeface="+mn-ea"/>
                <a:cs typeface="+mn-cs"/>
              </a:defRPr>
            </a:lvl9pPr>
          </a:lstStyle>
          <a:p>
            <a:pPr fontAlgn="auto">
              <a:spcAft>
                <a:spcPts val="0"/>
              </a:spcAft>
              <a:defRPr/>
            </a:pPr>
            <a:r>
              <a:rPr lang="en-US" dirty="0"/>
              <a:t>Mr. Ming-Long Lam</a:t>
            </a:r>
            <a:br>
              <a:rPr lang="en-US" dirty="0"/>
            </a:br>
            <a:r>
              <a:rPr lang="en-US" sz="3200" i="1" dirty="0"/>
              <a:t>Ph.D. in Statistics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Simple Random Sampling</a:t>
            </a:r>
          </a:p>
        </p:txBody>
      </p:sp>
      <p:sp>
        <p:nvSpPr>
          <p:cNvPr id="9" name="Content Placeholder 8">
            <a:extLst>
              <a:ext uri="{FF2B5EF4-FFF2-40B4-BE49-F238E27FC236}">
                <a16:creationId xmlns:a16="http://schemas.microsoft.com/office/drawing/2014/main" id="{11C42847-FC18-4A81-9288-693B37697F08}"/>
              </a:ext>
            </a:extLst>
          </p:cNvPr>
          <p:cNvSpPr>
            <a:spLocks noGrp="1"/>
          </p:cNvSpPr>
          <p:nvPr>
            <p:ph idx="1"/>
          </p:nvPr>
        </p:nvSpPr>
        <p:spPr>
          <a:xfrm>
            <a:off x="1098550" y="2050699"/>
            <a:ext cx="16824960" cy="4572000"/>
          </a:xfrm>
        </p:spPr>
        <p:txBody>
          <a:bodyPr anchor="ctr">
            <a:normAutofit/>
          </a:bodyPr>
          <a:lstStyle/>
          <a:p>
            <a:pPr marL="0" indent="0">
              <a:lnSpc>
                <a:spcPct val="130000"/>
              </a:lnSpc>
              <a:spcBef>
                <a:spcPts val="0"/>
              </a:spcBef>
              <a:buNone/>
            </a:pPr>
            <a:r>
              <a:rPr lang="en-US" sz="2600" dirty="0">
                <a:latin typeface="Consolas" panose="020B0609020204030204" pitchFamily="49" charset="0"/>
                <a:cs typeface="Courier New" panose="02070309020205020404" pitchFamily="49" charset="0"/>
              </a:rPr>
              <a:t>import pandas</a:t>
            </a:r>
          </a:p>
          <a:p>
            <a:pPr marL="0" indent="0">
              <a:lnSpc>
                <a:spcPct val="130000"/>
              </a:lnSpc>
              <a:spcBef>
                <a:spcPts val="0"/>
              </a:spcBef>
              <a:buNone/>
            </a:pPr>
            <a:r>
              <a:rPr lang="en-US" sz="2600" dirty="0">
                <a:latin typeface="Consolas" panose="020B0609020204030204" pitchFamily="49" charset="0"/>
                <a:cs typeface="Courier New" panose="02070309020205020404" pitchFamily="49" charset="0"/>
              </a:rPr>
              <a:t>from </a:t>
            </a:r>
            <a:r>
              <a:rPr lang="en-US" sz="2600" dirty="0" err="1">
                <a:latin typeface="Consolas" panose="020B0609020204030204" pitchFamily="49" charset="0"/>
                <a:cs typeface="Courier New" panose="02070309020205020404" pitchFamily="49" charset="0"/>
              </a:rPr>
              <a:t>sklearn.model_selection</a:t>
            </a:r>
            <a:r>
              <a:rPr lang="en-US" sz="2600" dirty="0">
                <a:latin typeface="Consolas" panose="020B0609020204030204" pitchFamily="49" charset="0"/>
                <a:cs typeface="Courier New" panose="02070309020205020404" pitchFamily="49" charset="0"/>
              </a:rPr>
              <a:t> import </a:t>
            </a:r>
            <a:r>
              <a:rPr lang="en-US" sz="2600" dirty="0" err="1">
                <a:latin typeface="Consolas" panose="020B0609020204030204" pitchFamily="49" charset="0"/>
                <a:cs typeface="Courier New" panose="02070309020205020404" pitchFamily="49" charset="0"/>
              </a:rPr>
              <a:t>train_test_split</a:t>
            </a:r>
            <a:endParaRPr lang="en-US" sz="2600" dirty="0">
              <a:latin typeface="Consolas" panose="020B0609020204030204" pitchFamily="49" charset="0"/>
              <a:cs typeface="Courier New" panose="02070309020205020404" pitchFamily="49" charset="0"/>
            </a:endParaRPr>
          </a:p>
          <a:p>
            <a:pPr marL="0" indent="0">
              <a:lnSpc>
                <a:spcPct val="130000"/>
              </a:lnSpc>
              <a:spcBef>
                <a:spcPts val="0"/>
              </a:spcBef>
              <a:buNone/>
            </a:pPr>
            <a:endParaRPr lang="en-US" sz="2600" dirty="0">
              <a:latin typeface="Consolas" panose="020B0609020204030204" pitchFamily="49" charset="0"/>
              <a:cs typeface="Courier New" panose="02070309020205020404" pitchFamily="49" charset="0"/>
            </a:endParaRPr>
          </a:p>
          <a:p>
            <a:pPr marL="0" indent="0">
              <a:lnSpc>
                <a:spcPct val="130000"/>
              </a:lnSpc>
              <a:spcBef>
                <a:spcPts val="0"/>
              </a:spcBef>
              <a:buNone/>
            </a:pPr>
            <a:r>
              <a:rPr lang="en-US" sz="2600" dirty="0" err="1">
                <a:latin typeface="Consolas" panose="020B0609020204030204" pitchFamily="49" charset="0"/>
                <a:cs typeface="Courier New" panose="02070309020205020404" pitchFamily="49" charset="0"/>
              </a:rPr>
              <a:t>hmeq</a:t>
            </a:r>
            <a:r>
              <a:rPr lang="en-US" sz="2600" dirty="0">
                <a:latin typeface="Consolas" panose="020B0609020204030204" pitchFamily="49" charset="0"/>
                <a:cs typeface="Courier New" panose="02070309020205020404" pitchFamily="49" charset="0"/>
              </a:rPr>
              <a:t> = </a:t>
            </a:r>
            <a:r>
              <a:rPr lang="en-US" sz="2600" dirty="0" err="1">
                <a:latin typeface="Consolas" panose="020B0609020204030204" pitchFamily="49" charset="0"/>
                <a:cs typeface="Courier New" panose="02070309020205020404" pitchFamily="49" charset="0"/>
              </a:rPr>
              <a:t>pandas.read_csv</a:t>
            </a:r>
            <a:r>
              <a:rPr lang="en-US" sz="2600" dirty="0">
                <a:latin typeface="Consolas" panose="020B0609020204030204" pitchFamily="49" charset="0"/>
                <a:cs typeface="Courier New" panose="02070309020205020404" pitchFamily="49" charset="0"/>
              </a:rPr>
              <a:t>('hmeq.csv')</a:t>
            </a:r>
          </a:p>
          <a:p>
            <a:pPr marL="0" indent="0">
              <a:lnSpc>
                <a:spcPct val="130000"/>
              </a:lnSpc>
              <a:spcBef>
                <a:spcPts val="0"/>
              </a:spcBef>
              <a:buNone/>
            </a:pPr>
            <a:r>
              <a:rPr lang="en-US" sz="2600" dirty="0" err="1">
                <a:latin typeface="Consolas" panose="020B0609020204030204" pitchFamily="49" charset="0"/>
                <a:cs typeface="Courier New" panose="02070309020205020404" pitchFamily="49" charset="0"/>
              </a:rPr>
              <a:t>hmeq_train</a:t>
            </a:r>
            <a:r>
              <a:rPr lang="en-US" sz="2600" dirty="0">
                <a:latin typeface="Consolas" panose="020B0609020204030204" pitchFamily="49" charset="0"/>
                <a:cs typeface="Courier New" panose="02070309020205020404" pitchFamily="49" charset="0"/>
              </a:rPr>
              <a:t>, </a:t>
            </a:r>
            <a:r>
              <a:rPr lang="en-US" sz="2600" dirty="0" err="1">
                <a:latin typeface="Consolas" panose="020B0609020204030204" pitchFamily="49" charset="0"/>
                <a:cs typeface="Courier New" panose="02070309020205020404" pitchFamily="49" charset="0"/>
              </a:rPr>
              <a:t>hmeq_test</a:t>
            </a:r>
            <a:r>
              <a:rPr lang="en-US" sz="2600" dirty="0">
                <a:latin typeface="Consolas" panose="020B0609020204030204" pitchFamily="49" charset="0"/>
                <a:cs typeface="Courier New" panose="02070309020205020404" pitchFamily="49" charset="0"/>
              </a:rPr>
              <a:t> = </a:t>
            </a:r>
            <a:r>
              <a:rPr lang="en-US" sz="2600" dirty="0" err="1">
                <a:latin typeface="Consolas" panose="020B0609020204030204" pitchFamily="49" charset="0"/>
                <a:cs typeface="Courier New" panose="02070309020205020404" pitchFamily="49" charset="0"/>
              </a:rPr>
              <a:t>train_test_split</a:t>
            </a:r>
            <a:r>
              <a:rPr lang="en-US" sz="2600" dirty="0">
                <a:latin typeface="Consolas" panose="020B0609020204030204" pitchFamily="49" charset="0"/>
                <a:cs typeface="Courier New" panose="02070309020205020404" pitchFamily="49" charset="0"/>
              </a:rPr>
              <a:t>(</a:t>
            </a:r>
            <a:r>
              <a:rPr lang="en-US" sz="2600" dirty="0" err="1">
                <a:latin typeface="Consolas" panose="020B0609020204030204" pitchFamily="49" charset="0"/>
                <a:cs typeface="Courier New" panose="02070309020205020404" pitchFamily="49" charset="0"/>
              </a:rPr>
              <a:t>hmeq</a:t>
            </a:r>
            <a:r>
              <a:rPr lang="en-US" sz="2600" dirty="0">
                <a:latin typeface="Consolas" panose="020B0609020204030204" pitchFamily="49" charset="0"/>
                <a:cs typeface="Courier New" panose="02070309020205020404" pitchFamily="49" charset="0"/>
              </a:rPr>
              <a:t>, </a:t>
            </a:r>
            <a:r>
              <a:rPr lang="en-US" sz="2600" dirty="0" err="1">
                <a:latin typeface="Consolas" panose="020B0609020204030204" pitchFamily="49" charset="0"/>
                <a:cs typeface="Courier New" panose="02070309020205020404" pitchFamily="49" charset="0"/>
              </a:rPr>
              <a:t>train_size</a:t>
            </a:r>
            <a:r>
              <a:rPr lang="en-US" sz="2600" dirty="0">
                <a:latin typeface="Consolas" panose="020B0609020204030204" pitchFamily="49" charset="0"/>
                <a:cs typeface="Courier New" panose="02070309020205020404" pitchFamily="49" charset="0"/>
              </a:rPr>
              <a:t> = 0.7, </a:t>
            </a:r>
            <a:r>
              <a:rPr lang="en-US" sz="2600" dirty="0" err="1">
                <a:latin typeface="Consolas" panose="020B0609020204030204" pitchFamily="49" charset="0"/>
                <a:cs typeface="Courier New" panose="02070309020205020404" pitchFamily="49" charset="0"/>
              </a:rPr>
              <a:t>random_state</a:t>
            </a:r>
            <a:r>
              <a:rPr lang="en-US" sz="2600" dirty="0">
                <a:latin typeface="Consolas" panose="020B0609020204030204" pitchFamily="49" charset="0"/>
                <a:cs typeface="Courier New" panose="02070309020205020404" pitchFamily="49" charset="0"/>
              </a:rPr>
              <a:t> = 60616)</a:t>
            </a:r>
          </a:p>
        </p:txBody>
      </p:sp>
      <p:sp>
        <p:nvSpPr>
          <p:cNvPr id="5" name="Callout: Up Arrow 4">
            <a:extLst>
              <a:ext uri="{FF2B5EF4-FFF2-40B4-BE49-F238E27FC236}">
                <a16:creationId xmlns:a16="http://schemas.microsoft.com/office/drawing/2014/main" id="{1FF2904F-C649-0FDA-804D-C65165639412}"/>
              </a:ext>
            </a:extLst>
          </p:cNvPr>
          <p:cNvSpPr/>
          <p:nvPr/>
        </p:nvSpPr>
        <p:spPr>
          <a:xfrm>
            <a:off x="8636502" y="5889378"/>
            <a:ext cx="7315200" cy="2286000"/>
          </a:xfrm>
          <a:prstGeom prst="upArrowCallou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spcBef>
                <a:spcPts val="600"/>
              </a:spcBef>
            </a:pPr>
            <a:r>
              <a:rPr lang="en-US" sz="3000" dirty="0">
                <a:solidFill>
                  <a:schemeClr val="tx1"/>
                </a:solidFill>
                <a:latin typeface="Calibri" panose="020F0502020204030204" pitchFamily="34" charset="0"/>
                <a:ea typeface="Calibri" panose="020F0502020204030204" pitchFamily="34" charset="0"/>
                <a:cs typeface="Calibri" panose="020F0502020204030204" pitchFamily="34" charset="0"/>
              </a:rPr>
              <a:t>Assign 70% of the observations to the Training partition, and the remaining 30% to the Testing partition</a:t>
            </a:r>
            <a:endParaRPr lang="en-US" sz="3000" dirty="0"/>
          </a:p>
        </p:txBody>
      </p:sp>
      <p:sp>
        <p:nvSpPr>
          <p:cNvPr id="8" name="Callout: Down Arrow 7">
            <a:extLst>
              <a:ext uri="{FF2B5EF4-FFF2-40B4-BE49-F238E27FC236}">
                <a16:creationId xmlns:a16="http://schemas.microsoft.com/office/drawing/2014/main" id="{FD8DDCD6-EE5A-56DC-C1C9-84FECD4CD5C1}"/>
              </a:ext>
            </a:extLst>
          </p:cNvPr>
          <p:cNvSpPr/>
          <p:nvPr/>
        </p:nvSpPr>
        <p:spPr>
          <a:xfrm>
            <a:off x="13164207" y="2131519"/>
            <a:ext cx="4572000" cy="2834640"/>
          </a:xfrm>
          <a:prstGeom prst="downArrowCallou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solidFill>
                  <a:schemeClr val="tx1"/>
                </a:solidFill>
                <a:latin typeface="Calibri" panose="020F0502020204030204" pitchFamily="34" charset="0"/>
                <a:ea typeface="Calibri" panose="020F0502020204030204" pitchFamily="34" charset="0"/>
                <a:cs typeface="Calibri" panose="020F0502020204030204" pitchFamily="34" charset="0"/>
              </a:rPr>
              <a:t>Specify random seed to 60616 so we can reproduce the results.</a:t>
            </a:r>
          </a:p>
        </p:txBody>
      </p:sp>
      <p:sp>
        <p:nvSpPr>
          <p:cNvPr id="11" name="TextBox 10">
            <a:extLst>
              <a:ext uri="{FF2B5EF4-FFF2-40B4-BE49-F238E27FC236}">
                <a16:creationId xmlns:a16="http://schemas.microsoft.com/office/drawing/2014/main" id="{D99BFAA3-99A7-35A4-7CD0-D8400D45A0C6}"/>
              </a:ext>
            </a:extLst>
          </p:cNvPr>
          <p:cNvSpPr txBox="1"/>
          <p:nvPr/>
        </p:nvSpPr>
        <p:spPr>
          <a:xfrm>
            <a:off x="1098550" y="6429543"/>
            <a:ext cx="7315200" cy="1938992"/>
          </a:xfrm>
          <a:prstGeom prst="rect">
            <a:avLst/>
          </a:prstGeom>
          <a:gradFill flip="none" rotWithShape="1">
            <a:gsLst>
              <a:gs pos="0">
                <a:srgbClr val="00EA6A">
                  <a:tint val="66000"/>
                  <a:satMod val="160000"/>
                </a:srgbClr>
              </a:gs>
              <a:gs pos="50000">
                <a:srgbClr val="00EA6A">
                  <a:tint val="44500"/>
                  <a:satMod val="160000"/>
                </a:srgbClr>
              </a:gs>
              <a:gs pos="100000">
                <a:srgbClr val="00EA6A">
                  <a:tint val="23500"/>
                  <a:satMod val="160000"/>
                </a:srgbClr>
              </a:gs>
            </a:gsLst>
            <a:lin ang="0" scaled="1"/>
            <a:tileRect/>
          </a:gradFill>
          <a:ln w="12700">
            <a:solidFill>
              <a:schemeClr val="tx1"/>
            </a:solidFill>
          </a:ln>
        </p:spPr>
        <p:txBody>
          <a:bodyPr wrap="square" anchor="ctr">
            <a:spAutoFit/>
          </a:bodyPr>
          <a:lstStyle/>
          <a:p>
            <a:pPr algn="ctr"/>
            <a:r>
              <a:rPr lang="en-US" sz="3000" dirty="0">
                <a:latin typeface="Calibri" panose="020F0502020204030204" pitchFamily="34" charset="0"/>
                <a:ea typeface="Calibri" panose="020F0502020204030204" pitchFamily="34" charset="0"/>
                <a:cs typeface="Calibri" panose="020F0502020204030204" pitchFamily="34" charset="0"/>
              </a:rPr>
              <a:t>The hmeq.csv has 5,960 observations. Training partition has 5,960 × 70% = 4,172 observations.  Testing partition has 5,960 × 30% = 1,788 observations.</a:t>
            </a:r>
          </a:p>
        </p:txBody>
      </p:sp>
    </p:spTree>
    <p:extLst>
      <p:ext uri="{BB962C8B-B14F-4D97-AF65-F5344CB8AC3E}">
        <p14:creationId xmlns:p14="http://schemas.microsoft.com/office/powerpoint/2010/main" val="357628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8550" y="2050699"/>
            <a:ext cx="16084552" cy="3200400"/>
          </a:xfrm>
        </p:spPr>
        <p:txBody>
          <a:bodyPr anchor="ctr">
            <a:normAutofit/>
          </a:bodyPr>
          <a:lstStyle/>
          <a:p>
            <a:pPr>
              <a:lnSpc>
                <a:spcPct val="125000"/>
              </a:lnSpc>
              <a:spcBef>
                <a:spcPts val="600"/>
              </a:spcBef>
            </a:pPr>
            <a:r>
              <a:rPr lang="en-US" sz="3600" dirty="0"/>
              <a:t>Suppose BAD is our label variable.  The distribution of the categories of BAD in the training partition is different from that in the testing partition.</a:t>
            </a:r>
          </a:p>
          <a:p>
            <a:pPr>
              <a:lnSpc>
                <a:spcPct val="125000"/>
              </a:lnSpc>
              <a:spcBef>
                <a:spcPts val="600"/>
              </a:spcBef>
            </a:pPr>
            <a:r>
              <a:rPr lang="en-US" sz="3600" dirty="0"/>
              <a:t>The model may favor either category as it tried to fit the training partition well.</a:t>
            </a:r>
          </a:p>
          <a:p>
            <a:pPr>
              <a:lnSpc>
                <a:spcPct val="125000"/>
              </a:lnSpc>
              <a:spcBef>
                <a:spcPts val="600"/>
              </a:spcBef>
            </a:pPr>
            <a:r>
              <a:rPr lang="en-US" sz="3600" dirty="0"/>
              <a:t>As a result, the model may perform poorer in the testing partition.</a:t>
            </a:r>
          </a:p>
        </p:txBody>
      </p:sp>
      <p:sp>
        <p:nvSpPr>
          <p:cNvPr id="10" name="Title 9">
            <a:extLst>
              <a:ext uri="{FF2B5EF4-FFF2-40B4-BE49-F238E27FC236}">
                <a16:creationId xmlns:a16="http://schemas.microsoft.com/office/drawing/2014/main" id="{83FE9333-64A7-4016-BDC2-9FAFD3EAF521}"/>
              </a:ext>
            </a:extLst>
          </p:cNvPr>
          <p:cNvSpPr>
            <a:spLocks noGrp="1"/>
          </p:cNvSpPr>
          <p:nvPr>
            <p:ph type="title"/>
          </p:nvPr>
        </p:nvSpPr>
        <p:spPr/>
        <p:txBody>
          <a:bodyPr/>
          <a:lstStyle/>
          <a:p>
            <a:r>
              <a:rPr lang="en-US" b="1" dirty="0">
                <a:solidFill>
                  <a:schemeClr val="bg1"/>
                </a:solidFill>
              </a:rPr>
              <a:t>Simple Random Sampling</a:t>
            </a:r>
            <a:endParaRPr lang="en-US" dirty="0"/>
          </a:p>
        </p:txBody>
      </p:sp>
      <p:sp>
        <p:nvSpPr>
          <p:cNvPr id="11" name="TextBox 10">
            <a:extLst>
              <a:ext uri="{FF2B5EF4-FFF2-40B4-BE49-F238E27FC236}">
                <a16:creationId xmlns:a16="http://schemas.microsoft.com/office/drawing/2014/main" id="{32A88302-C009-4EDA-A9FE-E768D22888AB}"/>
              </a:ext>
            </a:extLst>
          </p:cNvPr>
          <p:cNvSpPr txBox="1"/>
          <p:nvPr/>
        </p:nvSpPr>
        <p:spPr>
          <a:xfrm>
            <a:off x="1959633" y="5684997"/>
            <a:ext cx="11430000" cy="3970318"/>
          </a:xfrm>
          <a:prstGeom prst="rect">
            <a:avLst/>
          </a:prstGeom>
          <a:solidFill>
            <a:schemeClr val="accent2">
              <a:lumMod val="20000"/>
              <a:lumOff val="80000"/>
            </a:schemeClr>
          </a:solidFill>
        </p:spPr>
        <p:txBody>
          <a:bodyPr wrap="square" rtlCol="0" anchor="ctr">
            <a:spAutoFit/>
          </a:bodyPr>
          <a:lstStyle/>
          <a:p>
            <a:r>
              <a:rPr lang="en-US" sz="2800" dirty="0">
                <a:latin typeface="Consolas" panose="020B0609020204030204" pitchFamily="49" charset="0"/>
                <a:cs typeface="Courier New" panose="02070309020205020404" pitchFamily="49" charset="0"/>
              </a:rPr>
              <a:t>print(</a:t>
            </a:r>
            <a:r>
              <a:rPr lang="en-US" sz="2800" dirty="0" err="1">
                <a:latin typeface="Consolas" panose="020B0609020204030204" pitchFamily="49" charset="0"/>
                <a:cs typeface="Courier New" panose="02070309020205020404" pitchFamily="49" charset="0"/>
              </a:rPr>
              <a:t>hmeq_train</a:t>
            </a:r>
            <a:r>
              <a:rPr lang="en-US" sz="2800" dirty="0">
                <a:latin typeface="Consolas" panose="020B0609020204030204" pitchFamily="49" charset="0"/>
                <a:cs typeface="Courier New" panose="02070309020205020404" pitchFamily="49" charset="0"/>
              </a:rPr>
              <a:t>['BAD'].</a:t>
            </a:r>
            <a:r>
              <a:rPr lang="en-US" sz="2800" dirty="0" err="1">
                <a:latin typeface="Consolas" panose="020B0609020204030204" pitchFamily="49" charset="0"/>
                <a:cs typeface="Courier New" panose="02070309020205020404" pitchFamily="49" charset="0"/>
              </a:rPr>
              <a:t>value_counts</a:t>
            </a:r>
            <a:r>
              <a:rPr lang="en-US" sz="2800" dirty="0">
                <a:latin typeface="Consolas" panose="020B0609020204030204" pitchFamily="49" charset="0"/>
                <a:cs typeface="Courier New" panose="02070309020205020404" pitchFamily="49" charset="0"/>
              </a:rPr>
              <a:t>(normalize = True))</a:t>
            </a:r>
          </a:p>
          <a:p>
            <a:r>
              <a:rPr lang="en-US" sz="2800" dirty="0">
                <a:latin typeface="Consolas" panose="020B0609020204030204" pitchFamily="49" charset="0"/>
                <a:cs typeface="Courier New" panose="02070309020205020404" pitchFamily="49" charset="0"/>
              </a:rPr>
              <a:t>BAD</a:t>
            </a:r>
          </a:p>
          <a:p>
            <a:r>
              <a:rPr lang="en-US" sz="2800" dirty="0">
                <a:latin typeface="Consolas" panose="020B0609020204030204" pitchFamily="49" charset="0"/>
                <a:cs typeface="Courier New" panose="02070309020205020404" pitchFamily="49" charset="0"/>
              </a:rPr>
              <a:t>0   0.7955417066</a:t>
            </a:r>
          </a:p>
          <a:p>
            <a:r>
              <a:rPr lang="en-US" sz="2800" dirty="0">
                <a:latin typeface="Consolas" panose="020B0609020204030204" pitchFamily="49" charset="0"/>
                <a:cs typeface="Courier New" panose="02070309020205020404" pitchFamily="49" charset="0"/>
              </a:rPr>
              <a:t>1   0.2044582934</a:t>
            </a:r>
          </a:p>
          <a:p>
            <a:endParaRPr lang="en-US" sz="2800" dirty="0">
              <a:latin typeface="Consolas" panose="020B0609020204030204" pitchFamily="49" charset="0"/>
              <a:cs typeface="Courier New" panose="02070309020205020404" pitchFamily="49" charset="0"/>
            </a:endParaRPr>
          </a:p>
          <a:p>
            <a:r>
              <a:rPr lang="en-US" sz="2800" dirty="0">
                <a:latin typeface="Consolas" panose="020B0609020204030204" pitchFamily="49" charset="0"/>
                <a:cs typeface="Courier New" panose="02070309020205020404" pitchFamily="49" charset="0"/>
              </a:rPr>
              <a:t>print(</a:t>
            </a:r>
            <a:r>
              <a:rPr lang="en-US" sz="2800" dirty="0" err="1">
                <a:latin typeface="Consolas" panose="020B0609020204030204" pitchFamily="49" charset="0"/>
                <a:cs typeface="Courier New" panose="02070309020205020404" pitchFamily="49" charset="0"/>
              </a:rPr>
              <a:t>hmeq_test</a:t>
            </a:r>
            <a:r>
              <a:rPr lang="en-US" sz="2800" dirty="0">
                <a:latin typeface="Consolas" panose="020B0609020204030204" pitchFamily="49" charset="0"/>
                <a:cs typeface="Courier New" panose="02070309020205020404" pitchFamily="49" charset="0"/>
              </a:rPr>
              <a:t>['BAD'].</a:t>
            </a:r>
            <a:r>
              <a:rPr lang="en-US" sz="2800" dirty="0" err="1">
                <a:latin typeface="Consolas" panose="020B0609020204030204" pitchFamily="49" charset="0"/>
                <a:cs typeface="Courier New" panose="02070309020205020404" pitchFamily="49" charset="0"/>
              </a:rPr>
              <a:t>value_counts</a:t>
            </a:r>
            <a:r>
              <a:rPr lang="en-US" sz="2800" dirty="0">
                <a:latin typeface="Consolas" panose="020B0609020204030204" pitchFamily="49" charset="0"/>
                <a:cs typeface="Courier New" panose="02070309020205020404" pitchFamily="49" charset="0"/>
              </a:rPr>
              <a:t>(normalize = True))</a:t>
            </a:r>
          </a:p>
          <a:p>
            <a:r>
              <a:rPr lang="en-US" sz="2800" dirty="0">
                <a:latin typeface="Consolas" panose="020B0609020204030204" pitchFamily="49" charset="0"/>
                <a:cs typeface="Courier New" panose="02070309020205020404" pitchFamily="49" charset="0"/>
              </a:rPr>
              <a:t>BAD</a:t>
            </a:r>
          </a:p>
          <a:p>
            <a:r>
              <a:rPr lang="en-US" sz="2800" dirty="0">
                <a:latin typeface="Consolas" panose="020B0609020204030204" pitchFamily="49" charset="0"/>
                <a:cs typeface="Courier New" panose="02070309020205020404" pitchFamily="49" charset="0"/>
              </a:rPr>
              <a:t>0   0.8120805369</a:t>
            </a:r>
          </a:p>
          <a:p>
            <a:r>
              <a:rPr lang="en-US" sz="2800" dirty="0">
                <a:latin typeface="Consolas" panose="020B0609020204030204" pitchFamily="49" charset="0"/>
                <a:cs typeface="Courier New" panose="02070309020205020404" pitchFamily="49" charset="0"/>
              </a:rPr>
              <a:t>1   0.1879194631</a:t>
            </a:r>
          </a:p>
        </p:txBody>
      </p:sp>
    </p:spTree>
    <p:extLst>
      <p:ext uri="{BB962C8B-B14F-4D97-AF65-F5344CB8AC3E}">
        <p14:creationId xmlns:p14="http://schemas.microsoft.com/office/powerpoint/2010/main" val="1360275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Stratified Random Sampling</a:t>
            </a:r>
          </a:p>
        </p:txBody>
      </p:sp>
      <p:sp>
        <p:nvSpPr>
          <p:cNvPr id="9" name="Content Placeholder 8">
            <a:extLst>
              <a:ext uri="{FF2B5EF4-FFF2-40B4-BE49-F238E27FC236}">
                <a16:creationId xmlns:a16="http://schemas.microsoft.com/office/drawing/2014/main" id="{11C42847-FC18-4A81-9288-693B37697F08}"/>
              </a:ext>
            </a:extLst>
          </p:cNvPr>
          <p:cNvSpPr>
            <a:spLocks noGrp="1"/>
          </p:cNvSpPr>
          <p:nvPr>
            <p:ph idx="1"/>
          </p:nvPr>
        </p:nvSpPr>
        <p:spPr>
          <a:xfrm>
            <a:off x="728346" y="1905266"/>
            <a:ext cx="16824960" cy="3657600"/>
          </a:xfrm>
        </p:spPr>
        <p:txBody>
          <a:bodyPr anchor="ctr">
            <a:normAutofit/>
          </a:bodyPr>
          <a:lstStyle/>
          <a:p>
            <a:pPr marL="0" indent="0">
              <a:lnSpc>
                <a:spcPct val="130000"/>
              </a:lnSpc>
              <a:spcBef>
                <a:spcPts val="0"/>
              </a:spcBef>
              <a:buNone/>
            </a:pPr>
            <a:r>
              <a:rPr lang="en-US" sz="2600" dirty="0">
                <a:latin typeface="Consolas" panose="020B0609020204030204" pitchFamily="49" charset="0"/>
                <a:cs typeface="Courier New" panose="02070309020205020404" pitchFamily="49" charset="0"/>
              </a:rPr>
              <a:t>import pandas</a:t>
            </a:r>
          </a:p>
          <a:p>
            <a:pPr marL="0" indent="0">
              <a:lnSpc>
                <a:spcPct val="130000"/>
              </a:lnSpc>
              <a:spcBef>
                <a:spcPts val="0"/>
              </a:spcBef>
              <a:buNone/>
            </a:pPr>
            <a:r>
              <a:rPr lang="en-US" sz="2600" dirty="0">
                <a:latin typeface="Consolas" panose="020B0609020204030204" pitchFamily="49" charset="0"/>
                <a:cs typeface="Courier New" panose="02070309020205020404" pitchFamily="49" charset="0"/>
              </a:rPr>
              <a:t>from </a:t>
            </a:r>
            <a:r>
              <a:rPr lang="en-US" sz="2600" dirty="0" err="1">
                <a:latin typeface="Consolas" panose="020B0609020204030204" pitchFamily="49" charset="0"/>
                <a:cs typeface="Courier New" panose="02070309020205020404" pitchFamily="49" charset="0"/>
              </a:rPr>
              <a:t>sklearn.model_selection</a:t>
            </a:r>
            <a:r>
              <a:rPr lang="en-US" sz="2600" dirty="0">
                <a:latin typeface="Consolas" panose="020B0609020204030204" pitchFamily="49" charset="0"/>
                <a:cs typeface="Courier New" panose="02070309020205020404" pitchFamily="49" charset="0"/>
              </a:rPr>
              <a:t> import </a:t>
            </a:r>
            <a:r>
              <a:rPr lang="en-US" sz="2600" dirty="0" err="1">
                <a:latin typeface="Consolas" panose="020B0609020204030204" pitchFamily="49" charset="0"/>
                <a:cs typeface="Courier New" panose="02070309020205020404" pitchFamily="49" charset="0"/>
              </a:rPr>
              <a:t>train_test_split</a:t>
            </a:r>
            <a:endParaRPr lang="en-US" sz="2600" dirty="0">
              <a:latin typeface="Consolas" panose="020B0609020204030204" pitchFamily="49" charset="0"/>
              <a:cs typeface="Courier New" panose="02070309020205020404" pitchFamily="49" charset="0"/>
            </a:endParaRPr>
          </a:p>
          <a:p>
            <a:pPr marL="0" indent="0">
              <a:lnSpc>
                <a:spcPct val="130000"/>
              </a:lnSpc>
              <a:spcBef>
                <a:spcPts val="0"/>
              </a:spcBef>
              <a:buNone/>
            </a:pPr>
            <a:endParaRPr lang="en-US" sz="2600" dirty="0">
              <a:latin typeface="Consolas" panose="020B0609020204030204" pitchFamily="49" charset="0"/>
              <a:cs typeface="Courier New" panose="02070309020205020404" pitchFamily="49" charset="0"/>
            </a:endParaRPr>
          </a:p>
          <a:p>
            <a:pPr marL="0" indent="0">
              <a:lnSpc>
                <a:spcPct val="130000"/>
              </a:lnSpc>
              <a:spcBef>
                <a:spcPts val="0"/>
              </a:spcBef>
              <a:buNone/>
            </a:pPr>
            <a:r>
              <a:rPr lang="en-US" sz="2600" dirty="0" err="1">
                <a:latin typeface="Consolas" panose="020B0609020204030204" pitchFamily="49" charset="0"/>
                <a:cs typeface="Courier New" panose="02070309020205020404" pitchFamily="49" charset="0"/>
              </a:rPr>
              <a:t>hmeq</a:t>
            </a:r>
            <a:r>
              <a:rPr lang="en-US" sz="2600" dirty="0">
                <a:latin typeface="Consolas" panose="020B0609020204030204" pitchFamily="49" charset="0"/>
                <a:cs typeface="Courier New" panose="02070309020205020404" pitchFamily="49" charset="0"/>
              </a:rPr>
              <a:t> = </a:t>
            </a:r>
            <a:r>
              <a:rPr lang="en-US" sz="2600" dirty="0" err="1">
                <a:latin typeface="Consolas" panose="020B0609020204030204" pitchFamily="49" charset="0"/>
                <a:cs typeface="Courier New" panose="02070309020205020404" pitchFamily="49" charset="0"/>
              </a:rPr>
              <a:t>pandas.read_csv</a:t>
            </a:r>
            <a:r>
              <a:rPr lang="en-US" sz="2600" dirty="0">
                <a:latin typeface="Consolas" panose="020B0609020204030204" pitchFamily="49" charset="0"/>
                <a:cs typeface="Courier New" panose="02070309020205020404" pitchFamily="49" charset="0"/>
              </a:rPr>
              <a:t>('hmeq.csv')</a:t>
            </a:r>
          </a:p>
          <a:p>
            <a:pPr marL="0" indent="0">
              <a:lnSpc>
                <a:spcPct val="130000"/>
              </a:lnSpc>
              <a:spcBef>
                <a:spcPts val="0"/>
              </a:spcBef>
              <a:buNone/>
            </a:pPr>
            <a:r>
              <a:rPr lang="en-US" sz="2600" dirty="0" err="1">
                <a:latin typeface="Consolas" panose="020B0609020204030204" pitchFamily="49" charset="0"/>
                <a:cs typeface="Courier New" panose="02070309020205020404" pitchFamily="49" charset="0"/>
              </a:rPr>
              <a:t>hmeq_train</a:t>
            </a:r>
            <a:r>
              <a:rPr lang="en-US" sz="2600" dirty="0">
                <a:latin typeface="Consolas" panose="020B0609020204030204" pitchFamily="49" charset="0"/>
                <a:cs typeface="Courier New" panose="02070309020205020404" pitchFamily="49" charset="0"/>
              </a:rPr>
              <a:t>, </a:t>
            </a:r>
            <a:r>
              <a:rPr lang="en-US" sz="2600" dirty="0" err="1">
                <a:latin typeface="Consolas" panose="020B0609020204030204" pitchFamily="49" charset="0"/>
                <a:cs typeface="Courier New" panose="02070309020205020404" pitchFamily="49" charset="0"/>
              </a:rPr>
              <a:t>hmeq_test</a:t>
            </a:r>
            <a:r>
              <a:rPr lang="en-US" sz="2600" dirty="0">
                <a:latin typeface="Consolas" panose="020B0609020204030204" pitchFamily="49" charset="0"/>
                <a:cs typeface="Courier New" panose="02070309020205020404" pitchFamily="49" charset="0"/>
              </a:rPr>
              <a:t> = </a:t>
            </a:r>
            <a:r>
              <a:rPr lang="en-US" sz="2600" dirty="0" err="1">
                <a:latin typeface="Consolas" panose="020B0609020204030204" pitchFamily="49" charset="0"/>
                <a:cs typeface="Courier New" panose="02070309020205020404" pitchFamily="49" charset="0"/>
              </a:rPr>
              <a:t>train_test_split</a:t>
            </a:r>
            <a:r>
              <a:rPr lang="en-US" sz="2600" dirty="0">
                <a:latin typeface="Consolas" panose="020B0609020204030204" pitchFamily="49" charset="0"/>
                <a:cs typeface="Courier New" panose="02070309020205020404" pitchFamily="49" charset="0"/>
              </a:rPr>
              <a:t>(</a:t>
            </a:r>
            <a:r>
              <a:rPr lang="en-US" sz="2600" dirty="0" err="1">
                <a:latin typeface="Consolas" panose="020B0609020204030204" pitchFamily="49" charset="0"/>
                <a:cs typeface="Courier New" panose="02070309020205020404" pitchFamily="49" charset="0"/>
              </a:rPr>
              <a:t>hmeq</a:t>
            </a:r>
            <a:r>
              <a:rPr lang="en-US" sz="2600" dirty="0">
                <a:latin typeface="Consolas" panose="020B0609020204030204" pitchFamily="49" charset="0"/>
                <a:cs typeface="Courier New" panose="02070309020205020404" pitchFamily="49" charset="0"/>
              </a:rPr>
              <a:t>, stratify = </a:t>
            </a:r>
            <a:r>
              <a:rPr lang="en-US" sz="2600" dirty="0" err="1">
                <a:latin typeface="Consolas" panose="020B0609020204030204" pitchFamily="49" charset="0"/>
                <a:cs typeface="Courier New" panose="02070309020205020404" pitchFamily="49" charset="0"/>
              </a:rPr>
              <a:t>hmeq</a:t>
            </a:r>
            <a:r>
              <a:rPr lang="en-US" sz="2600" dirty="0">
                <a:latin typeface="Consolas" panose="020B0609020204030204" pitchFamily="49" charset="0"/>
                <a:cs typeface="Courier New" panose="02070309020205020404" pitchFamily="49" charset="0"/>
              </a:rPr>
              <a:t>['BAD'], </a:t>
            </a:r>
            <a:r>
              <a:rPr lang="en-US" sz="2600" dirty="0" err="1">
                <a:latin typeface="Consolas" panose="020B0609020204030204" pitchFamily="49" charset="0"/>
                <a:cs typeface="Courier New" panose="02070309020205020404" pitchFamily="49" charset="0"/>
              </a:rPr>
              <a:t>train_size</a:t>
            </a:r>
            <a:r>
              <a:rPr lang="en-US" sz="2600" dirty="0">
                <a:latin typeface="Consolas" panose="020B0609020204030204" pitchFamily="49" charset="0"/>
                <a:cs typeface="Courier New" panose="02070309020205020404" pitchFamily="49" charset="0"/>
              </a:rPr>
              <a:t> = 0.7,</a:t>
            </a:r>
          </a:p>
          <a:p>
            <a:pPr marL="0" indent="0">
              <a:lnSpc>
                <a:spcPct val="130000"/>
              </a:lnSpc>
              <a:spcBef>
                <a:spcPts val="0"/>
              </a:spcBef>
              <a:buNone/>
            </a:pPr>
            <a:r>
              <a:rPr lang="en-US" sz="2600" dirty="0">
                <a:latin typeface="Consolas" panose="020B0609020204030204" pitchFamily="49" charset="0"/>
                <a:cs typeface="Courier New" panose="02070309020205020404" pitchFamily="49" charset="0"/>
              </a:rPr>
              <a:t>                                         </a:t>
            </a:r>
            <a:r>
              <a:rPr lang="en-US" sz="2600" dirty="0" err="1">
                <a:latin typeface="Consolas" panose="020B0609020204030204" pitchFamily="49" charset="0"/>
                <a:cs typeface="Courier New" panose="02070309020205020404" pitchFamily="49" charset="0"/>
              </a:rPr>
              <a:t>random_state</a:t>
            </a:r>
            <a:r>
              <a:rPr lang="en-US" sz="2600" dirty="0">
                <a:latin typeface="Consolas" panose="020B0609020204030204" pitchFamily="49" charset="0"/>
                <a:cs typeface="Courier New" panose="02070309020205020404" pitchFamily="49" charset="0"/>
              </a:rPr>
              <a:t> = 60616)</a:t>
            </a:r>
          </a:p>
        </p:txBody>
      </p:sp>
      <p:sp>
        <p:nvSpPr>
          <p:cNvPr id="5" name="Callout: Up Arrow 4">
            <a:extLst>
              <a:ext uri="{FF2B5EF4-FFF2-40B4-BE49-F238E27FC236}">
                <a16:creationId xmlns:a16="http://schemas.microsoft.com/office/drawing/2014/main" id="{1FF2904F-C649-0FDA-804D-C65165639412}"/>
              </a:ext>
            </a:extLst>
          </p:cNvPr>
          <p:cNvSpPr/>
          <p:nvPr/>
        </p:nvSpPr>
        <p:spPr>
          <a:xfrm>
            <a:off x="9582260" y="4791275"/>
            <a:ext cx="6400800" cy="1828800"/>
          </a:xfrm>
          <a:prstGeom prst="upArrowCallou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marL="0" lvl="1" algn="ctr">
              <a:spcBef>
                <a:spcPts val="600"/>
              </a:spcBef>
            </a:pPr>
            <a:r>
              <a:rPr lang="en-US" sz="3000" dirty="0">
                <a:solidFill>
                  <a:schemeClr val="tx1"/>
                </a:solidFill>
                <a:latin typeface="Calibri" panose="020F0502020204030204" pitchFamily="34" charset="0"/>
                <a:ea typeface="Calibri" panose="020F0502020204030204" pitchFamily="34" charset="0"/>
                <a:cs typeface="Calibri" panose="020F0502020204030204" pitchFamily="34" charset="0"/>
              </a:rPr>
              <a:t>Each category of BAD forms a stratum.</a:t>
            </a:r>
            <a:endParaRPr lang="en-US" sz="3000" dirty="0"/>
          </a:p>
        </p:txBody>
      </p:sp>
      <p:sp>
        <p:nvSpPr>
          <p:cNvPr id="4" name="TextBox 3">
            <a:extLst>
              <a:ext uri="{FF2B5EF4-FFF2-40B4-BE49-F238E27FC236}">
                <a16:creationId xmlns:a16="http://schemas.microsoft.com/office/drawing/2014/main" id="{3415303C-22EE-8C88-6D38-E94FA0926C61}"/>
              </a:ext>
            </a:extLst>
          </p:cNvPr>
          <p:cNvSpPr txBox="1"/>
          <p:nvPr/>
        </p:nvSpPr>
        <p:spPr>
          <a:xfrm>
            <a:off x="3347000" y="6953553"/>
            <a:ext cx="9601200" cy="3046988"/>
          </a:xfrm>
          <a:prstGeom prst="rect">
            <a:avLst/>
          </a:prstGeom>
          <a:gradFill flip="none" rotWithShape="1">
            <a:gsLst>
              <a:gs pos="0">
                <a:srgbClr val="00EA6A">
                  <a:tint val="66000"/>
                  <a:satMod val="160000"/>
                </a:srgbClr>
              </a:gs>
              <a:gs pos="50000">
                <a:srgbClr val="00EA6A">
                  <a:tint val="44500"/>
                  <a:satMod val="160000"/>
                </a:srgbClr>
              </a:gs>
              <a:gs pos="100000">
                <a:srgbClr val="00EA6A">
                  <a:tint val="23500"/>
                  <a:satMod val="160000"/>
                </a:srgbClr>
              </a:gs>
            </a:gsLst>
            <a:path path="circle">
              <a:fillToRect l="100000" b="100000"/>
            </a:path>
            <a:tileRect t="-100000" r="-100000"/>
          </a:gradFill>
        </p:spPr>
        <p:txBody>
          <a:bodyPr wrap="square" rtlCol="0" anchor="ctr">
            <a:spAutoFit/>
          </a:bodyPr>
          <a:lstStyle/>
          <a:p>
            <a:r>
              <a:rPr lang="en-US" sz="2400" dirty="0">
                <a:latin typeface="Consolas" panose="020B0609020204030204" pitchFamily="49" charset="0"/>
                <a:cs typeface="Courier New" panose="02070309020205020404" pitchFamily="49" charset="0"/>
              </a:rPr>
              <a:t>print(</a:t>
            </a:r>
            <a:r>
              <a:rPr lang="en-US" sz="2400" dirty="0" err="1">
                <a:latin typeface="Consolas" panose="020B0609020204030204" pitchFamily="49" charset="0"/>
                <a:cs typeface="Courier New" panose="02070309020205020404" pitchFamily="49" charset="0"/>
              </a:rPr>
              <a:t>hmeq_train</a:t>
            </a:r>
            <a:r>
              <a:rPr lang="en-US" sz="2400" dirty="0">
                <a:latin typeface="Consolas" panose="020B0609020204030204" pitchFamily="49" charset="0"/>
                <a:cs typeface="Courier New" panose="02070309020205020404" pitchFamily="49" charset="0"/>
              </a:rPr>
              <a:t>['BAD'].</a:t>
            </a:r>
            <a:r>
              <a:rPr lang="en-US" sz="2400" dirty="0" err="1">
                <a:latin typeface="Consolas" panose="020B0609020204030204" pitchFamily="49" charset="0"/>
                <a:cs typeface="Courier New" panose="02070309020205020404" pitchFamily="49" charset="0"/>
              </a:rPr>
              <a:t>value_counts</a:t>
            </a:r>
            <a:r>
              <a:rPr lang="en-US" sz="2400" dirty="0">
                <a:latin typeface="Consolas" panose="020B0609020204030204" pitchFamily="49" charset="0"/>
                <a:cs typeface="Courier New" panose="02070309020205020404" pitchFamily="49" charset="0"/>
              </a:rPr>
              <a:t>(normalize = True))</a:t>
            </a:r>
          </a:p>
          <a:p>
            <a:r>
              <a:rPr lang="en-US" sz="2400" dirty="0">
                <a:latin typeface="Consolas" panose="020B0609020204030204" pitchFamily="49" charset="0"/>
                <a:cs typeface="Courier New" panose="02070309020205020404" pitchFamily="49" charset="0"/>
              </a:rPr>
              <a:t>BAD</a:t>
            </a:r>
          </a:p>
          <a:p>
            <a:r>
              <a:rPr lang="en-US" sz="2400" dirty="0">
                <a:latin typeface="Consolas" panose="020B0609020204030204" pitchFamily="49" charset="0"/>
                <a:cs typeface="Courier New" panose="02070309020205020404" pitchFamily="49" charset="0"/>
              </a:rPr>
              <a:t>0   0.8005752637</a:t>
            </a:r>
          </a:p>
          <a:p>
            <a:r>
              <a:rPr lang="en-US" sz="2400" dirty="0">
                <a:latin typeface="Consolas" panose="020B0609020204030204" pitchFamily="49" charset="0"/>
                <a:cs typeface="Courier New" panose="02070309020205020404" pitchFamily="49" charset="0"/>
              </a:rPr>
              <a:t>1   0.1994247363</a:t>
            </a:r>
          </a:p>
          <a:p>
            <a:r>
              <a:rPr lang="en-US" sz="2400" dirty="0">
                <a:latin typeface="Consolas" panose="020B0609020204030204" pitchFamily="49" charset="0"/>
                <a:cs typeface="Courier New" panose="02070309020205020404" pitchFamily="49" charset="0"/>
              </a:rPr>
              <a:t>print(</a:t>
            </a:r>
            <a:r>
              <a:rPr lang="en-US" sz="2400" dirty="0" err="1">
                <a:latin typeface="Consolas" panose="020B0609020204030204" pitchFamily="49" charset="0"/>
                <a:cs typeface="Courier New" panose="02070309020205020404" pitchFamily="49" charset="0"/>
              </a:rPr>
              <a:t>hmeq_test</a:t>
            </a:r>
            <a:r>
              <a:rPr lang="en-US" sz="2400" dirty="0">
                <a:latin typeface="Consolas" panose="020B0609020204030204" pitchFamily="49" charset="0"/>
                <a:cs typeface="Courier New" panose="02070309020205020404" pitchFamily="49" charset="0"/>
              </a:rPr>
              <a:t>['BAD'].</a:t>
            </a:r>
            <a:r>
              <a:rPr lang="en-US" sz="2400" dirty="0" err="1">
                <a:latin typeface="Consolas" panose="020B0609020204030204" pitchFamily="49" charset="0"/>
                <a:cs typeface="Courier New" panose="02070309020205020404" pitchFamily="49" charset="0"/>
              </a:rPr>
              <a:t>value_counts</a:t>
            </a:r>
            <a:r>
              <a:rPr lang="en-US" sz="2400" dirty="0">
                <a:latin typeface="Consolas" panose="020B0609020204030204" pitchFamily="49" charset="0"/>
                <a:cs typeface="Courier New" panose="02070309020205020404" pitchFamily="49" charset="0"/>
              </a:rPr>
              <a:t>(normalize = True))</a:t>
            </a:r>
          </a:p>
          <a:p>
            <a:r>
              <a:rPr lang="en-US" sz="2400" dirty="0">
                <a:latin typeface="Consolas" panose="020B0609020204030204" pitchFamily="49" charset="0"/>
                <a:cs typeface="Courier New" panose="02070309020205020404" pitchFamily="49" charset="0"/>
              </a:rPr>
              <a:t>BAD</a:t>
            </a:r>
          </a:p>
          <a:p>
            <a:r>
              <a:rPr lang="en-US" sz="2400" dirty="0">
                <a:latin typeface="Consolas" panose="020B0609020204030204" pitchFamily="49" charset="0"/>
                <a:cs typeface="Courier New" panose="02070309020205020404" pitchFamily="49" charset="0"/>
              </a:rPr>
              <a:t>0   0.8003355705</a:t>
            </a:r>
          </a:p>
          <a:p>
            <a:r>
              <a:rPr lang="en-US" sz="2400" dirty="0">
                <a:latin typeface="Consolas" panose="020B0609020204030204" pitchFamily="49" charset="0"/>
                <a:cs typeface="Courier New" panose="02070309020205020404" pitchFamily="49" charset="0"/>
              </a:rPr>
              <a:t>1   0.1996644295</a:t>
            </a:r>
            <a:endParaRPr lang="en-US" sz="2800" dirty="0">
              <a:latin typeface="Consolas" panose="020B0609020204030204" pitchFamily="49" charset="0"/>
              <a:cs typeface="Courier New" panose="02070309020205020404" pitchFamily="49" charset="0"/>
            </a:endParaRPr>
          </a:p>
        </p:txBody>
      </p:sp>
      <p:sp>
        <p:nvSpPr>
          <p:cNvPr id="6" name="Arrow: Left 5">
            <a:extLst>
              <a:ext uri="{FF2B5EF4-FFF2-40B4-BE49-F238E27FC236}">
                <a16:creationId xmlns:a16="http://schemas.microsoft.com/office/drawing/2014/main" id="{C4E6C890-53EC-6FDE-D875-BABE48E5B02C}"/>
              </a:ext>
            </a:extLst>
          </p:cNvPr>
          <p:cNvSpPr/>
          <p:nvPr/>
        </p:nvSpPr>
        <p:spPr>
          <a:xfrm>
            <a:off x="6597052" y="7566006"/>
            <a:ext cx="4572000" cy="914400"/>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2"/>
                </a:solidFill>
              </a:rPr>
              <a:t>Notice the proportions?</a:t>
            </a:r>
          </a:p>
        </p:txBody>
      </p:sp>
    </p:spTree>
    <p:extLst>
      <p:ext uri="{BB962C8B-B14F-4D97-AF65-F5344CB8AC3E}">
        <p14:creationId xmlns:p14="http://schemas.microsoft.com/office/powerpoint/2010/main" val="165966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3FE9333-64A7-4016-BDC2-9FAFD3EAF521}"/>
              </a:ext>
            </a:extLst>
          </p:cNvPr>
          <p:cNvSpPr>
            <a:spLocks noGrp="1"/>
          </p:cNvSpPr>
          <p:nvPr>
            <p:ph type="title"/>
          </p:nvPr>
        </p:nvSpPr>
        <p:spPr/>
        <p:txBody>
          <a:bodyPr/>
          <a:lstStyle/>
          <a:p>
            <a:r>
              <a:rPr lang="en-US" b="1" dirty="0">
                <a:solidFill>
                  <a:schemeClr val="bg1"/>
                </a:solidFill>
              </a:rPr>
              <a:t>Stratified Random Sampling</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00B5BA7-EB7F-952C-A14B-223309461C3E}"/>
                  </a:ext>
                </a:extLst>
              </p:cNvPr>
              <p:cNvSpPr>
                <a:spLocks noGrp="1"/>
              </p:cNvSpPr>
              <p:nvPr>
                <p:ph idx="1"/>
              </p:nvPr>
            </p:nvSpPr>
            <p:spPr/>
            <p:txBody>
              <a:bodyPr anchor="ctr"/>
              <a:lstStyle/>
              <a:p>
                <a:pPr>
                  <a:lnSpc>
                    <a:spcPct val="125000"/>
                  </a:lnSpc>
                  <a:spcBef>
                    <a:spcPts val="600"/>
                  </a:spcBef>
                </a:pPr>
                <a:r>
                  <a:rPr lang="en-US" sz="3600" dirty="0"/>
                  <a:t>Suppose the original data has </a:t>
                </a:r>
                <a14:m>
                  <m:oMath xmlns:m="http://schemas.openxmlformats.org/officeDocument/2006/math">
                    <m:r>
                      <a:rPr lang="en-US" sz="3600" i="1" dirty="0" smtClean="0">
                        <a:latin typeface="Cambria Math" panose="02040503050406030204" pitchFamily="18" charset="0"/>
                      </a:rPr>
                      <m:t>𝑛</m:t>
                    </m:r>
                  </m:oMath>
                </a14:m>
                <a:r>
                  <a:rPr lang="en-US" sz="3600" dirty="0"/>
                  <a:t> observations where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𝑛</m:t>
                        </m:r>
                      </m:e>
                      <m:sub>
                        <m:r>
                          <a:rPr lang="en-US" sz="3600" b="0" i="1" smtClean="0">
                            <a:latin typeface="Cambria Math" panose="02040503050406030204" pitchFamily="18" charset="0"/>
                          </a:rPr>
                          <m:t>0</m:t>
                        </m:r>
                      </m:sub>
                    </m:sSub>
                  </m:oMath>
                </a14:m>
                <a:r>
                  <a:rPr lang="en-US" sz="3600" dirty="0"/>
                  <a:t> of them are in the category BAD = 0 and another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b="0" i="1" smtClean="0">
                            <a:latin typeface="Cambria Math" panose="02040503050406030204" pitchFamily="18" charset="0"/>
                          </a:rPr>
                          <m:t>1</m:t>
                        </m:r>
                      </m:sub>
                    </m:sSub>
                  </m:oMath>
                </a14:m>
                <a:r>
                  <a:rPr lang="en-US" sz="3600" dirty="0"/>
                  <a:t> observations are in the category BAD = 1.</a:t>
                </a:r>
              </a:p>
              <a:p>
                <a:pPr>
                  <a:lnSpc>
                    <a:spcPct val="125000"/>
                  </a:lnSpc>
                  <a:spcBef>
                    <a:spcPts val="600"/>
                  </a:spcBef>
                </a:pPr>
                <a:r>
                  <a:rPr lang="en-US" sz="3600" dirty="0"/>
                  <a:t>Let </a:t>
                </a:r>
                <a14:m>
                  <m:oMath xmlns:m="http://schemas.openxmlformats.org/officeDocument/2006/math">
                    <m:r>
                      <a:rPr lang="en-US" sz="3600" i="1" dirty="0" smtClean="0">
                        <a:latin typeface="Cambria Math" panose="02040503050406030204" pitchFamily="18" charset="0"/>
                      </a:rPr>
                      <m:t>0&lt;</m:t>
                    </m:r>
                    <m:r>
                      <a:rPr lang="en-US" sz="3600" i="1" dirty="0" smtClean="0">
                        <a:latin typeface="Cambria Math" panose="02040503050406030204" pitchFamily="18" charset="0"/>
                      </a:rPr>
                      <m:t>𝑝</m:t>
                    </m:r>
                    <m:r>
                      <a:rPr lang="en-US" sz="3600" i="1" dirty="0" smtClean="0">
                        <a:latin typeface="Cambria Math" panose="02040503050406030204" pitchFamily="18" charset="0"/>
                      </a:rPr>
                      <m:t>&lt;1</m:t>
                    </m:r>
                  </m:oMath>
                </a14:m>
                <a:r>
                  <a:rPr lang="en-US" sz="3600" dirty="0"/>
                  <a:t> is the sampling proportion and BAD is the stratification variable.</a:t>
                </a:r>
              </a:p>
              <a:p>
                <a:pPr>
                  <a:lnSpc>
                    <a:spcPct val="125000"/>
                  </a:lnSpc>
                  <a:spcBef>
                    <a:spcPts val="600"/>
                  </a:spcBef>
                </a:pPr>
                <a:r>
                  <a:rPr lang="en-US" sz="3600" dirty="0"/>
                  <a:t>The Training partition consists of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𝑛</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𝑝</m:t>
                    </m:r>
                  </m:oMath>
                </a14:m>
                <a:r>
                  <a:rPr lang="en-US" sz="3600" dirty="0"/>
                  <a:t> observations with category BAD = 0 and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𝑝</m:t>
                    </m:r>
                  </m:oMath>
                </a14:m>
                <a:r>
                  <a:rPr lang="en-US" sz="3600" dirty="0"/>
                  <a:t> observations with category BAD = 1.</a:t>
                </a:r>
              </a:p>
              <a:p>
                <a:pPr>
                  <a:lnSpc>
                    <a:spcPct val="125000"/>
                  </a:lnSpc>
                  <a:spcBef>
                    <a:spcPts val="600"/>
                  </a:spcBef>
                </a:pPr>
                <a:r>
                  <a:rPr lang="en-US" sz="3600" dirty="0"/>
                  <a:t>The Testing partition consists of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i="1">
                            <a:latin typeface="Cambria Math" panose="02040503050406030204" pitchFamily="18" charset="0"/>
                          </a:rPr>
                          <m:t>0</m:t>
                        </m:r>
                      </m:sub>
                    </m:sSub>
                    <m:d>
                      <m:dPr>
                        <m:ctrlPr>
                          <a:rPr lang="en-US" sz="3600" i="1" smtClean="0">
                            <a:latin typeface="Cambria Math" panose="02040503050406030204" pitchFamily="18" charset="0"/>
                          </a:rPr>
                        </m:ctrlPr>
                      </m:dPr>
                      <m:e>
                        <m:r>
                          <a:rPr lang="en-US" sz="3600" b="0" i="1" smtClean="0">
                            <a:latin typeface="Cambria Math" panose="02040503050406030204" pitchFamily="18" charset="0"/>
                          </a:rPr>
                          <m:t>1−</m:t>
                        </m:r>
                        <m:r>
                          <a:rPr lang="en-US" sz="3600" b="0" i="1" smtClean="0">
                            <a:latin typeface="Cambria Math" panose="02040503050406030204" pitchFamily="18" charset="0"/>
                          </a:rPr>
                          <m:t>𝑝</m:t>
                        </m:r>
                      </m:e>
                    </m:d>
                  </m:oMath>
                </a14:m>
                <a:r>
                  <a:rPr lang="en-US" sz="3600" dirty="0"/>
                  <a:t> observations with category BAD = 0 and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i="1">
                            <a:latin typeface="Cambria Math" panose="02040503050406030204" pitchFamily="18" charset="0"/>
                          </a:rPr>
                          <m:t>1</m:t>
                        </m:r>
                      </m:sub>
                    </m:sSub>
                    <m:d>
                      <m:dPr>
                        <m:ctrlPr>
                          <a:rPr lang="en-US" sz="3600" i="1">
                            <a:latin typeface="Cambria Math" panose="02040503050406030204" pitchFamily="18" charset="0"/>
                          </a:rPr>
                        </m:ctrlPr>
                      </m:dPr>
                      <m:e>
                        <m:r>
                          <a:rPr lang="en-US" sz="3600" i="1">
                            <a:latin typeface="Cambria Math" panose="02040503050406030204" pitchFamily="18" charset="0"/>
                          </a:rPr>
                          <m:t>1−</m:t>
                        </m:r>
                        <m:r>
                          <a:rPr lang="en-US" sz="3600" i="1">
                            <a:latin typeface="Cambria Math" panose="02040503050406030204" pitchFamily="18" charset="0"/>
                          </a:rPr>
                          <m:t>𝑝</m:t>
                        </m:r>
                      </m:e>
                    </m:d>
                  </m:oMath>
                </a14:m>
                <a:r>
                  <a:rPr lang="en-US" sz="3600" dirty="0"/>
                  <a:t> observations with category BAD = 1.</a:t>
                </a:r>
              </a:p>
            </p:txBody>
          </p:sp>
        </mc:Choice>
        <mc:Fallback xmlns="">
          <p:sp>
            <p:nvSpPr>
              <p:cNvPr id="5" name="Content Placeholder 4">
                <a:extLst>
                  <a:ext uri="{FF2B5EF4-FFF2-40B4-BE49-F238E27FC236}">
                    <a16:creationId xmlns:a16="http://schemas.microsoft.com/office/drawing/2014/main" id="{F00B5BA7-EB7F-952C-A14B-223309461C3E}"/>
                  </a:ext>
                </a:extLst>
              </p:cNvPr>
              <p:cNvSpPr>
                <a:spLocks noGrp="1" noRot="1" noChangeAspect="1" noMove="1" noResize="1" noEditPoints="1" noAdjustHandles="1" noChangeArrowheads="1" noChangeShapeType="1" noTextEdit="1"/>
              </p:cNvSpPr>
              <p:nvPr>
                <p:ph idx="1"/>
              </p:nvPr>
            </p:nvSpPr>
            <p:spPr>
              <a:blipFill>
                <a:blip r:embed="rId3"/>
                <a:stretch>
                  <a:fillRect l="-947"/>
                </a:stretch>
              </a:blipFill>
            </p:spPr>
            <p:txBody>
              <a:bodyPr/>
              <a:lstStyle/>
              <a:p>
                <a:r>
                  <a:rPr lang="en-US">
                    <a:noFill/>
                  </a:rPr>
                  <a:t> </a:t>
                </a:r>
              </a:p>
            </p:txBody>
          </p:sp>
        </mc:Fallback>
      </mc:AlternateContent>
    </p:spTree>
    <p:extLst>
      <p:ext uri="{BB962C8B-B14F-4D97-AF65-F5344CB8AC3E}">
        <p14:creationId xmlns:p14="http://schemas.microsoft.com/office/powerpoint/2010/main" val="3299037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3FE9333-64A7-4016-BDC2-9FAFD3EAF521}"/>
              </a:ext>
            </a:extLst>
          </p:cNvPr>
          <p:cNvSpPr>
            <a:spLocks noGrp="1"/>
          </p:cNvSpPr>
          <p:nvPr>
            <p:ph type="title"/>
          </p:nvPr>
        </p:nvSpPr>
        <p:spPr/>
        <p:txBody>
          <a:bodyPr/>
          <a:lstStyle/>
          <a:p>
            <a:r>
              <a:rPr lang="en-US" b="1" dirty="0">
                <a:solidFill>
                  <a:schemeClr val="bg1"/>
                </a:solidFill>
              </a:rPr>
              <a:t>Stratified Random Sampling</a:t>
            </a:r>
            <a:endParaRPr 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00B5BA7-EB7F-952C-A14B-223309461C3E}"/>
                  </a:ext>
                </a:extLst>
              </p:cNvPr>
              <p:cNvSpPr>
                <a:spLocks noGrp="1"/>
              </p:cNvSpPr>
              <p:nvPr>
                <p:ph idx="1"/>
              </p:nvPr>
            </p:nvSpPr>
            <p:spPr/>
            <p:txBody>
              <a:bodyPr anchor="ctr"/>
              <a:lstStyle/>
              <a:p>
                <a:pPr>
                  <a:lnSpc>
                    <a:spcPct val="125000"/>
                  </a:lnSpc>
                  <a:spcBef>
                    <a:spcPts val="600"/>
                  </a:spcBef>
                </a:pPr>
                <a:r>
                  <a:rPr lang="en-US" sz="3600" dirty="0"/>
                  <a:t>The proportion of category BAD = 0 in the </a:t>
                </a:r>
                <a:r>
                  <a:rPr lang="en-US" sz="3600" dirty="0">
                    <a:solidFill>
                      <a:srgbClr val="0070C0"/>
                    </a:solidFill>
                  </a:rPr>
                  <a:t>Training</a:t>
                </a:r>
                <a:r>
                  <a:rPr lang="en-US" sz="3600" dirty="0"/>
                  <a:t> and </a:t>
                </a:r>
                <a:r>
                  <a:rPr lang="en-US" sz="3600" dirty="0">
                    <a:solidFill>
                      <a:srgbClr val="FF0000"/>
                    </a:solidFill>
                  </a:rPr>
                  <a:t>Testing</a:t>
                </a:r>
                <a:r>
                  <a:rPr lang="en-US" sz="3600" dirty="0"/>
                  <a:t> partitions is </a:t>
                </a:r>
                <a14:m>
                  <m:oMath xmlns:m="http://schemas.openxmlformats.org/officeDocument/2006/math">
                    <m:f>
                      <m:fPr>
                        <m:ctrlPr>
                          <a:rPr lang="en-US" sz="3600" i="1" smtClean="0">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𝑛</m:t>
                            </m:r>
                          </m:e>
                          <m:sub>
                            <m:r>
                              <a:rPr lang="en-US" sz="3600" i="1">
                                <a:solidFill>
                                  <a:srgbClr val="0070C0"/>
                                </a:solidFill>
                                <a:latin typeface="Cambria Math" panose="02040503050406030204" pitchFamily="18" charset="0"/>
                              </a:rPr>
                              <m:t>0</m:t>
                            </m:r>
                          </m:sub>
                        </m:sSub>
                        <m:r>
                          <a:rPr lang="en-US" sz="3600" i="1">
                            <a:solidFill>
                              <a:srgbClr val="0070C0"/>
                            </a:solidFill>
                            <a:latin typeface="Cambria Math" panose="02040503050406030204" pitchFamily="18" charset="0"/>
                          </a:rPr>
                          <m:t>𝑝</m:t>
                        </m:r>
                      </m:num>
                      <m:den>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𝑛</m:t>
                            </m:r>
                          </m:e>
                          <m:sub>
                            <m:r>
                              <a:rPr lang="en-US" sz="3600" i="1">
                                <a:solidFill>
                                  <a:srgbClr val="0070C0"/>
                                </a:solidFill>
                                <a:latin typeface="Cambria Math" panose="02040503050406030204" pitchFamily="18" charset="0"/>
                              </a:rPr>
                              <m:t>0</m:t>
                            </m:r>
                          </m:sub>
                        </m:sSub>
                        <m:r>
                          <a:rPr lang="en-US" sz="3600" i="1">
                            <a:solidFill>
                              <a:srgbClr val="0070C0"/>
                            </a:solidFill>
                            <a:latin typeface="Cambria Math" panose="02040503050406030204" pitchFamily="18" charset="0"/>
                          </a:rPr>
                          <m:t>𝑝</m:t>
                        </m:r>
                        <m:r>
                          <a:rPr lang="en-US" sz="3600" b="0" i="1" smtClean="0">
                            <a:solidFill>
                              <a:srgbClr val="0070C0"/>
                            </a:solidFill>
                            <a:latin typeface="Cambria Math" panose="02040503050406030204" pitchFamily="18" charset="0"/>
                          </a:rPr>
                          <m:t>+</m:t>
                        </m:r>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𝑛</m:t>
                            </m:r>
                          </m:e>
                          <m:sub>
                            <m:r>
                              <a:rPr lang="en-US" sz="3600" b="0" i="1" smtClean="0">
                                <a:solidFill>
                                  <a:srgbClr val="0070C0"/>
                                </a:solidFill>
                                <a:latin typeface="Cambria Math" panose="02040503050406030204" pitchFamily="18" charset="0"/>
                              </a:rPr>
                              <m:t>1</m:t>
                            </m:r>
                          </m:sub>
                        </m:sSub>
                        <m:r>
                          <a:rPr lang="en-US" sz="3600" i="1">
                            <a:solidFill>
                              <a:srgbClr val="0070C0"/>
                            </a:solidFill>
                            <a:latin typeface="Cambria Math" panose="02040503050406030204" pitchFamily="18" charset="0"/>
                          </a:rPr>
                          <m:t>𝑝</m:t>
                        </m:r>
                      </m:den>
                    </m:f>
                    <m:r>
                      <a:rPr lang="en-US" sz="3600" b="0" i="1" smtClean="0">
                        <a:latin typeface="Cambria Math" panose="02040503050406030204" pitchFamily="18" charset="0"/>
                      </a:rPr>
                      <m:t>=</m:t>
                    </m:r>
                    <m:f>
                      <m:fPr>
                        <m:ctrlPr>
                          <a:rPr lang="en-US" sz="3600" i="1" smtClean="0">
                            <a:solidFill>
                              <a:srgbClr val="FF0000"/>
                            </a:solidFill>
                            <a:latin typeface="Cambria Math" panose="02040503050406030204" pitchFamily="18" charset="0"/>
                          </a:rPr>
                        </m:ctrlPr>
                      </m:fPr>
                      <m:num>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𝑛</m:t>
                            </m:r>
                          </m:e>
                          <m:sub>
                            <m:r>
                              <a:rPr lang="en-US" sz="3600" i="1">
                                <a:solidFill>
                                  <a:srgbClr val="FF0000"/>
                                </a:solidFill>
                                <a:latin typeface="Cambria Math" panose="02040503050406030204" pitchFamily="18" charset="0"/>
                              </a:rPr>
                              <m:t>0</m:t>
                            </m:r>
                          </m:sub>
                        </m:sSub>
                        <m:d>
                          <m:dPr>
                            <m:ctrlPr>
                              <a:rPr lang="en-US" sz="3600" i="1">
                                <a:solidFill>
                                  <a:srgbClr val="FF0000"/>
                                </a:solidFill>
                                <a:latin typeface="Cambria Math" panose="02040503050406030204" pitchFamily="18" charset="0"/>
                              </a:rPr>
                            </m:ctrlPr>
                          </m:dPr>
                          <m:e>
                            <m:r>
                              <a:rPr lang="en-US" sz="3600" i="1">
                                <a:solidFill>
                                  <a:srgbClr val="FF0000"/>
                                </a:solidFill>
                                <a:latin typeface="Cambria Math" panose="02040503050406030204" pitchFamily="18" charset="0"/>
                              </a:rPr>
                              <m:t>1−</m:t>
                            </m:r>
                            <m:r>
                              <a:rPr lang="en-US" sz="3600" i="1">
                                <a:solidFill>
                                  <a:srgbClr val="FF0000"/>
                                </a:solidFill>
                                <a:latin typeface="Cambria Math" panose="02040503050406030204" pitchFamily="18" charset="0"/>
                              </a:rPr>
                              <m:t>𝑝</m:t>
                            </m:r>
                          </m:e>
                        </m:d>
                      </m:num>
                      <m:den>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𝑛</m:t>
                            </m:r>
                          </m:e>
                          <m:sub>
                            <m:r>
                              <a:rPr lang="en-US" sz="3600" i="1">
                                <a:solidFill>
                                  <a:srgbClr val="FF0000"/>
                                </a:solidFill>
                                <a:latin typeface="Cambria Math" panose="02040503050406030204" pitchFamily="18" charset="0"/>
                              </a:rPr>
                              <m:t>0</m:t>
                            </m:r>
                          </m:sub>
                        </m:sSub>
                        <m:d>
                          <m:dPr>
                            <m:ctrlPr>
                              <a:rPr lang="en-US" sz="3600" i="1">
                                <a:solidFill>
                                  <a:srgbClr val="FF0000"/>
                                </a:solidFill>
                                <a:latin typeface="Cambria Math" panose="02040503050406030204" pitchFamily="18" charset="0"/>
                              </a:rPr>
                            </m:ctrlPr>
                          </m:dPr>
                          <m:e>
                            <m:r>
                              <a:rPr lang="en-US" sz="3600" i="1">
                                <a:solidFill>
                                  <a:srgbClr val="FF0000"/>
                                </a:solidFill>
                                <a:latin typeface="Cambria Math" panose="02040503050406030204" pitchFamily="18" charset="0"/>
                              </a:rPr>
                              <m:t>1−</m:t>
                            </m:r>
                            <m:r>
                              <a:rPr lang="en-US" sz="3600" i="1">
                                <a:solidFill>
                                  <a:srgbClr val="FF0000"/>
                                </a:solidFill>
                                <a:latin typeface="Cambria Math" panose="02040503050406030204" pitchFamily="18" charset="0"/>
                              </a:rPr>
                              <m:t>𝑝</m:t>
                            </m:r>
                          </m:e>
                        </m:d>
                        <m:r>
                          <a:rPr lang="en-US" sz="3600" i="1">
                            <a:solidFill>
                              <a:srgbClr val="FF0000"/>
                            </a:solidFill>
                            <a:latin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𝑛</m:t>
                            </m:r>
                          </m:e>
                          <m:sub>
                            <m:r>
                              <a:rPr lang="en-US" sz="3600" i="1">
                                <a:solidFill>
                                  <a:srgbClr val="FF0000"/>
                                </a:solidFill>
                                <a:latin typeface="Cambria Math" panose="02040503050406030204" pitchFamily="18" charset="0"/>
                              </a:rPr>
                              <m:t>1</m:t>
                            </m:r>
                          </m:sub>
                        </m:sSub>
                        <m:d>
                          <m:dPr>
                            <m:ctrlPr>
                              <a:rPr lang="en-US" sz="3600" i="1">
                                <a:solidFill>
                                  <a:srgbClr val="FF0000"/>
                                </a:solidFill>
                                <a:latin typeface="Cambria Math" panose="02040503050406030204" pitchFamily="18" charset="0"/>
                              </a:rPr>
                            </m:ctrlPr>
                          </m:dPr>
                          <m:e>
                            <m:r>
                              <a:rPr lang="en-US" sz="3600" i="1">
                                <a:solidFill>
                                  <a:srgbClr val="FF0000"/>
                                </a:solidFill>
                                <a:latin typeface="Cambria Math" panose="02040503050406030204" pitchFamily="18" charset="0"/>
                              </a:rPr>
                              <m:t>1−</m:t>
                            </m:r>
                            <m:r>
                              <a:rPr lang="en-US" sz="3600" i="1">
                                <a:solidFill>
                                  <a:srgbClr val="FF0000"/>
                                </a:solidFill>
                                <a:latin typeface="Cambria Math" panose="02040503050406030204" pitchFamily="18" charset="0"/>
                              </a:rPr>
                              <m:t>𝑝</m:t>
                            </m:r>
                          </m:e>
                        </m:d>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i="1">
                                <a:latin typeface="Cambria Math" panose="02040503050406030204" pitchFamily="18" charset="0"/>
                              </a:rPr>
                              <m:t>0</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i="1">
                                <a:latin typeface="Cambria Math" panose="02040503050406030204" pitchFamily="18" charset="0"/>
                              </a:rPr>
                              <m:t>1</m:t>
                            </m:r>
                          </m:sub>
                        </m:sSub>
                      </m:den>
                    </m:f>
                  </m:oMath>
                </a14:m>
                <a:r>
                  <a:rPr lang="en-US" sz="3600" dirty="0"/>
                  <a:t> which is identical to that in the original data.</a:t>
                </a:r>
              </a:p>
              <a:p>
                <a:pPr>
                  <a:lnSpc>
                    <a:spcPct val="125000"/>
                  </a:lnSpc>
                  <a:spcBef>
                    <a:spcPts val="600"/>
                  </a:spcBef>
                </a:pPr>
                <a:r>
                  <a:rPr lang="en-US" sz="3600" dirty="0"/>
                  <a:t>The proportion of category BAD = 1 in the </a:t>
                </a:r>
                <a:r>
                  <a:rPr lang="en-US" sz="3600" dirty="0">
                    <a:solidFill>
                      <a:srgbClr val="0070C0"/>
                    </a:solidFill>
                  </a:rPr>
                  <a:t>Training</a:t>
                </a:r>
                <a:r>
                  <a:rPr lang="en-US" sz="3600" dirty="0"/>
                  <a:t> and </a:t>
                </a:r>
                <a:r>
                  <a:rPr lang="en-US" sz="3600" dirty="0">
                    <a:solidFill>
                      <a:srgbClr val="FF0000"/>
                    </a:solidFill>
                  </a:rPr>
                  <a:t>Testing</a:t>
                </a:r>
                <a:r>
                  <a:rPr lang="en-US" sz="3600" dirty="0"/>
                  <a:t> partitions is </a:t>
                </a:r>
                <a14:m>
                  <m:oMath xmlns:m="http://schemas.openxmlformats.org/officeDocument/2006/math">
                    <m:f>
                      <m:fPr>
                        <m:ctrlPr>
                          <a:rPr lang="en-US" sz="3600" i="1" smtClean="0">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𝑛</m:t>
                            </m:r>
                          </m:e>
                          <m:sub>
                            <m:r>
                              <a:rPr lang="en-US" sz="3600" b="0" i="1" smtClean="0">
                                <a:solidFill>
                                  <a:srgbClr val="0070C0"/>
                                </a:solidFill>
                                <a:latin typeface="Cambria Math" panose="02040503050406030204" pitchFamily="18" charset="0"/>
                              </a:rPr>
                              <m:t>1</m:t>
                            </m:r>
                          </m:sub>
                        </m:sSub>
                        <m:r>
                          <a:rPr lang="en-US" sz="3600" i="1">
                            <a:solidFill>
                              <a:srgbClr val="0070C0"/>
                            </a:solidFill>
                            <a:latin typeface="Cambria Math" panose="02040503050406030204" pitchFamily="18" charset="0"/>
                          </a:rPr>
                          <m:t>𝑝</m:t>
                        </m:r>
                      </m:num>
                      <m:den>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𝑛</m:t>
                            </m:r>
                          </m:e>
                          <m:sub>
                            <m:r>
                              <a:rPr lang="en-US" sz="3600" i="1">
                                <a:solidFill>
                                  <a:srgbClr val="0070C0"/>
                                </a:solidFill>
                                <a:latin typeface="Cambria Math" panose="02040503050406030204" pitchFamily="18" charset="0"/>
                              </a:rPr>
                              <m:t>0</m:t>
                            </m:r>
                          </m:sub>
                        </m:sSub>
                        <m:r>
                          <a:rPr lang="en-US" sz="3600" i="1">
                            <a:solidFill>
                              <a:srgbClr val="0070C0"/>
                            </a:solidFill>
                            <a:latin typeface="Cambria Math" panose="02040503050406030204" pitchFamily="18" charset="0"/>
                          </a:rPr>
                          <m:t>𝑝</m:t>
                        </m:r>
                        <m:r>
                          <a:rPr lang="en-US" sz="3600" b="0" i="1" smtClean="0">
                            <a:solidFill>
                              <a:srgbClr val="0070C0"/>
                            </a:solidFill>
                            <a:latin typeface="Cambria Math" panose="02040503050406030204" pitchFamily="18" charset="0"/>
                          </a:rPr>
                          <m:t>+</m:t>
                        </m:r>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𝑛</m:t>
                            </m:r>
                          </m:e>
                          <m:sub>
                            <m:r>
                              <a:rPr lang="en-US" sz="3600" b="0" i="1" smtClean="0">
                                <a:solidFill>
                                  <a:srgbClr val="0070C0"/>
                                </a:solidFill>
                                <a:latin typeface="Cambria Math" panose="02040503050406030204" pitchFamily="18" charset="0"/>
                              </a:rPr>
                              <m:t>1</m:t>
                            </m:r>
                          </m:sub>
                        </m:sSub>
                        <m:r>
                          <a:rPr lang="en-US" sz="3600" i="1">
                            <a:solidFill>
                              <a:srgbClr val="0070C0"/>
                            </a:solidFill>
                            <a:latin typeface="Cambria Math" panose="02040503050406030204" pitchFamily="18" charset="0"/>
                          </a:rPr>
                          <m:t>𝑝</m:t>
                        </m:r>
                      </m:den>
                    </m:f>
                    <m:r>
                      <a:rPr lang="en-US" sz="3600" b="0" i="1" smtClean="0">
                        <a:latin typeface="Cambria Math" panose="02040503050406030204" pitchFamily="18" charset="0"/>
                      </a:rPr>
                      <m:t>=</m:t>
                    </m:r>
                    <m:f>
                      <m:fPr>
                        <m:ctrlPr>
                          <a:rPr lang="en-US" sz="3600" i="1" smtClean="0">
                            <a:solidFill>
                              <a:srgbClr val="FF0000"/>
                            </a:solidFill>
                            <a:latin typeface="Cambria Math" panose="02040503050406030204" pitchFamily="18" charset="0"/>
                          </a:rPr>
                        </m:ctrlPr>
                      </m:fPr>
                      <m:num>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𝑛</m:t>
                            </m:r>
                          </m:e>
                          <m:sub>
                            <m:r>
                              <a:rPr lang="en-US" sz="3600" b="0" i="1" smtClean="0">
                                <a:solidFill>
                                  <a:srgbClr val="FF0000"/>
                                </a:solidFill>
                                <a:latin typeface="Cambria Math" panose="02040503050406030204" pitchFamily="18" charset="0"/>
                              </a:rPr>
                              <m:t>1</m:t>
                            </m:r>
                          </m:sub>
                        </m:sSub>
                        <m:d>
                          <m:dPr>
                            <m:ctrlPr>
                              <a:rPr lang="en-US" sz="3600" i="1">
                                <a:solidFill>
                                  <a:srgbClr val="FF0000"/>
                                </a:solidFill>
                                <a:latin typeface="Cambria Math" panose="02040503050406030204" pitchFamily="18" charset="0"/>
                              </a:rPr>
                            </m:ctrlPr>
                          </m:dPr>
                          <m:e>
                            <m:r>
                              <a:rPr lang="en-US" sz="3600" i="1">
                                <a:solidFill>
                                  <a:srgbClr val="FF0000"/>
                                </a:solidFill>
                                <a:latin typeface="Cambria Math" panose="02040503050406030204" pitchFamily="18" charset="0"/>
                              </a:rPr>
                              <m:t>1−</m:t>
                            </m:r>
                            <m:r>
                              <a:rPr lang="en-US" sz="3600" i="1">
                                <a:solidFill>
                                  <a:srgbClr val="FF0000"/>
                                </a:solidFill>
                                <a:latin typeface="Cambria Math" panose="02040503050406030204" pitchFamily="18" charset="0"/>
                              </a:rPr>
                              <m:t>𝑝</m:t>
                            </m:r>
                          </m:e>
                        </m:d>
                      </m:num>
                      <m:den>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𝑛</m:t>
                            </m:r>
                          </m:e>
                          <m:sub>
                            <m:r>
                              <a:rPr lang="en-US" sz="3600" i="1">
                                <a:solidFill>
                                  <a:srgbClr val="FF0000"/>
                                </a:solidFill>
                                <a:latin typeface="Cambria Math" panose="02040503050406030204" pitchFamily="18" charset="0"/>
                              </a:rPr>
                              <m:t>0</m:t>
                            </m:r>
                          </m:sub>
                        </m:sSub>
                        <m:d>
                          <m:dPr>
                            <m:ctrlPr>
                              <a:rPr lang="en-US" sz="3600" i="1">
                                <a:solidFill>
                                  <a:srgbClr val="FF0000"/>
                                </a:solidFill>
                                <a:latin typeface="Cambria Math" panose="02040503050406030204" pitchFamily="18" charset="0"/>
                              </a:rPr>
                            </m:ctrlPr>
                          </m:dPr>
                          <m:e>
                            <m:r>
                              <a:rPr lang="en-US" sz="3600" i="1">
                                <a:solidFill>
                                  <a:srgbClr val="FF0000"/>
                                </a:solidFill>
                                <a:latin typeface="Cambria Math" panose="02040503050406030204" pitchFamily="18" charset="0"/>
                              </a:rPr>
                              <m:t>1−</m:t>
                            </m:r>
                            <m:r>
                              <a:rPr lang="en-US" sz="3600" i="1">
                                <a:solidFill>
                                  <a:srgbClr val="FF0000"/>
                                </a:solidFill>
                                <a:latin typeface="Cambria Math" panose="02040503050406030204" pitchFamily="18" charset="0"/>
                              </a:rPr>
                              <m:t>𝑝</m:t>
                            </m:r>
                          </m:e>
                        </m:d>
                        <m:r>
                          <a:rPr lang="en-US" sz="3600" i="1">
                            <a:solidFill>
                              <a:srgbClr val="FF0000"/>
                            </a:solidFill>
                            <a:latin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𝑛</m:t>
                            </m:r>
                          </m:e>
                          <m:sub>
                            <m:r>
                              <a:rPr lang="en-US" sz="3600" i="1">
                                <a:solidFill>
                                  <a:srgbClr val="FF0000"/>
                                </a:solidFill>
                                <a:latin typeface="Cambria Math" panose="02040503050406030204" pitchFamily="18" charset="0"/>
                              </a:rPr>
                              <m:t>1</m:t>
                            </m:r>
                          </m:sub>
                        </m:sSub>
                        <m:d>
                          <m:dPr>
                            <m:ctrlPr>
                              <a:rPr lang="en-US" sz="3600" i="1">
                                <a:solidFill>
                                  <a:srgbClr val="FF0000"/>
                                </a:solidFill>
                                <a:latin typeface="Cambria Math" panose="02040503050406030204" pitchFamily="18" charset="0"/>
                              </a:rPr>
                            </m:ctrlPr>
                          </m:dPr>
                          <m:e>
                            <m:r>
                              <a:rPr lang="en-US" sz="3600" i="1">
                                <a:solidFill>
                                  <a:srgbClr val="FF0000"/>
                                </a:solidFill>
                                <a:latin typeface="Cambria Math" panose="02040503050406030204" pitchFamily="18" charset="0"/>
                              </a:rPr>
                              <m:t>1−</m:t>
                            </m:r>
                            <m:r>
                              <a:rPr lang="en-US" sz="3600" i="1">
                                <a:solidFill>
                                  <a:srgbClr val="FF0000"/>
                                </a:solidFill>
                                <a:latin typeface="Cambria Math" panose="02040503050406030204" pitchFamily="18" charset="0"/>
                              </a:rPr>
                              <m:t>𝑝</m:t>
                            </m:r>
                          </m:e>
                        </m:d>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b="0" i="1" smtClean="0">
                                <a:latin typeface="Cambria Math" panose="02040503050406030204" pitchFamily="18" charset="0"/>
                              </a:rPr>
                              <m:t>1</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𝑛</m:t>
                            </m:r>
                          </m:e>
                          <m:sub>
                            <m:r>
                              <a:rPr lang="en-US" sz="3600" i="1">
                                <a:latin typeface="Cambria Math" panose="02040503050406030204" pitchFamily="18" charset="0"/>
                              </a:rPr>
                              <m:t>1</m:t>
                            </m:r>
                          </m:sub>
                        </m:sSub>
                      </m:den>
                    </m:f>
                  </m:oMath>
                </a14:m>
                <a:r>
                  <a:rPr lang="en-US" sz="3600" dirty="0"/>
                  <a:t> which is identical to that in the original data.</a:t>
                </a:r>
              </a:p>
              <a:p>
                <a:pPr>
                  <a:lnSpc>
                    <a:spcPct val="125000"/>
                  </a:lnSpc>
                  <a:spcBef>
                    <a:spcPts val="600"/>
                  </a:spcBef>
                </a:pPr>
                <a:r>
                  <a:rPr lang="en-US" sz="3600" dirty="0"/>
                  <a:t>Therefore, stratified random sampling maintain the distribution of the label variable the same across both partitions.  As a result, we can fairly evaluate the performance of a model in both partitions.</a:t>
                </a:r>
              </a:p>
            </p:txBody>
          </p:sp>
        </mc:Choice>
        <mc:Fallback>
          <p:sp>
            <p:nvSpPr>
              <p:cNvPr id="5" name="Content Placeholder 4">
                <a:extLst>
                  <a:ext uri="{FF2B5EF4-FFF2-40B4-BE49-F238E27FC236}">
                    <a16:creationId xmlns:a16="http://schemas.microsoft.com/office/drawing/2014/main" id="{F00B5BA7-EB7F-952C-A14B-223309461C3E}"/>
                  </a:ext>
                </a:extLst>
              </p:cNvPr>
              <p:cNvSpPr>
                <a:spLocks noGrp="1" noRot="1" noChangeAspect="1" noMove="1" noResize="1" noEditPoints="1" noAdjustHandles="1" noChangeArrowheads="1" noChangeShapeType="1" noTextEdit="1"/>
              </p:cNvSpPr>
              <p:nvPr>
                <p:ph idx="1"/>
              </p:nvPr>
            </p:nvSpPr>
            <p:spPr>
              <a:blipFill>
                <a:blip r:embed="rId3"/>
                <a:stretch>
                  <a:fillRect l="-947"/>
                </a:stretch>
              </a:blipFill>
            </p:spPr>
            <p:txBody>
              <a:bodyPr/>
              <a:lstStyle/>
              <a:p>
                <a:r>
                  <a:rPr lang="en-US">
                    <a:noFill/>
                  </a:rPr>
                  <a:t> </a:t>
                </a:r>
              </a:p>
            </p:txBody>
          </p:sp>
        </mc:Fallback>
      </mc:AlternateContent>
    </p:spTree>
    <p:extLst>
      <p:ext uri="{BB962C8B-B14F-4D97-AF65-F5344CB8AC3E}">
        <p14:creationId xmlns:p14="http://schemas.microsoft.com/office/powerpoint/2010/main" val="1195287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Simple Random vs Stratified</a:t>
            </a:r>
          </a:p>
        </p:txBody>
      </p:sp>
      <p:graphicFrame>
        <p:nvGraphicFramePr>
          <p:cNvPr id="4" name="Content Placeholder 3">
            <a:extLst>
              <a:ext uri="{FF2B5EF4-FFF2-40B4-BE49-F238E27FC236}">
                <a16:creationId xmlns:a16="http://schemas.microsoft.com/office/drawing/2014/main" id="{C035FF74-8EC8-4B66-B980-A1D0CD9884B9}"/>
              </a:ext>
            </a:extLst>
          </p:cNvPr>
          <p:cNvGraphicFramePr>
            <a:graphicFrameLocks noGrp="1"/>
          </p:cNvGraphicFramePr>
          <p:nvPr>
            <p:ph idx="1"/>
            <p:extLst>
              <p:ext uri="{D42A27DB-BD31-4B8C-83A1-F6EECF244321}">
                <p14:modId xmlns:p14="http://schemas.microsoft.com/office/powerpoint/2010/main" val="1992315627"/>
              </p:ext>
            </p:extLst>
          </p:nvPr>
        </p:nvGraphicFramePr>
        <p:xfrm>
          <a:off x="1257300" y="2805113"/>
          <a:ext cx="14129845"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mage result for box plot">
            <a:extLst>
              <a:ext uri="{FF2B5EF4-FFF2-40B4-BE49-F238E27FC236}">
                <a16:creationId xmlns:a16="http://schemas.microsoft.com/office/drawing/2014/main" id="{28C842EF-0609-49AE-8D02-4D1CFC4233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6052" y="6780830"/>
            <a:ext cx="3591234"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5B4508-83C7-4A51-B736-C6C122F1C733}"/>
              </a:ext>
            </a:extLst>
          </p:cNvPr>
          <p:cNvSpPr txBox="1"/>
          <p:nvPr/>
        </p:nvSpPr>
        <p:spPr>
          <a:xfrm>
            <a:off x="1257300" y="2715189"/>
            <a:ext cx="5158821" cy="1200329"/>
          </a:xfrm>
          <a:prstGeom prst="rect">
            <a:avLst/>
          </a:prstGeom>
          <a:noFill/>
        </p:spPr>
        <p:txBody>
          <a:bodyPr wrap="square" rtlCol="0">
            <a:spAutoFit/>
          </a:bodyPr>
          <a:lstStyle/>
          <a:p>
            <a:pPr algn="ctr"/>
            <a:r>
              <a:rPr lang="en-US" sz="3600" b="1" dirty="0">
                <a:latin typeface="Calibri" panose="020F0502020204030204" pitchFamily="34" charset="0"/>
                <a:ea typeface="Calibri" panose="020F0502020204030204" pitchFamily="34" charset="0"/>
                <a:cs typeface="Calibri" panose="020F0502020204030204" pitchFamily="34" charset="0"/>
              </a:rPr>
              <a:t>Measurement Level of Label Variable?</a:t>
            </a:r>
          </a:p>
        </p:txBody>
      </p:sp>
      <p:sp>
        <p:nvSpPr>
          <p:cNvPr id="8" name="TextBox 7">
            <a:extLst>
              <a:ext uri="{FF2B5EF4-FFF2-40B4-BE49-F238E27FC236}">
                <a16:creationId xmlns:a16="http://schemas.microsoft.com/office/drawing/2014/main" id="{399D3CD0-18CD-4996-BEF8-3925A8285652}"/>
              </a:ext>
            </a:extLst>
          </p:cNvPr>
          <p:cNvSpPr txBox="1"/>
          <p:nvPr/>
        </p:nvSpPr>
        <p:spPr>
          <a:xfrm>
            <a:off x="10168759" y="1863300"/>
            <a:ext cx="6858000" cy="3277820"/>
          </a:xfrm>
          <a:prstGeom prst="rect">
            <a:avLst/>
          </a:prstGeom>
          <a:noFill/>
        </p:spPr>
        <p:txBody>
          <a:bodyPr wrap="square" rtlCol="0" anchor="ctr">
            <a:spAutoFit/>
          </a:bodyPr>
          <a:lstStyle/>
          <a:p>
            <a:pPr marL="428625" indent="-428625">
              <a:spcBef>
                <a:spcPts val="600"/>
              </a:spcBef>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Recommend Stratified Random Sampling</a:t>
            </a:r>
          </a:p>
          <a:p>
            <a:pPr marL="428625" indent="-428625">
              <a:spcBef>
                <a:spcPts val="600"/>
              </a:spcBef>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Strata defined by label categories</a:t>
            </a:r>
          </a:p>
          <a:p>
            <a:pPr marL="428625" indent="-428625">
              <a:spcBef>
                <a:spcPts val="600"/>
              </a:spcBef>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Label distribution maintained across partitions</a:t>
            </a:r>
          </a:p>
          <a:p>
            <a:pPr marL="428625" indent="-428625">
              <a:spcBef>
                <a:spcPts val="600"/>
              </a:spcBef>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Watch out some rare label categories</a:t>
            </a:r>
          </a:p>
        </p:txBody>
      </p:sp>
      <p:sp>
        <p:nvSpPr>
          <p:cNvPr id="10" name="TextBox 9">
            <a:extLst>
              <a:ext uri="{FF2B5EF4-FFF2-40B4-BE49-F238E27FC236}">
                <a16:creationId xmlns:a16="http://schemas.microsoft.com/office/drawing/2014/main" id="{07511DBE-EE61-4BBB-B499-461C40E22454}"/>
              </a:ext>
            </a:extLst>
          </p:cNvPr>
          <p:cNvSpPr txBox="1"/>
          <p:nvPr/>
        </p:nvSpPr>
        <p:spPr>
          <a:xfrm>
            <a:off x="10168759" y="6824992"/>
            <a:ext cx="6858000" cy="2139047"/>
          </a:xfrm>
          <a:prstGeom prst="rect">
            <a:avLst/>
          </a:prstGeom>
          <a:noFill/>
        </p:spPr>
        <p:txBody>
          <a:bodyPr wrap="square" rtlCol="0" anchor="ctr">
            <a:spAutoFit/>
          </a:bodyPr>
          <a:lstStyle/>
          <a:p>
            <a:pPr marL="428625" indent="-428625">
              <a:spcBef>
                <a:spcPts val="600"/>
              </a:spcBef>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Recommend Simple Random Sampling</a:t>
            </a:r>
          </a:p>
          <a:p>
            <a:pPr marL="428625" indent="-428625">
              <a:spcBef>
                <a:spcPts val="600"/>
              </a:spcBef>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Check if target distributions in partitions are similar afterward</a:t>
            </a:r>
          </a:p>
        </p:txBody>
      </p:sp>
    </p:spTree>
    <p:extLst>
      <p:ext uri="{BB962C8B-B14F-4D97-AF65-F5344CB8AC3E}">
        <p14:creationId xmlns:p14="http://schemas.microsoft.com/office/powerpoint/2010/main" val="2177463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LESSON 1</a:t>
            </a:r>
          </a:p>
        </p:txBody>
      </p:sp>
    </p:spTree>
    <p:extLst>
      <p:ext uri="{BB962C8B-B14F-4D97-AF65-F5344CB8AC3E}">
        <p14:creationId xmlns:p14="http://schemas.microsoft.com/office/powerpoint/2010/main" val="3970526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Lesson 2:</a:t>
            </a:r>
            <a:br>
              <a:rPr lang="en-US" altLang="en-US" sz="7200" b="1" dirty="0">
                <a:solidFill>
                  <a:schemeClr val="tx1"/>
                </a:solidFill>
              </a:rPr>
            </a:br>
            <a:r>
              <a:rPr lang="en-US" altLang="en-US" sz="7200" b="1" dirty="0">
                <a:solidFill>
                  <a:schemeClr val="tx1"/>
                </a:solidFill>
              </a:rPr>
              <a:t>Create Segments of Observations for Business Reasons</a:t>
            </a:r>
            <a:endParaRPr lang="en-US" sz="7200" b="1" dirty="0">
              <a:solidFill>
                <a:schemeClr val="tx1"/>
              </a:solidFill>
            </a:endParaRPr>
          </a:p>
        </p:txBody>
      </p:sp>
    </p:spTree>
    <p:extLst>
      <p:ext uri="{BB962C8B-B14F-4D97-AF65-F5344CB8AC3E}">
        <p14:creationId xmlns:p14="http://schemas.microsoft.com/office/powerpoint/2010/main" val="2599216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Return Customers Bring Business</a:t>
            </a:r>
          </a:p>
        </p:txBody>
      </p:sp>
      <p:sp>
        <p:nvSpPr>
          <p:cNvPr id="3" name="Content Placeholder 2"/>
          <p:cNvSpPr>
            <a:spLocks noGrp="1"/>
          </p:cNvSpPr>
          <p:nvPr>
            <p:ph idx="1"/>
          </p:nvPr>
        </p:nvSpPr>
        <p:spPr>
          <a:xfrm>
            <a:off x="1257300" y="2723198"/>
            <a:ext cx="15773400" cy="6527007"/>
          </a:xfrm>
        </p:spPr>
        <p:txBody>
          <a:bodyPr anchor="ctr">
            <a:normAutofit/>
          </a:bodyPr>
          <a:lstStyle/>
          <a:p>
            <a:pPr>
              <a:lnSpc>
                <a:spcPct val="125000"/>
              </a:lnSpc>
              <a:spcBef>
                <a:spcPts val="900"/>
              </a:spcBef>
            </a:pPr>
            <a:r>
              <a:rPr lang="en-US" sz="3600" dirty="0"/>
              <a:t>Retaining an existing customer costs less than acquiring a potential customer (the former has previously generated revenue for you).</a:t>
            </a:r>
          </a:p>
          <a:p>
            <a:pPr>
              <a:lnSpc>
                <a:spcPct val="125000"/>
              </a:lnSpc>
              <a:spcBef>
                <a:spcPts val="900"/>
              </a:spcBef>
            </a:pPr>
            <a:r>
              <a:rPr lang="en-US" sz="3600" dirty="0"/>
              <a:t>Raising customer retention by a small percentage can bring a considerable profit increase (as costs are mostly fixed).</a:t>
            </a:r>
          </a:p>
          <a:p>
            <a:pPr>
              <a:lnSpc>
                <a:spcPct val="125000"/>
              </a:lnSpc>
              <a:spcBef>
                <a:spcPts val="900"/>
              </a:spcBef>
            </a:pPr>
            <a:r>
              <a:rPr lang="en-US" sz="3600" dirty="0"/>
              <a:t>The success rate of selling to a customer you already have is always higher than that of selling to a new customer.</a:t>
            </a:r>
          </a:p>
          <a:p>
            <a:pPr>
              <a:lnSpc>
                <a:spcPct val="125000"/>
              </a:lnSpc>
              <a:spcBef>
                <a:spcPts val="900"/>
              </a:spcBef>
            </a:pPr>
            <a:r>
              <a:rPr lang="en-US" sz="3600" dirty="0"/>
              <a:t>Word-of-mouth from a long-time customer is more effective than a random advertisement.</a:t>
            </a:r>
          </a:p>
        </p:txBody>
      </p:sp>
    </p:spTree>
    <p:extLst>
      <p:ext uri="{BB962C8B-B14F-4D97-AF65-F5344CB8AC3E}">
        <p14:creationId xmlns:p14="http://schemas.microsoft.com/office/powerpoint/2010/main" val="3027614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57654"/>
            <a:ext cx="15773400" cy="1988345"/>
          </a:xfrm>
        </p:spPr>
        <p:txBody>
          <a:bodyPr>
            <a:noAutofit/>
          </a:bodyPr>
          <a:lstStyle/>
          <a:p>
            <a:pPr algn="ctr"/>
            <a:r>
              <a:rPr lang="en-US" b="1" dirty="0"/>
              <a:t>What Customers Should We Retain? </a:t>
            </a:r>
          </a:p>
        </p:txBody>
      </p:sp>
      <p:graphicFrame>
        <p:nvGraphicFramePr>
          <p:cNvPr id="16" name="Diagram 15">
            <a:extLst>
              <a:ext uri="{FF2B5EF4-FFF2-40B4-BE49-F238E27FC236}">
                <a16:creationId xmlns:a16="http://schemas.microsoft.com/office/drawing/2014/main" id="{6895A774-0FC3-5265-E9E4-77D95D547050}"/>
              </a:ext>
            </a:extLst>
          </p:cNvPr>
          <p:cNvGraphicFramePr/>
          <p:nvPr>
            <p:extLst>
              <p:ext uri="{D42A27DB-BD31-4B8C-83A1-F6EECF244321}">
                <p14:modId xmlns:p14="http://schemas.microsoft.com/office/powerpoint/2010/main" val="1756635555"/>
              </p:ext>
            </p:extLst>
          </p:nvPr>
        </p:nvGraphicFramePr>
        <p:xfrm>
          <a:off x="3048000" y="2094635"/>
          <a:ext cx="12192000" cy="6843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Plus Sign 2">
            <a:extLst>
              <a:ext uri="{FF2B5EF4-FFF2-40B4-BE49-F238E27FC236}">
                <a16:creationId xmlns:a16="http://schemas.microsoft.com/office/drawing/2014/main" id="{FB8D832D-2C45-05D7-8106-F1C406FFA679}"/>
              </a:ext>
            </a:extLst>
          </p:cNvPr>
          <p:cNvSpPr/>
          <p:nvPr/>
        </p:nvSpPr>
        <p:spPr>
          <a:xfrm>
            <a:off x="15392400" y="5715505"/>
            <a:ext cx="2057400" cy="2057400"/>
          </a:xfrm>
          <a:prstGeom prst="mathPlu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lus Sign 3">
            <a:extLst>
              <a:ext uri="{FF2B5EF4-FFF2-40B4-BE49-F238E27FC236}">
                <a16:creationId xmlns:a16="http://schemas.microsoft.com/office/drawing/2014/main" id="{34D34C60-4A19-6AB3-0F33-A34482204E70}"/>
              </a:ext>
            </a:extLst>
          </p:cNvPr>
          <p:cNvSpPr/>
          <p:nvPr/>
        </p:nvSpPr>
        <p:spPr>
          <a:xfrm>
            <a:off x="15392400" y="3459074"/>
            <a:ext cx="2057400" cy="2057400"/>
          </a:xfrm>
          <a:prstGeom prst="mathPlu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10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Module 4 Lesson Plan</a:t>
            </a:r>
          </a:p>
        </p:txBody>
      </p:sp>
      <p:sp>
        <p:nvSpPr>
          <p:cNvPr id="5122" name="Content Placeholder 2">
            <a:extLst>
              <a:ext uri="{FF2B5EF4-FFF2-40B4-BE49-F238E27FC236}">
                <a16:creationId xmlns:a16="http://schemas.microsoft.com/office/drawing/2014/main" id="{B5CFF3DD-1E43-F576-FF57-62AAAE9F976D}"/>
              </a:ext>
            </a:extLst>
          </p:cNvPr>
          <p:cNvSpPr>
            <a:spLocks noGrp="1"/>
          </p:cNvSpPr>
          <p:nvPr>
            <p:ph idx="1"/>
          </p:nvPr>
        </p:nvSpPr>
        <p:spPr>
          <a:xfrm>
            <a:off x="723901" y="1837451"/>
            <a:ext cx="16459200" cy="7315200"/>
          </a:xfrm>
        </p:spPr>
        <p:txBody>
          <a:bodyPr anchor="ctr"/>
          <a:lstStyle/>
          <a:p>
            <a:pPr marL="742950" indent="-74295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Lesson 1: Partition Observations for Training Models</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Understand the Need to Objectively Validate Models with a Testing Partition</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Perform Simple Random Sampling, with Optional Stratification Variables</a:t>
            </a:r>
          </a:p>
          <a:p>
            <a:pPr marL="742950" indent="-74295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Lesson 2: Create Segments of Observations for Business Reasons</a:t>
            </a:r>
          </a:p>
          <a:p>
            <a:pPr lvl="1">
              <a:spcBef>
                <a:spcPts val="600"/>
              </a:spcBef>
            </a:pPr>
            <a:r>
              <a:rPr lang="en-US" altLang="en-US" dirty="0"/>
              <a:t>Identify the Most Valuable Customers for a Retail Business</a:t>
            </a:r>
          </a:p>
          <a:p>
            <a:pPr lvl="1">
              <a:spcBef>
                <a:spcPts val="600"/>
              </a:spcBef>
            </a:pPr>
            <a:r>
              <a:rPr lang="en-US" altLang="en-US" dirty="0"/>
              <a:t>Perform the Recency, Frequency, and Monetary (RFM) Analysis</a:t>
            </a: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742950" indent="-74295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Lesson 3: Put Observations with Similar Feature Values in Clusters</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Apply the K-Means and the K-Modes Clustering Algorithms</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Describe Profiles of Clusters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Recency-Frequency-Monetary (RFM) Analysis</a:t>
            </a:r>
          </a:p>
        </p:txBody>
      </p:sp>
      <p:sp>
        <p:nvSpPr>
          <p:cNvPr id="5" name="Content Placeholder 4">
            <a:extLst>
              <a:ext uri="{FF2B5EF4-FFF2-40B4-BE49-F238E27FC236}">
                <a16:creationId xmlns:a16="http://schemas.microsoft.com/office/drawing/2014/main" id="{FEA1AE65-EEDA-B429-4D7F-5379F8B7A06B}"/>
              </a:ext>
            </a:extLst>
          </p:cNvPr>
          <p:cNvSpPr>
            <a:spLocks noGrp="1"/>
          </p:cNvSpPr>
          <p:nvPr>
            <p:ph idx="1"/>
          </p:nvPr>
        </p:nvSpPr>
        <p:spPr/>
        <p:txBody>
          <a:bodyPr anchor="ctr"/>
          <a:lstStyle/>
          <a:p>
            <a:pPr>
              <a:lnSpc>
                <a:spcPct val="125000"/>
              </a:lnSpc>
              <a:spcBef>
                <a:spcPts val="600"/>
              </a:spcBef>
            </a:pPr>
            <a:r>
              <a:rPr lang="en-US" sz="3600" dirty="0"/>
              <a:t>The RFM analysis places customers into tiers of RFM values based on the customers’ transaction history.</a:t>
            </a:r>
          </a:p>
          <a:p>
            <a:pPr>
              <a:lnSpc>
                <a:spcPct val="125000"/>
              </a:lnSpc>
              <a:spcBef>
                <a:spcPts val="600"/>
              </a:spcBef>
            </a:pPr>
            <a:r>
              <a:rPr lang="en-US" sz="3600" dirty="0"/>
              <a:t>The RFM values reflect the level of customer loyalty to the business.</a:t>
            </a:r>
          </a:p>
          <a:p>
            <a:pPr>
              <a:lnSpc>
                <a:spcPct val="125000"/>
              </a:lnSpc>
              <a:spcBef>
                <a:spcPts val="600"/>
              </a:spcBef>
            </a:pPr>
            <a:r>
              <a:rPr lang="en-US" sz="3600" dirty="0"/>
              <a:t>The RFM values help businesses to prioritize their resources and attention to existing customers.</a:t>
            </a:r>
          </a:p>
          <a:p>
            <a:pPr>
              <a:lnSpc>
                <a:spcPct val="125000"/>
              </a:lnSpc>
              <a:spcBef>
                <a:spcPts val="600"/>
              </a:spcBef>
            </a:pPr>
            <a:r>
              <a:rPr lang="en-US" sz="3600" dirty="0"/>
              <a:t>The RFM Analysis originated from Direct Marketing.  Marketers believe customers with higher RFM values will be more likely to respond to a new campaign or product offer.</a:t>
            </a:r>
          </a:p>
        </p:txBody>
      </p:sp>
    </p:spTree>
    <p:extLst>
      <p:ext uri="{BB962C8B-B14F-4D97-AF65-F5344CB8AC3E}">
        <p14:creationId xmlns:p14="http://schemas.microsoft.com/office/powerpoint/2010/main" val="576706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Transaction History for RFM Analysis</a:t>
            </a:r>
          </a:p>
        </p:txBody>
      </p:sp>
      <p:sp>
        <p:nvSpPr>
          <p:cNvPr id="3" name="Content Placeholder 2"/>
          <p:cNvSpPr>
            <a:spLocks noGrp="1"/>
          </p:cNvSpPr>
          <p:nvPr>
            <p:ph idx="1"/>
          </p:nvPr>
        </p:nvSpPr>
        <p:spPr>
          <a:xfrm>
            <a:off x="1604142" y="2288154"/>
            <a:ext cx="7680960" cy="6583680"/>
          </a:xfrm>
        </p:spPr>
        <p:txBody>
          <a:bodyPr anchor="ctr">
            <a:normAutofit/>
          </a:bodyPr>
          <a:lstStyle/>
          <a:p>
            <a:pPr marL="0" indent="0">
              <a:lnSpc>
                <a:spcPct val="125000"/>
              </a:lnSpc>
              <a:spcBef>
                <a:spcPts val="600"/>
              </a:spcBef>
              <a:buNone/>
            </a:pPr>
            <a:r>
              <a:rPr lang="en-US" sz="3600" b="1" dirty="0"/>
              <a:t>Information on each transaction:</a:t>
            </a:r>
          </a:p>
          <a:p>
            <a:pPr marL="784225" indent="-771525">
              <a:lnSpc>
                <a:spcPct val="125000"/>
              </a:lnSpc>
              <a:spcBef>
                <a:spcPts val="600"/>
              </a:spcBef>
              <a:buFont typeface="+mj-lt"/>
              <a:buAutoNum type="arabicPeriod"/>
            </a:pPr>
            <a:r>
              <a:rPr lang="en-US" sz="3600" dirty="0"/>
              <a:t>Customer Identifier (</a:t>
            </a:r>
            <a:r>
              <a:rPr lang="en-US" sz="3600" i="1" dirty="0" err="1"/>
              <a:t>CustomerID</a:t>
            </a:r>
            <a:r>
              <a:rPr lang="en-US" sz="3600" dirty="0"/>
              <a:t>)</a:t>
            </a:r>
          </a:p>
          <a:p>
            <a:pPr marL="784225" indent="-771525">
              <a:lnSpc>
                <a:spcPct val="125000"/>
              </a:lnSpc>
              <a:spcBef>
                <a:spcPts val="600"/>
              </a:spcBef>
              <a:buFont typeface="+mj-lt"/>
              <a:buAutoNum type="arabicPeriod"/>
            </a:pPr>
            <a:r>
              <a:rPr lang="en-US" sz="3600" dirty="0"/>
              <a:t>Data, Time, or Sequence (</a:t>
            </a:r>
            <a:r>
              <a:rPr lang="en-US" sz="3600" i="1" dirty="0"/>
              <a:t>Date</a:t>
            </a:r>
            <a:r>
              <a:rPr lang="en-US" sz="3600" dirty="0"/>
              <a:t>)</a:t>
            </a:r>
          </a:p>
          <a:p>
            <a:pPr marL="784225" indent="-771525">
              <a:lnSpc>
                <a:spcPct val="125000"/>
              </a:lnSpc>
              <a:spcBef>
                <a:spcPts val="600"/>
              </a:spcBef>
              <a:buFont typeface="+mj-lt"/>
              <a:buAutoNum type="arabicPeriod"/>
            </a:pPr>
            <a:r>
              <a:rPr lang="en-US" sz="3600" dirty="0"/>
              <a:t>Transaction Amount (</a:t>
            </a:r>
            <a:r>
              <a:rPr lang="en-US" sz="3600" i="1" dirty="0"/>
              <a:t>Amount</a:t>
            </a:r>
            <a:r>
              <a:rPr lang="en-US" sz="3600" dirty="0"/>
              <a:t>)</a:t>
            </a:r>
          </a:p>
          <a:p>
            <a:pPr marL="784225" indent="-771525">
              <a:lnSpc>
                <a:spcPct val="125000"/>
              </a:lnSpc>
              <a:spcBef>
                <a:spcPts val="600"/>
              </a:spcBef>
              <a:buFont typeface="+mj-lt"/>
              <a:buAutoNum type="arabicPeriod"/>
            </a:pPr>
            <a:r>
              <a:rPr lang="en-US" sz="3600" dirty="0"/>
              <a:t>Item Identifiers (</a:t>
            </a:r>
            <a:r>
              <a:rPr lang="en-US" sz="3600" i="1" dirty="0" err="1"/>
              <a:t>ProductLine</a:t>
            </a:r>
            <a:r>
              <a:rPr lang="en-US" sz="3600" dirty="0"/>
              <a:t> and </a:t>
            </a:r>
            <a:r>
              <a:rPr lang="en-US" sz="3600" i="1" dirty="0" err="1"/>
              <a:t>ProductNumebr</a:t>
            </a:r>
            <a:r>
              <a:rPr lang="en-US" sz="3600" dirty="0"/>
              <a:t>) are optional.</a:t>
            </a:r>
          </a:p>
        </p:txBody>
      </p:sp>
      <p:graphicFrame>
        <p:nvGraphicFramePr>
          <p:cNvPr id="4" name="Table 3">
            <a:extLst>
              <a:ext uri="{FF2B5EF4-FFF2-40B4-BE49-F238E27FC236}">
                <a16:creationId xmlns:a16="http://schemas.microsoft.com/office/drawing/2014/main" id="{2235A59D-4064-D418-2DF2-2391343B0509}"/>
              </a:ext>
            </a:extLst>
          </p:cNvPr>
          <p:cNvGraphicFramePr>
            <a:graphicFrameLocks noGrp="1"/>
          </p:cNvGraphicFramePr>
          <p:nvPr>
            <p:extLst>
              <p:ext uri="{D42A27DB-BD31-4B8C-83A1-F6EECF244321}">
                <p14:modId xmlns:p14="http://schemas.microsoft.com/office/powerpoint/2010/main" val="576011863"/>
              </p:ext>
            </p:extLst>
          </p:nvPr>
        </p:nvGraphicFramePr>
        <p:xfrm>
          <a:off x="9425683" y="2288153"/>
          <a:ext cx="7955280" cy="6583680"/>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1190204795"/>
                    </a:ext>
                  </a:extLst>
                </a:gridCol>
                <a:gridCol w="2057400">
                  <a:extLst>
                    <a:ext uri="{9D8B030D-6E8A-4147-A177-3AD203B41FA5}">
                      <a16:colId xmlns:a16="http://schemas.microsoft.com/office/drawing/2014/main" val="4084045428"/>
                    </a:ext>
                  </a:extLst>
                </a:gridCol>
                <a:gridCol w="1783080">
                  <a:extLst>
                    <a:ext uri="{9D8B030D-6E8A-4147-A177-3AD203B41FA5}">
                      <a16:colId xmlns:a16="http://schemas.microsoft.com/office/drawing/2014/main" val="545923340"/>
                    </a:ext>
                  </a:extLst>
                </a:gridCol>
                <a:gridCol w="1371600">
                  <a:extLst>
                    <a:ext uri="{9D8B030D-6E8A-4147-A177-3AD203B41FA5}">
                      <a16:colId xmlns:a16="http://schemas.microsoft.com/office/drawing/2014/main" val="675023134"/>
                    </a:ext>
                  </a:extLst>
                </a:gridCol>
                <a:gridCol w="1371600">
                  <a:extLst>
                    <a:ext uri="{9D8B030D-6E8A-4147-A177-3AD203B41FA5}">
                      <a16:colId xmlns:a16="http://schemas.microsoft.com/office/drawing/2014/main" val="4000164276"/>
                    </a:ext>
                  </a:extLst>
                </a:gridCol>
              </a:tblGrid>
              <a:tr h="411480">
                <a:tc>
                  <a:txBody>
                    <a:bodyPr/>
                    <a:lstStyle/>
                    <a:p>
                      <a:pPr algn="ctr" fontAlgn="b"/>
                      <a:r>
                        <a:rPr lang="en-US" sz="1700" b="1" u="none" strike="noStrike" dirty="0" err="1">
                          <a:solidFill>
                            <a:srgbClr val="000000"/>
                          </a:solidFill>
                          <a:effectLst/>
                        </a:rPr>
                        <a:t>CustomerID</a:t>
                      </a:r>
                      <a:endParaRPr lang="en-US" sz="1700" b="1"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1" u="none" strike="noStrike" dirty="0" err="1">
                          <a:solidFill>
                            <a:srgbClr val="000000"/>
                          </a:solidFill>
                          <a:effectLst/>
                        </a:rPr>
                        <a:t>ProductLine</a:t>
                      </a:r>
                      <a:endParaRPr lang="en-US" sz="1700" b="1"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1" u="none" strike="noStrike" dirty="0" err="1">
                          <a:solidFill>
                            <a:srgbClr val="000000"/>
                          </a:solidFill>
                          <a:effectLst/>
                        </a:rPr>
                        <a:t>ProductNumber</a:t>
                      </a:r>
                      <a:endParaRPr lang="en-US" sz="1700" b="1"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1" u="none" strike="noStrike" dirty="0">
                          <a:solidFill>
                            <a:srgbClr val="000000"/>
                          </a:solidFill>
                          <a:effectLst/>
                        </a:rPr>
                        <a:t>Date</a:t>
                      </a:r>
                      <a:endParaRPr lang="en-US" sz="1700" b="1"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1" u="none" strike="noStrike" dirty="0">
                          <a:solidFill>
                            <a:srgbClr val="000000"/>
                          </a:solidFill>
                          <a:effectLst/>
                        </a:rPr>
                        <a:t>Amount</a:t>
                      </a:r>
                      <a:endParaRPr lang="en-US" sz="1700" b="1"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2882677743"/>
                  </a:ext>
                </a:extLst>
              </a:tr>
              <a:tr h="411480">
                <a:tc>
                  <a:txBody>
                    <a:bodyPr/>
                    <a:lstStyle/>
                    <a:p>
                      <a:pPr algn="ctr" fontAlgn="b"/>
                      <a:r>
                        <a:rPr lang="en-US" sz="1700" b="0" u="none" strike="noStrike" dirty="0">
                          <a:solidFill>
                            <a:srgbClr val="000000"/>
                          </a:solidFill>
                          <a:effectLst/>
                        </a:rPr>
                        <a:t>300</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B-200</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228</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1/1/2021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40</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1509594663"/>
                  </a:ext>
                </a:extLst>
              </a:tr>
              <a:tr h="411480">
                <a:tc>
                  <a:txBody>
                    <a:bodyPr/>
                    <a:lstStyle/>
                    <a:p>
                      <a:pPr algn="ctr" fontAlgn="b"/>
                      <a:r>
                        <a:rPr lang="en-US" sz="1700" b="0" u="none" strike="noStrike">
                          <a:solidFill>
                            <a:srgbClr val="000000"/>
                          </a:solidFill>
                          <a:effectLst/>
                        </a:rPr>
                        <a:t>347</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A-100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171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1/1/2021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36</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3843370154"/>
                  </a:ext>
                </a:extLst>
              </a:tr>
              <a:tr h="411480">
                <a:tc>
                  <a:txBody>
                    <a:bodyPr/>
                    <a:lstStyle/>
                    <a:p>
                      <a:pPr algn="ctr" fontAlgn="b"/>
                      <a:r>
                        <a:rPr lang="en-US" sz="1700" b="0" u="none" strike="noStrike" dirty="0">
                          <a:solidFill>
                            <a:srgbClr val="000000"/>
                          </a:solidFill>
                          <a:effectLst/>
                        </a:rPr>
                        <a:t>373</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E-500</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571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1/1/2021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169</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372406361"/>
                  </a:ext>
                </a:extLst>
              </a:tr>
              <a:tr h="411480">
                <a:tc>
                  <a:txBody>
                    <a:bodyPr/>
                    <a:lstStyle/>
                    <a:p>
                      <a:pPr algn="ctr" fontAlgn="b"/>
                      <a:r>
                        <a:rPr lang="en-US" sz="1700" b="0" u="none" strike="noStrike">
                          <a:solidFill>
                            <a:srgbClr val="000000"/>
                          </a:solidFill>
                          <a:effectLst/>
                        </a:rPr>
                        <a:t>489</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E-500</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592</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1/1/2021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182</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2490750258"/>
                  </a:ext>
                </a:extLst>
              </a:tr>
              <a:tr h="411480">
                <a:tc>
                  <a:txBody>
                    <a:bodyPr/>
                    <a:lstStyle/>
                    <a:p>
                      <a:pPr algn="ctr" fontAlgn="b"/>
                      <a:r>
                        <a:rPr lang="en-US" sz="1700" b="0" u="none" strike="noStrike">
                          <a:solidFill>
                            <a:srgbClr val="000000"/>
                          </a:solidFill>
                          <a:effectLst/>
                        </a:rPr>
                        <a:t>507</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D-400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438</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1/1/2021</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142</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2288878472"/>
                  </a:ext>
                </a:extLst>
              </a:tr>
              <a:tr h="411480">
                <a:tc>
                  <a:txBody>
                    <a:bodyPr/>
                    <a:lstStyle/>
                    <a:p>
                      <a:pPr algn="ctr" fontAlgn="b"/>
                      <a:r>
                        <a:rPr lang="en-US" sz="1700" b="0" u="none" strike="noStrike">
                          <a:solidFill>
                            <a:srgbClr val="000000"/>
                          </a:solidFill>
                          <a:effectLst/>
                        </a:rPr>
                        <a:t>50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D-400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493</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1/2/2021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119</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4016061627"/>
                  </a:ext>
                </a:extLst>
              </a:tr>
              <a:tr h="411480">
                <a:tc>
                  <a:txBody>
                    <a:bodyPr/>
                    <a:lstStyle/>
                    <a:p>
                      <a:pPr algn="ctr" fontAlgn="b"/>
                      <a:r>
                        <a:rPr lang="en-US" sz="1700" b="0" u="none" strike="noStrike">
                          <a:solidFill>
                            <a:srgbClr val="000000"/>
                          </a:solidFill>
                          <a:effectLst/>
                        </a:rPr>
                        <a:t>180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D-400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460</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1/2/2021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104</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3126384419"/>
                  </a:ext>
                </a:extLst>
              </a:tr>
              <a:tr h="411480">
                <a:tc>
                  <a:txBody>
                    <a:bodyPr/>
                    <a:lstStyle/>
                    <a:p>
                      <a:pPr algn="ctr" fontAlgn="b"/>
                      <a:r>
                        <a:rPr lang="en-US" sz="1700" b="0" u="none" strike="noStrike">
                          <a:solidFill>
                            <a:srgbClr val="000000"/>
                          </a:solidFill>
                          <a:effectLst/>
                        </a:rPr>
                        <a:t>204</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D-400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469</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1/2/2021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149</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3034308298"/>
                  </a:ext>
                </a:extLst>
              </a:tr>
              <a:tr h="411480">
                <a:tc>
                  <a:txBody>
                    <a:bodyPr/>
                    <a:lstStyle/>
                    <a:p>
                      <a:pPr algn="ctr" fontAlgn="b"/>
                      <a:r>
                        <a:rPr lang="en-US" sz="1700" b="0" u="none" strike="noStrike">
                          <a:solidFill>
                            <a:srgbClr val="000000"/>
                          </a:solidFill>
                          <a:effectLst/>
                        </a:rPr>
                        <a:t>665</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C-300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316</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1/2/2021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82</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1301773527"/>
                  </a:ext>
                </a:extLst>
              </a:tr>
              <a:tr h="411480">
                <a:tc>
                  <a:txBody>
                    <a:bodyPr/>
                    <a:lstStyle/>
                    <a:p>
                      <a:pPr algn="ctr" fontAlgn="b"/>
                      <a:r>
                        <a:rPr lang="en-US" sz="1700" b="0" u="none" strike="noStrike">
                          <a:solidFill>
                            <a:srgbClr val="000000"/>
                          </a:solidFill>
                          <a:effectLst/>
                        </a:rPr>
                        <a:t>753</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B-200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275</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1/2/2021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41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154464904"/>
                  </a:ext>
                </a:extLst>
              </a:tr>
              <a:tr h="411480">
                <a:tc>
                  <a:txBody>
                    <a:bodyPr/>
                    <a:lstStyle/>
                    <a:p>
                      <a:pPr algn="ctr" fontAlgn="b"/>
                      <a:r>
                        <a:rPr lang="en-US" sz="1700" b="0" u="none" strike="noStrike">
                          <a:solidFill>
                            <a:srgbClr val="000000"/>
                          </a:solidFill>
                          <a:effectLst/>
                        </a:rPr>
                        <a:t>810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C-300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324</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1/2/2021</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87</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917545427"/>
                  </a:ext>
                </a:extLst>
              </a:tr>
              <a:tr h="411480">
                <a:tc>
                  <a:txBody>
                    <a:bodyPr/>
                    <a:lstStyle/>
                    <a:p>
                      <a:pPr algn="ctr" fontAlgn="b"/>
                      <a:r>
                        <a:rPr lang="en-US" sz="1700" b="0" u="none" strike="noStrike">
                          <a:solidFill>
                            <a:srgbClr val="000000"/>
                          </a:solidFill>
                          <a:effectLst/>
                        </a:rPr>
                        <a:t>885</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D-400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411</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1/2/2021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117</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1231475492"/>
                  </a:ext>
                </a:extLst>
              </a:tr>
              <a:tr h="411480">
                <a:tc>
                  <a:txBody>
                    <a:bodyPr/>
                    <a:lstStyle/>
                    <a:p>
                      <a:pPr algn="ctr" fontAlgn="b"/>
                      <a:r>
                        <a:rPr lang="en-US" sz="1700" b="0" u="none" strike="noStrike">
                          <a:solidFill>
                            <a:srgbClr val="000000"/>
                          </a:solidFill>
                          <a:effectLst/>
                        </a:rPr>
                        <a:t>895</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B-200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220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1/2/2021</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37</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3477512558"/>
                  </a:ext>
                </a:extLst>
              </a:tr>
              <a:tr h="411480">
                <a:tc>
                  <a:txBody>
                    <a:bodyPr/>
                    <a:lstStyle/>
                    <a:p>
                      <a:pPr algn="ctr" fontAlgn="b"/>
                      <a:r>
                        <a:rPr lang="en-US" sz="1700" b="0" u="none" strike="noStrike">
                          <a:solidFill>
                            <a:srgbClr val="000000"/>
                          </a:solidFill>
                          <a:effectLst/>
                        </a:rPr>
                        <a:t>297</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E-500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592</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1/3/2021</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156</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1952569308"/>
                  </a:ext>
                </a:extLst>
              </a:tr>
              <a:tr h="411480">
                <a:tc>
                  <a:txBody>
                    <a:bodyPr/>
                    <a:lstStyle/>
                    <a:p>
                      <a:pPr algn="ctr" fontAlgn="b"/>
                      <a:r>
                        <a:rPr lang="en-US" sz="1700" b="0" u="none" strike="noStrike">
                          <a:solidFill>
                            <a:srgbClr val="000000"/>
                          </a:solidFill>
                          <a:effectLst/>
                        </a:rPr>
                        <a:t>340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A-100</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a:solidFill>
                            <a:srgbClr val="000000"/>
                          </a:solidFill>
                          <a:effectLst/>
                        </a:rPr>
                        <a:t>112</a:t>
                      </a:r>
                      <a:endParaRPr lang="en-US" sz="1700" b="0" i="0" u="none" strike="noStrike">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1/3/2021</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tc>
                  <a:txBody>
                    <a:bodyPr/>
                    <a:lstStyle/>
                    <a:p>
                      <a:pPr algn="ctr" fontAlgn="b"/>
                      <a:r>
                        <a:rPr lang="en-US" sz="1700" b="0" u="none" strike="noStrike" dirty="0">
                          <a:solidFill>
                            <a:srgbClr val="000000"/>
                          </a:solidFill>
                          <a:effectLst/>
                        </a:rPr>
                        <a:t>45</a:t>
                      </a:r>
                      <a:endParaRPr lang="en-US" sz="1700" b="0" i="0" u="none" strike="noStrike" dirty="0">
                        <a:solidFill>
                          <a:srgbClr val="000000"/>
                        </a:solidFill>
                        <a:effectLst/>
                        <a:latin typeface="Calibri" panose="020F0502020204030204" pitchFamily="34" charset="0"/>
                      </a:endParaRPr>
                    </a:p>
                  </a:txBody>
                  <a:tcPr marL="11430" marR="11430" marT="11430" marB="0" anchor="ctr">
                    <a:solidFill>
                      <a:schemeClr val="accent2">
                        <a:lumMod val="20000"/>
                        <a:lumOff val="80000"/>
                      </a:schemeClr>
                    </a:solidFill>
                  </a:tcPr>
                </a:tc>
                <a:extLst>
                  <a:ext uri="{0D108BD9-81ED-4DB2-BD59-A6C34878D82A}">
                    <a16:rowId xmlns:a16="http://schemas.microsoft.com/office/drawing/2014/main" val="3156376319"/>
                  </a:ext>
                </a:extLst>
              </a:tr>
            </a:tbl>
          </a:graphicData>
        </a:graphic>
      </p:graphicFrame>
    </p:spTree>
    <p:extLst>
      <p:ext uri="{BB962C8B-B14F-4D97-AF65-F5344CB8AC3E}">
        <p14:creationId xmlns:p14="http://schemas.microsoft.com/office/powerpoint/2010/main" val="1055441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Transaction </a:t>
            </a:r>
            <a:r>
              <a:rPr lang="en-US" dirty="0"/>
              <a:t>With </a:t>
            </a:r>
            <a:r>
              <a:rPr lang="en-US" b="1" dirty="0"/>
              <a:t>Negative or Zero Amount</a:t>
            </a:r>
          </a:p>
        </p:txBody>
      </p:sp>
      <p:sp>
        <p:nvSpPr>
          <p:cNvPr id="3" name="Content Placeholder 2"/>
          <p:cNvSpPr>
            <a:spLocks noGrp="1"/>
          </p:cNvSpPr>
          <p:nvPr>
            <p:ph idx="1"/>
          </p:nvPr>
        </p:nvSpPr>
        <p:spPr>
          <a:xfrm>
            <a:off x="1257300" y="2202936"/>
            <a:ext cx="15773400" cy="6527007"/>
          </a:xfrm>
        </p:spPr>
        <p:txBody>
          <a:bodyPr anchor="ctr">
            <a:normAutofit/>
          </a:bodyPr>
          <a:lstStyle/>
          <a:p>
            <a:pPr>
              <a:lnSpc>
                <a:spcPct val="125000"/>
              </a:lnSpc>
              <a:spcBef>
                <a:spcPts val="900"/>
              </a:spcBef>
            </a:pPr>
            <a:r>
              <a:rPr lang="en-US" sz="3600" dirty="0"/>
              <a:t>The business must decide whether to include transactions with non-positive amounts in the RFM analysis.</a:t>
            </a:r>
          </a:p>
          <a:p>
            <a:pPr>
              <a:lnSpc>
                <a:spcPct val="125000"/>
              </a:lnSpc>
              <a:spcBef>
                <a:spcPts val="900"/>
              </a:spcBef>
            </a:pPr>
            <a:r>
              <a:rPr lang="en-US" sz="3600" dirty="0"/>
              <a:t>Negative amounts usually indicate merchandise returned by customers.</a:t>
            </a:r>
          </a:p>
          <a:p>
            <a:pPr>
              <a:lnSpc>
                <a:spcPct val="125000"/>
              </a:lnSpc>
              <a:spcBef>
                <a:spcPts val="900"/>
              </a:spcBef>
            </a:pPr>
            <a:r>
              <a:rPr lang="en-US" sz="3600" dirty="0"/>
              <a:t>Zero amounts suggest complimentary items for customers.</a:t>
            </a:r>
          </a:p>
          <a:p>
            <a:pPr>
              <a:lnSpc>
                <a:spcPct val="125000"/>
              </a:lnSpc>
              <a:spcBef>
                <a:spcPts val="900"/>
              </a:spcBef>
            </a:pPr>
            <a:r>
              <a:rPr lang="en-US" sz="3600" dirty="0"/>
              <a:t>Including these transactions may adversely affect the RFM analysis.  On the other hand, these transactions reflect actual interaction with customers.</a:t>
            </a:r>
          </a:p>
        </p:txBody>
      </p:sp>
    </p:spTree>
    <p:extLst>
      <p:ext uri="{BB962C8B-B14F-4D97-AF65-F5344CB8AC3E}">
        <p14:creationId xmlns:p14="http://schemas.microsoft.com/office/powerpoint/2010/main" val="230997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Transaction Amount Due To One Customer</a:t>
            </a:r>
          </a:p>
        </p:txBody>
      </p:sp>
      <p:sp>
        <p:nvSpPr>
          <p:cNvPr id="3" name="Content Placeholder 2"/>
          <p:cNvSpPr>
            <a:spLocks noGrp="1"/>
          </p:cNvSpPr>
          <p:nvPr>
            <p:ph idx="1"/>
          </p:nvPr>
        </p:nvSpPr>
        <p:spPr>
          <a:xfrm>
            <a:off x="1257300" y="2139874"/>
            <a:ext cx="15773400" cy="6527007"/>
          </a:xfrm>
        </p:spPr>
        <p:txBody>
          <a:bodyPr anchor="ctr">
            <a:normAutofit/>
          </a:bodyPr>
          <a:lstStyle/>
          <a:p>
            <a:pPr>
              <a:lnSpc>
                <a:spcPct val="125000"/>
              </a:lnSpc>
              <a:spcBef>
                <a:spcPts val="900"/>
              </a:spcBef>
            </a:pPr>
            <a:r>
              <a:rPr lang="en-US" sz="3600" dirty="0"/>
              <a:t>From the business perspective, determine the monetary value of each transaction.</a:t>
            </a:r>
          </a:p>
          <a:p>
            <a:pPr>
              <a:lnSpc>
                <a:spcPct val="125000"/>
              </a:lnSpc>
              <a:spcBef>
                <a:spcPts val="900"/>
              </a:spcBef>
            </a:pPr>
            <a:r>
              <a:rPr lang="en-US" sz="3600" dirty="0"/>
              <a:t>Roll up the observations to the customer level and calculate the total monetary value of each customer.</a:t>
            </a:r>
          </a:p>
        </p:txBody>
      </p:sp>
    </p:spTree>
    <p:extLst>
      <p:ext uri="{BB962C8B-B14F-4D97-AF65-F5344CB8AC3E}">
        <p14:creationId xmlns:p14="http://schemas.microsoft.com/office/powerpoint/2010/main" val="666502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Monetary Score</a:t>
            </a:r>
          </a:p>
        </p:txBody>
      </p:sp>
      <p:sp>
        <p:nvSpPr>
          <p:cNvPr id="3" name="Content Placeholder 2"/>
          <p:cNvSpPr>
            <a:spLocks noGrp="1"/>
          </p:cNvSpPr>
          <p:nvPr>
            <p:ph idx="1"/>
          </p:nvPr>
        </p:nvSpPr>
        <p:spPr>
          <a:xfrm>
            <a:off x="1257300" y="2234467"/>
            <a:ext cx="15773400" cy="6527007"/>
          </a:xfrm>
        </p:spPr>
        <p:txBody>
          <a:bodyPr anchor="ctr">
            <a:normAutofit/>
          </a:bodyPr>
          <a:lstStyle/>
          <a:p>
            <a:pPr marL="771525" indent="-771525">
              <a:lnSpc>
                <a:spcPct val="125000"/>
              </a:lnSpc>
              <a:spcBef>
                <a:spcPts val="900"/>
              </a:spcBef>
              <a:buFont typeface="+mj-lt"/>
              <a:buAutoNum type="arabicPeriod"/>
            </a:pPr>
            <a:r>
              <a:rPr lang="en-US" sz="3600" dirty="0"/>
              <a:t>For each customer, calculate Monetary as the total value of transactions.</a:t>
            </a:r>
          </a:p>
          <a:p>
            <a:pPr marL="771525" indent="-771525">
              <a:lnSpc>
                <a:spcPct val="125000"/>
              </a:lnSpc>
              <a:spcBef>
                <a:spcPts val="900"/>
              </a:spcBef>
              <a:buFont typeface="+mj-lt"/>
              <a:buAutoNum type="arabicPeriod"/>
            </a:pPr>
            <a:r>
              <a:rPr lang="en-US" sz="3600" dirty="0"/>
              <a:t>Determine the five quintiles of Monetary and divide Monetary into five equal groups observations.  Ideally, each group contains 20% of observations.</a:t>
            </a:r>
          </a:p>
          <a:p>
            <a:pPr marL="771525" indent="-771525">
              <a:lnSpc>
                <a:spcPct val="125000"/>
              </a:lnSpc>
              <a:spcBef>
                <a:spcPts val="900"/>
              </a:spcBef>
              <a:buFont typeface="+mj-lt"/>
              <a:buAutoNum type="arabicPeriod"/>
            </a:pPr>
            <a:r>
              <a:rPr lang="en-US" sz="3600" dirty="0"/>
              <a:t>The first quintile group (i.e., the lowest 20%) has a Monetary Score of 1, the second group has 2, the third group has 3, and the fourth group has 4.  Finally, the fifth quintile group (i.e., the highest 20%) has a Monetary Score of 5. </a:t>
            </a:r>
          </a:p>
        </p:txBody>
      </p:sp>
    </p:spTree>
    <p:extLst>
      <p:ext uri="{BB962C8B-B14F-4D97-AF65-F5344CB8AC3E}">
        <p14:creationId xmlns:p14="http://schemas.microsoft.com/office/powerpoint/2010/main" val="4258138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Reference For Recency</a:t>
            </a:r>
          </a:p>
        </p:txBody>
      </p:sp>
      <p:sp>
        <p:nvSpPr>
          <p:cNvPr id="3" name="Content Placeholder 2"/>
          <p:cNvSpPr>
            <a:spLocks noGrp="1"/>
          </p:cNvSpPr>
          <p:nvPr>
            <p:ph idx="1"/>
          </p:nvPr>
        </p:nvSpPr>
        <p:spPr>
          <a:xfrm>
            <a:off x="1257300" y="2187170"/>
            <a:ext cx="15773400" cy="6527007"/>
          </a:xfrm>
        </p:spPr>
        <p:txBody>
          <a:bodyPr anchor="ctr">
            <a:normAutofit/>
          </a:bodyPr>
          <a:lstStyle/>
          <a:p>
            <a:pPr>
              <a:lnSpc>
                <a:spcPct val="125000"/>
              </a:lnSpc>
              <a:spcBef>
                <a:spcPts val="900"/>
              </a:spcBef>
            </a:pPr>
            <a:r>
              <a:rPr lang="en-US" sz="3600" dirty="0"/>
              <a:t>We need a reference date for calculating the Recency.  This reference date must come before the earliest date in the transaction history.</a:t>
            </a:r>
          </a:p>
          <a:p>
            <a:pPr>
              <a:lnSpc>
                <a:spcPct val="125000"/>
              </a:lnSpc>
              <a:spcBef>
                <a:spcPts val="900"/>
              </a:spcBef>
            </a:pPr>
            <a:r>
              <a:rPr lang="en-US" sz="3600" dirty="0"/>
              <a:t>Suppose the earliest date in our transaction history is January 1, 2023.  To make this date as Day 1 for our RFM analysis, we will specify the reference date as December 31, 2022.</a:t>
            </a:r>
          </a:p>
          <a:p>
            <a:pPr>
              <a:lnSpc>
                <a:spcPct val="125000"/>
              </a:lnSpc>
              <a:spcBef>
                <a:spcPts val="900"/>
              </a:spcBef>
            </a:pPr>
            <a:r>
              <a:rPr lang="en-US" sz="3600" dirty="0"/>
              <a:t>If the transactions are stamped with another chronological unit (e.g., time), we will apply this concept to specify our reference for recency.</a:t>
            </a:r>
          </a:p>
        </p:txBody>
      </p:sp>
    </p:spTree>
    <p:extLst>
      <p:ext uri="{BB962C8B-B14F-4D97-AF65-F5344CB8AC3E}">
        <p14:creationId xmlns:p14="http://schemas.microsoft.com/office/powerpoint/2010/main" val="2102163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Recency Score</a:t>
            </a:r>
          </a:p>
        </p:txBody>
      </p:sp>
      <p:sp>
        <p:nvSpPr>
          <p:cNvPr id="3" name="Content Placeholder 2"/>
          <p:cNvSpPr>
            <a:spLocks noGrp="1"/>
          </p:cNvSpPr>
          <p:nvPr>
            <p:ph idx="1"/>
          </p:nvPr>
        </p:nvSpPr>
        <p:spPr>
          <a:xfrm>
            <a:off x="1257300" y="2407888"/>
            <a:ext cx="15773400" cy="6527007"/>
          </a:xfrm>
        </p:spPr>
        <p:txBody>
          <a:bodyPr anchor="ctr">
            <a:normAutofit/>
          </a:bodyPr>
          <a:lstStyle/>
          <a:p>
            <a:pPr marL="771525" indent="-771525">
              <a:lnSpc>
                <a:spcPct val="125000"/>
              </a:lnSpc>
              <a:spcBef>
                <a:spcPts val="900"/>
              </a:spcBef>
              <a:buFont typeface="+mj-lt"/>
              <a:buAutoNum type="arabicPeriod"/>
            </a:pPr>
            <a:r>
              <a:rPr lang="en-US" sz="3600" dirty="0"/>
              <a:t>Calculate the number of chronological units since our reference.</a:t>
            </a:r>
          </a:p>
          <a:p>
            <a:pPr marL="771525" indent="-771525">
              <a:lnSpc>
                <a:spcPct val="125000"/>
              </a:lnSpc>
              <a:spcBef>
                <a:spcPts val="900"/>
              </a:spcBef>
              <a:buFont typeface="+mj-lt"/>
              <a:buAutoNum type="arabicPeriod"/>
            </a:pPr>
            <a:r>
              <a:rPr lang="en-US" sz="3600" dirty="0"/>
              <a:t>Roll up the observations to the customer level and calculate Recency as the largest number of chronological units for each customer.</a:t>
            </a:r>
          </a:p>
          <a:p>
            <a:pPr marL="771525" indent="-771525">
              <a:lnSpc>
                <a:spcPct val="125000"/>
              </a:lnSpc>
              <a:spcBef>
                <a:spcPts val="900"/>
              </a:spcBef>
              <a:buFont typeface="+mj-lt"/>
              <a:buAutoNum type="arabicPeriod"/>
            </a:pPr>
            <a:r>
              <a:rPr lang="en-US" sz="3600" dirty="0"/>
              <a:t>Determine the five quintiles of Recency and divide Recency into five equal groups of observations.  Ideally, each group contains 20% of observations.</a:t>
            </a:r>
          </a:p>
          <a:p>
            <a:pPr marL="771525" indent="-771525">
              <a:lnSpc>
                <a:spcPct val="125000"/>
              </a:lnSpc>
              <a:spcBef>
                <a:spcPts val="900"/>
              </a:spcBef>
              <a:buFont typeface="+mj-lt"/>
              <a:buAutoNum type="arabicPeriod"/>
            </a:pPr>
            <a:r>
              <a:rPr lang="en-US" sz="3600" dirty="0"/>
              <a:t>The first quintile group (i.e., the lowest 20%) has a Recency Score of 1, the second group 2, the third group has 3, and the fourth group has 4.  Finally, the fifth quintile group (i.e., the highest 20%) has a Recency Score of 5. </a:t>
            </a:r>
          </a:p>
        </p:txBody>
      </p:sp>
    </p:spTree>
    <p:extLst>
      <p:ext uri="{BB962C8B-B14F-4D97-AF65-F5344CB8AC3E}">
        <p14:creationId xmlns:p14="http://schemas.microsoft.com/office/powerpoint/2010/main" val="1079090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Frequency Score</a:t>
            </a:r>
          </a:p>
        </p:txBody>
      </p:sp>
      <p:sp>
        <p:nvSpPr>
          <p:cNvPr id="3" name="Content Placeholder 2"/>
          <p:cNvSpPr>
            <a:spLocks noGrp="1"/>
          </p:cNvSpPr>
          <p:nvPr>
            <p:ph idx="1"/>
          </p:nvPr>
        </p:nvSpPr>
        <p:spPr>
          <a:xfrm>
            <a:off x="1257300" y="2313295"/>
            <a:ext cx="15773400" cy="6527007"/>
          </a:xfrm>
        </p:spPr>
        <p:txBody>
          <a:bodyPr anchor="ctr">
            <a:normAutofit/>
          </a:bodyPr>
          <a:lstStyle/>
          <a:p>
            <a:pPr marL="771525" indent="-771525">
              <a:lnSpc>
                <a:spcPct val="125000"/>
              </a:lnSpc>
              <a:spcBef>
                <a:spcPts val="900"/>
              </a:spcBef>
              <a:buFont typeface="+mj-lt"/>
              <a:buAutoNum type="arabicPeriod"/>
            </a:pPr>
            <a:r>
              <a:rPr lang="en-US" sz="3600" dirty="0"/>
              <a:t>For each customer, calculate Frequency as the number of transactions that are associated with the customer.</a:t>
            </a:r>
          </a:p>
          <a:p>
            <a:pPr marL="771525" indent="-771525">
              <a:lnSpc>
                <a:spcPct val="125000"/>
              </a:lnSpc>
              <a:spcBef>
                <a:spcPts val="900"/>
              </a:spcBef>
              <a:buFont typeface="+mj-lt"/>
              <a:buAutoNum type="arabicPeriod"/>
            </a:pPr>
            <a:r>
              <a:rPr lang="en-US" sz="3600" dirty="0"/>
              <a:t>Determine the five quintiles of Frequency and divide Frequency into five equal groups of observations.  Ideally, each group contains 20% of observations.</a:t>
            </a:r>
          </a:p>
          <a:p>
            <a:pPr marL="771525" indent="-771525">
              <a:lnSpc>
                <a:spcPct val="125000"/>
              </a:lnSpc>
              <a:spcBef>
                <a:spcPts val="900"/>
              </a:spcBef>
              <a:buFont typeface="+mj-lt"/>
              <a:buAutoNum type="arabicPeriod"/>
            </a:pPr>
            <a:r>
              <a:rPr lang="en-US" sz="3600" dirty="0"/>
              <a:t>The first quintile group (i.e., the lowest 20%) has a Frequency Score of 1, the second group 2, the third group has 3, and the fourth group has 4.  Finally, the fifth quintile group (i.e., the highest 20%) has a Frequency Score of 5. </a:t>
            </a:r>
          </a:p>
        </p:txBody>
      </p:sp>
    </p:spTree>
    <p:extLst>
      <p:ext uri="{BB962C8B-B14F-4D97-AF65-F5344CB8AC3E}">
        <p14:creationId xmlns:p14="http://schemas.microsoft.com/office/powerpoint/2010/main" val="2759619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RFM Score</a:t>
            </a:r>
          </a:p>
        </p:txBody>
      </p:sp>
      <p:sp>
        <p:nvSpPr>
          <p:cNvPr id="3" name="Content Placeholder 2"/>
          <p:cNvSpPr>
            <a:spLocks noGrp="1"/>
          </p:cNvSpPr>
          <p:nvPr>
            <p:ph idx="1"/>
          </p:nvPr>
        </p:nvSpPr>
        <p:spPr>
          <a:xfrm>
            <a:off x="1257300" y="2313295"/>
            <a:ext cx="15773400" cy="6527007"/>
          </a:xfrm>
        </p:spPr>
        <p:txBody>
          <a:bodyPr anchor="ctr">
            <a:normAutofit/>
          </a:bodyPr>
          <a:lstStyle/>
          <a:p>
            <a:pPr>
              <a:lnSpc>
                <a:spcPct val="125000"/>
              </a:lnSpc>
              <a:spcBef>
                <a:spcPts val="900"/>
              </a:spcBef>
            </a:pPr>
            <a:r>
              <a:rPr lang="en-US" sz="3600" dirty="0"/>
              <a:t>A customer’s RFM Score is a three-digit integer.</a:t>
            </a:r>
          </a:p>
          <a:p>
            <a:pPr>
              <a:lnSpc>
                <a:spcPct val="125000"/>
              </a:lnSpc>
              <a:spcBef>
                <a:spcPts val="900"/>
              </a:spcBef>
            </a:pPr>
            <a:r>
              <a:rPr lang="en-US" sz="3600" dirty="0"/>
              <a:t>The hundred position is the Recency Score, the ten position is the Frequency Score, and the unit position is the Monetary Score.</a:t>
            </a:r>
          </a:p>
          <a:p>
            <a:pPr>
              <a:lnSpc>
                <a:spcPct val="125000"/>
              </a:lnSpc>
              <a:spcBef>
                <a:spcPts val="900"/>
              </a:spcBef>
            </a:pPr>
            <a:r>
              <a:rPr lang="en-US" sz="3600" dirty="0"/>
              <a:t>Mathematically, the RFM Score is 100 × Recency Score + 10 × Frequency Score + Monetary Score.</a:t>
            </a:r>
          </a:p>
          <a:p>
            <a:pPr>
              <a:lnSpc>
                <a:spcPct val="125000"/>
              </a:lnSpc>
              <a:spcBef>
                <a:spcPts val="900"/>
              </a:spcBef>
            </a:pPr>
            <a:r>
              <a:rPr lang="en-US" sz="3600" dirty="0"/>
              <a:t>The highest RFM Score is 555 and the lowest RFM Score is 111.</a:t>
            </a:r>
          </a:p>
        </p:txBody>
      </p:sp>
    </p:spTree>
    <p:extLst>
      <p:ext uri="{BB962C8B-B14F-4D97-AF65-F5344CB8AC3E}">
        <p14:creationId xmlns:p14="http://schemas.microsoft.com/office/powerpoint/2010/main" val="2086511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Customer Loyalty Tiers</a:t>
            </a:r>
          </a:p>
        </p:txBody>
      </p:sp>
      <p:sp>
        <p:nvSpPr>
          <p:cNvPr id="3" name="Content Placeholder 2"/>
          <p:cNvSpPr>
            <a:spLocks noGrp="1"/>
          </p:cNvSpPr>
          <p:nvPr>
            <p:ph idx="1"/>
          </p:nvPr>
        </p:nvSpPr>
        <p:spPr>
          <a:xfrm>
            <a:off x="1257300" y="2313295"/>
            <a:ext cx="15773400" cy="6527007"/>
          </a:xfrm>
        </p:spPr>
        <p:txBody>
          <a:bodyPr anchor="ctr">
            <a:normAutofit/>
          </a:bodyPr>
          <a:lstStyle/>
          <a:p>
            <a:pPr>
              <a:lnSpc>
                <a:spcPct val="125000"/>
              </a:lnSpc>
              <a:spcBef>
                <a:spcPts val="900"/>
              </a:spcBef>
            </a:pPr>
            <a:r>
              <a:rPr lang="en-US" sz="3600" dirty="0"/>
              <a:t>In theory, we can find 5×5×5=125 tiers of customers with various loyalty levels.</a:t>
            </a:r>
          </a:p>
          <a:p>
            <a:pPr>
              <a:lnSpc>
                <a:spcPct val="125000"/>
              </a:lnSpc>
              <a:spcBef>
                <a:spcPts val="900"/>
              </a:spcBef>
            </a:pPr>
            <a:r>
              <a:rPr lang="en-US" sz="3600" dirty="0"/>
              <a:t>The most loyal customers ideally have RFM scores of 555.  The business should retain them and build strong customer relationships with them.</a:t>
            </a:r>
          </a:p>
          <a:p>
            <a:pPr>
              <a:lnSpc>
                <a:spcPct val="125000"/>
              </a:lnSpc>
              <a:spcBef>
                <a:spcPts val="900"/>
              </a:spcBef>
            </a:pPr>
            <a:r>
              <a:rPr lang="en-US" sz="3600" dirty="0"/>
              <a:t>Customers on the verge of churning usually have some 1s in their RFM scores. They interact with the business less often, spend little, and/or haven’t visited the business for a very long time.  The business should reach out to these customers to listen to their concerns.</a:t>
            </a:r>
          </a:p>
        </p:txBody>
      </p:sp>
    </p:spTree>
    <p:extLst>
      <p:ext uri="{BB962C8B-B14F-4D97-AF65-F5344CB8AC3E}">
        <p14:creationId xmlns:p14="http://schemas.microsoft.com/office/powerpoint/2010/main" val="2261387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INTRODUCTION</a:t>
            </a:r>
          </a:p>
        </p:txBody>
      </p:sp>
    </p:spTree>
    <p:extLst>
      <p:ext uri="{BB962C8B-B14F-4D97-AF65-F5344CB8AC3E}">
        <p14:creationId xmlns:p14="http://schemas.microsoft.com/office/powerpoint/2010/main" val="3101484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72AEA9-0A49-B312-6FAC-7331F45CCD0D}"/>
              </a:ext>
            </a:extLst>
          </p:cNvPr>
          <p:cNvSpPr>
            <a:spLocks noGrp="1"/>
          </p:cNvSpPr>
          <p:nvPr>
            <p:ph type="title"/>
          </p:nvPr>
        </p:nvSpPr>
        <p:spPr/>
        <p:txBody>
          <a:bodyPr/>
          <a:lstStyle/>
          <a:p>
            <a:pPr algn="ctr"/>
            <a:r>
              <a:rPr lang="en-US" b="1" dirty="0"/>
              <a:t>Customer Transactions in 2021</a:t>
            </a:r>
          </a:p>
        </p:txBody>
      </p:sp>
      <p:sp>
        <p:nvSpPr>
          <p:cNvPr id="2" name="Arrow: Right 1">
            <a:extLst>
              <a:ext uri="{FF2B5EF4-FFF2-40B4-BE49-F238E27FC236}">
                <a16:creationId xmlns:a16="http://schemas.microsoft.com/office/drawing/2014/main" id="{39A02DDD-A6F4-43A5-D306-A03B13DA8E81}"/>
              </a:ext>
            </a:extLst>
          </p:cNvPr>
          <p:cNvSpPr/>
          <p:nvPr/>
        </p:nvSpPr>
        <p:spPr>
          <a:xfrm>
            <a:off x="2286000" y="2743200"/>
            <a:ext cx="13716000" cy="4800600"/>
          </a:xfrm>
          <a:prstGeom prst="rightArrow">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200" b="1" dirty="0">
                <a:solidFill>
                  <a:schemeClr val="bg2"/>
                </a:solidFill>
              </a:rPr>
              <a:t>Module 4 RFM Analysis.py</a:t>
            </a:r>
          </a:p>
        </p:txBody>
      </p:sp>
    </p:spTree>
    <p:extLst>
      <p:ext uri="{BB962C8B-B14F-4D97-AF65-F5344CB8AC3E}">
        <p14:creationId xmlns:p14="http://schemas.microsoft.com/office/powerpoint/2010/main" val="434650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Customer Transactions in 2021</a:t>
            </a:r>
          </a:p>
        </p:txBody>
      </p:sp>
      <p:sp>
        <p:nvSpPr>
          <p:cNvPr id="3" name="Content Placeholder 2"/>
          <p:cNvSpPr>
            <a:spLocks noGrp="1"/>
          </p:cNvSpPr>
          <p:nvPr>
            <p:ph idx="1"/>
          </p:nvPr>
        </p:nvSpPr>
        <p:spPr>
          <a:xfrm>
            <a:off x="1257300" y="2423653"/>
            <a:ext cx="15773400" cy="6527007"/>
          </a:xfrm>
        </p:spPr>
        <p:txBody>
          <a:bodyPr anchor="ctr">
            <a:normAutofit/>
          </a:bodyPr>
          <a:lstStyle/>
          <a:p>
            <a:pPr>
              <a:lnSpc>
                <a:spcPct val="125000"/>
              </a:lnSpc>
              <a:spcBef>
                <a:spcPts val="900"/>
              </a:spcBef>
            </a:pPr>
            <a:r>
              <a:rPr lang="en-US" sz="3600" dirty="0"/>
              <a:t>There were 4,907 transactions in 2021 from 995 customers.</a:t>
            </a:r>
          </a:p>
          <a:p>
            <a:pPr>
              <a:lnSpc>
                <a:spcPct val="125000"/>
              </a:lnSpc>
              <a:spcBef>
                <a:spcPts val="900"/>
              </a:spcBef>
            </a:pPr>
            <a:r>
              <a:rPr lang="en-US" sz="3600" dirty="0"/>
              <a:t>All transactions occurred between January 1 and December 31 of 2021 inclusively. So, we chose our reference date as December 31, 2020.</a:t>
            </a:r>
          </a:p>
          <a:p>
            <a:pPr>
              <a:lnSpc>
                <a:spcPct val="125000"/>
              </a:lnSpc>
              <a:spcBef>
                <a:spcPts val="900"/>
              </a:spcBef>
            </a:pPr>
            <a:r>
              <a:rPr lang="en-US" sz="3600" dirty="0"/>
              <a:t>There are no transactions with zero or negative amounts.</a:t>
            </a:r>
          </a:p>
        </p:txBody>
      </p:sp>
    </p:spTree>
    <p:extLst>
      <p:ext uri="{BB962C8B-B14F-4D97-AF65-F5344CB8AC3E}">
        <p14:creationId xmlns:p14="http://schemas.microsoft.com/office/powerpoint/2010/main" val="1253340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Quintiles of Recency, Frequency, and Monetary</a:t>
            </a:r>
          </a:p>
        </p:txBody>
      </p:sp>
      <p:graphicFrame>
        <p:nvGraphicFramePr>
          <p:cNvPr id="4" name="Table 3">
            <a:extLst>
              <a:ext uri="{FF2B5EF4-FFF2-40B4-BE49-F238E27FC236}">
                <a16:creationId xmlns:a16="http://schemas.microsoft.com/office/drawing/2014/main" id="{5D7C90F3-4EF4-7E27-E5DE-9ADF3AD9C58F}"/>
              </a:ext>
            </a:extLst>
          </p:cNvPr>
          <p:cNvGraphicFramePr>
            <a:graphicFrameLocks noGrp="1"/>
          </p:cNvGraphicFramePr>
          <p:nvPr>
            <p:extLst>
              <p:ext uri="{D42A27DB-BD31-4B8C-83A1-F6EECF244321}">
                <p14:modId xmlns:p14="http://schemas.microsoft.com/office/powerpoint/2010/main" val="1397153457"/>
              </p:ext>
            </p:extLst>
          </p:nvPr>
        </p:nvGraphicFramePr>
        <p:xfrm>
          <a:off x="3474720" y="2501200"/>
          <a:ext cx="11338560" cy="5852160"/>
        </p:xfrm>
        <a:graphic>
          <a:graphicData uri="http://schemas.openxmlformats.org/drawingml/2006/table">
            <a:tbl>
              <a:tblPr firstRow="1">
                <a:tableStyleId>{21E4AEA4-8DFA-4A89-87EB-49C32662AFE0}</a:tableStyleId>
              </a:tblPr>
              <a:tblGrid>
                <a:gridCol w="2743200">
                  <a:extLst>
                    <a:ext uri="{9D8B030D-6E8A-4147-A177-3AD203B41FA5}">
                      <a16:colId xmlns:a16="http://schemas.microsoft.com/office/drawing/2014/main" val="834907512"/>
                    </a:ext>
                  </a:extLst>
                </a:gridCol>
                <a:gridCol w="2743200">
                  <a:extLst>
                    <a:ext uri="{9D8B030D-6E8A-4147-A177-3AD203B41FA5}">
                      <a16:colId xmlns:a16="http://schemas.microsoft.com/office/drawing/2014/main" val="2782085523"/>
                    </a:ext>
                  </a:extLst>
                </a:gridCol>
                <a:gridCol w="3108960">
                  <a:extLst>
                    <a:ext uri="{9D8B030D-6E8A-4147-A177-3AD203B41FA5}">
                      <a16:colId xmlns:a16="http://schemas.microsoft.com/office/drawing/2014/main" val="848349849"/>
                    </a:ext>
                  </a:extLst>
                </a:gridCol>
                <a:gridCol w="2743200">
                  <a:extLst>
                    <a:ext uri="{9D8B030D-6E8A-4147-A177-3AD203B41FA5}">
                      <a16:colId xmlns:a16="http://schemas.microsoft.com/office/drawing/2014/main" val="1014847875"/>
                    </a:ext>
                  </a:extLst>
                </a:gridCol>
              </a:tblGrid>
              <a:tr h="731520">
                <a:tc>
                  <a:txBody>
                    <a:bodyPr/>
                    <a:lstStyle/>
                    <a:p>
                      <a:pPr algn="ctr" fontAlgn="b"/>
                      <a:r>
                        <a:rPr lang="en-US" sz="36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Statistic</a:t>
                      </a:r>
                      <a:endParaRPr lang="en-US" sz="3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274320" marT="11430" marB="0" anchor="ctr"/>
                </a:tc>
                <a:tc>
                  <a:txBody>
                    <a:bodyPr/>
                    <a:lstStyle/>
                    <a:p>
                      <a:pPr algn="ctr" fontAlgn="b"/>
                      <a:r>
                        <a:rPr lang="en-US" sz="36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Recency</a:t>
                      </a:r>
                      <a:endParaRPr lang="en-US" sz="3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ctr" fontAlgn="b"/>
                      <a:r>
                        <a:rPr lang="en-US" sz="36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Frequency</a:t>
                      </a:r>
                      <a:endParaRPr lang="en-US" sz="3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ctr" fontAlgn="b"/>
                      <a:r>
                        <a:rPr lang="en-US" sz="36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Monetary</a:t>
                      </a:r>
                      <a:endParaRPr lang="en-US" sz="3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extLst>
                  <a:ext uri="{0D108BD9-81ED-4DB2-BD59-A6C34878D82A}">
                    <a16:rowId xmlns:a16="http://schemas.microsoft.com/office/drawing/2014/main" val="3247132913"/>
                  </a:ext>
                </a:extLst>
              </a:tr>
              <a:tr h="731520">
                <a:tc>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Count</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274320" marT="1143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995</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995</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995</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extLst>
                  <a:ext uri="{0D108BD9-81ED-4DB2-BD59-A6C34878D82A}">
                    <a16:rowId xmlns:a16="http://schemas.microsoft.com/office/drawing/2014/main" val="124039983"/>
                  </a:ext>
                </a:extLst>
              </a:tr>
              <a:tr h="731520">
                <a:tc>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Minimum</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274320" marT="1143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30</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extLst>
                  <a:ext uri="{0D108BD9-81ED-4DB2-BD59-A6C34878D82A}">
                    <a16:rowId xmlns:a16="http://schemas.microsoft.com/office/drawing/2014/main" val="1028533393"/>
                  </a:ext>
                </a:extLst>
              </a:tr>
              <a:tr h="731520">
                <a:tc>
                  <a:txBody>
                    <a:bodyPr/>
                    <a:lstStyle/>
                    <a:p>
                      <a:pPr algn="ct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27432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228</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254.8</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extLst>
                  <a:ext uri="{0D108BD9-81ED-4DB2-BD59-A6C34878D82A}">
                    <a16:rowId xmlns:a16="http://schemas.microsoft.com/office/drawing/2014/main" val="2636165465"/>
                  </a:ext>
                </a:extLst>
              </a:tr>
              <a:tr h="731520">
                <a:tc>
                  <a:txBody>
                    <a:bodyPr/>
                    <a:lstStyle/>
                    <a:p>
                      <a:pPr algn="ct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40%</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27432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269</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381.0</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extLst>
                  <a:ext uri="{0D108BD9-81ED-4DB2-BD59-A6C34878D82A}">
                    <a16:rowId xmlns:a16="http://schemas.microsoft.com/office/drawing/2014/main" val="1303022820"/>
                  </a:ext>
                </a:extLst>
              </a:tr>
              <a:tr h="731520">
                <a:tc>
                  <a:txBody>
                    <a:bodyPr/>
                    <a:lstStyle/>
                    <a:p>
                      <a:pPr algn="ct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60%</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27432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302</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505.4</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extLst>
                  <a:ext uri="{0D108BD9-81ED-4DB2-BD59-A6C34878D82A}">
                    <a16:rowId xmlns:a16="http://schemas.microsoft.com/office/drawing/2014/main" val="712590370"/>
                  </a:ext>
                </a:extLst>
              </a:tr>
              <a:tr h="731520">
                <a:tc>
                  <a:txBody>
                    <a:bodyPr/>
                    <a:lstStyle/>
                    <a:p>
                      <a:pPr algn="ct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80%</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274320" marT="11430" marB="0" anchor="ctr"/>
                </a:tc>
                <a:tc>
                  <a:txBody>
                    <a:bodyPr/>
                    <a:lstStyle/>
                    <a:p>
                      <a:pPr algn="r" fontAlgn="b"/>
                      <a:r>
                        <a:rPr lang="en-US" sz="3600" b="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336</a:t>
                      </a:r>
                      <a:endParaRPr lang="en-US" sz="3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665.0</a:t>
                      </a:r>
                      <a:endParaRPr lang="en-US" sz="3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extLst>
                  <a:ext uri="{0D108BD9-81ED-4DB2-BD59-A6C34878D82A}">
                    <a16:rowId xmlns:a16="http://schemas.microsoft.com/office/drawing/2014/main" val="3029396943"/>
                  </a:ext>
                </a:extLst>
              </a:tr>
              <a:tr h="731520">
                <a:tc>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274320" marT="1143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365</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1488</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1430" marR="640080" marT="11430" marB="0" anchor="ctr"/>
                </a:tc>
                <a:extLst>
                  <a:ext uri="{0D108BD9-81ED-4DB2-BD59-A6C34878D82A}">
                    <a16:rowId xmlns:a16="http://schemas.microsoft.com/office/drawing/2014/main" val="3500593115"/>
                  </a:ext>
                </a:extLst>
              </a:tr>
            </a:tbl>
          </a:graphicData>
        </a:graphic>
      </p:graphicFrame>
    </p:spTree>
    <p:extLst>
      <p:ext uri="{BB962C8B-B14F-4D97-AF65-F5344CB8AC3E}">
        <p14:creationId xmlns:p14="http://schemas.microsoft.com/office/powerpoint/2010/main" val="4112811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Decision Rules For Assigning Scores</a:t>
            </a:r>
          </a:p>
        </p:txBody>
      </p:sp>
      <p:sp>
        <p:nvSpPr>
          <p:cNvPr id="5" name="Content Placeholder 2">
            <a:extLst>
              <a:ext uri="{FF2B5EF4-FFF2-40B4-BE49-F238E27FC236}">
                <a16:creationId xmlns:a16="http://schemas.microsoft.com/office/drawing/2014/main" id="{6A71B8AA-D2C5-7BBC-6F8B-CBE5A61F7DC5}"/>
              </a:ext>
            </a:extLst>
          </p:cNvPr>
          <p:cNvSpPr txBox="1">
            <a:spLocks/>
          </p:cNvSpPr>
          <p:nvPr/>
        </p:nvSpPr>
        <p:spPr>
          <a:xfrm>
            <a:off x="1257300" y="1987393"/>
            <a:ext cx="4800600" cy="6858000"/>
          </a:xfrm>
          <a:prstGeom prst="rect">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18900000" scaled="1"/>
            <a:tileRect/>
          </a:gradFill>
          <a:ln w="12700">
            <a:solidFill>
              <a:schemeClr val="tx1"/>
            </a:solidFill>
          </a:ln>
        </p:spPr>
        <p:txBody>
          <a:bodyPr vert="horz" lIns="0" tIns="68580" rIns="0" bIns="68580" rtlCol="0" anchor="ctr">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2700" dirty="0">
                <a:solidFill>
                  <a:schemeClr val="tx1"/>
                </a:solidFill>
                <a:latin typeface="Consolas" panose="020B0609020204030204" pitchFamily="49" charset="0"/>
              </a:rPr>
              <a:t> if (Recency &lt;= 228):</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Recency_Score</a:t>
            </a:r>
            <a:r>
              <a:rPr lang="en-US" sz="2700" dirty="0">
                <a:solidFill>
                  <a:schemeClr val="tx1"/>
                </a:solidFill>
                <a:latin typeface="Consolas" panose="020B0609020204030204" pitchFamily="49" charset="0"/>
              </a:rPr>
              <a:t> = 1</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elif</a:t>
            </a:r>
            <a:r>
              <a:rPr lang="en-US" sz="2700" dirty="0">
                <a:solidFill>
                  <a:schemeClr val="tx1"/>
                </a:solidFill>
                <a:latin typeface="Consolas" panose="020B0609020204030204" pitchFamily="49" charset="0"/>
              </a:rPr>
              <a:t> (Recency &lt;= 269):</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Recency_Score</a:t>
            </a:r>
            <a:r>
              <a:rPr lang="en-US" sz="2700" dirty="0">
                <a:solidFill>
                  <a:schemeClr val="tx1"/>
                </a:solidFill>
                <a:latin typeface="Consolas" panose="020B0609020204030204" pitchFamily="49" charset="0"/>
              </a:rPr>
              <a:t> = 2</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elif</a:t>
            </a:r>
            <a:r>
              <a:rPr lang="en-US" sz="2700" dirty="0">
                <a:solidFill>
                  <a:schemeClr val="tx1"/>
                </a:solidFill>
                <a:latin typeface="Consolas" panose="020B0609020204030204" pitchFamily="49" charset="0"/>
              </a:rPr>
              <a:t> (Recency &lt;= 302):</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Recency_Score</a:t>
            </a:r>
            <a:r>
              <a:rPr lang="en-US" sz="2700" dirty="0">
                <a:solidFill>
                  <a:schemeClr val="tx1"/>
                </a:solidFill>
                <a:latin typeface="Consolas" panose="020B0609020204030204" pitchFamily="49" charset="0"/>
              </a:rPr>
              <a:t> = 3</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elif</a:t>
            </a:r>
            <a:r>
              <a:rPr lang="en-US" sz="2700" dirty="0">
                <a:solidFill>
                  <a:schemeClr val="tx1"/>
                </a:solidFill>
                <a:latin typeface="Consolas" panose="020B0609020204030204" pitchFamily="49" charset="0"/>
              </a:rPr>
              <a:t> (Recency &lt;= 336):</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Recency_Score</a:t>
            </a:r>
            <a:r>
              <a:rPr lang="en-US" sz="2700" dirty="0">
                <a:solidFill>
                  <a:schemeClr val="tx1"/>
                </a:solidFill>
                <a:latin typeface="Consolas" panose="020B0609020204030204" pitchFamily="49" charset="0"/>
              </a:rPr>
              <a:t> = 4</a:t>
            </a:r>
          </a:p>
          <a:p>
            <a:pPr marL="0" indent="0">
              <a:lnSpc>
                <a:spcPct val="150000"/>
              </a:lnSpc>
              <a:spcBef>
                <a:spcPts val="0"/>
              </a:spcBef>
              <a:buNone/>
            </a:pPr>
            <a:r>
              <a:rPr lang="en-US" sz="2700" dirty="0">
                <a:solidFill>
                  <a:schemeClr val="tx1"/>
                </a:solidFill>
                <a:latin typeface="Consolas" panose="020B0609020204030204" pitchFamily="49" charset="0"/>
              </a:rPr>
              <a:t> else:</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Recency_Score</a:t>
            </a:r>
            <a:r>
              <a:rPr lang="en-US" sz="2700" dirty="0">
                <a:solidFill>
                  <a:schemeClr val="tx1"/>
                </a:solidFill>
                <a:latin typeface="Consolas" panose="020B0609020204030204" pitchFamily="49" charset="0"/>
              </a:rPr>
              <a:t> = 5</a:t>
            </a:r>
          </a:p>
        </p:txBody>
      </p:sp>
      <p:sp>
        <p:nvSpPr>
          <p:cNvPr id="6" name="Content Placeholder 2">
            <a:extLst>
              <a:ext uri="{FF2B5EF4-FFF2-40B4-BE49-F238E27FC236}">
                <a16:creationId xmlns:a16="http://schemas.microsoft.com/office/drawing/2014/main" id="{5554058F-7AA6-EE88-94B4-5E4E77DD39A2}"/>
              </a:ext>
            </a:extLst>
          </p:cNvPr>
          <p:cNvSpPr txBox="1">
            <a:spLocks/>
          </p:cNvSpPr>
          <p:nvPr/>
        </p:nvSpPr>
        <p:spPr>
          <a:xfrm>
            <a:off x="6669527" y="1987393"/>
            <a:ext cx="4800600" cy="6858000"/>
          </a:xfrm>
          <a:prstGeom prst="rect">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0" scaled="1"/>
            <a:tileRect/>
          </a:gradFill>
          <a:ln w="12700">
            <a:solidFill>
              <a:schemeClr val="tx1"/>
            </a:solidFill>
          </a:ln>
        </p:spPr>
        <p:txBody>
          <a:bodyPr vert="horz" lIns="0" tIns="68580" rIns="0" bIns="68580" rtlCol="0" anchor="ctr">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2700" dirty="0">
                <a:solidFill>
                  <a:schemeClr val="tx1"/>
                </a:solidFill>
                <a:latin typeface="Consolas" panose="020B0609020204030204" pitchFamily="49" charset="0"/>
              </a:rPr>
              <a:t> if (Frequency &lt;= 3):</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Frequency_Score</a:t>
            </a:r>
            <a:r>
              <a:rPr lang="en-US" sz="2700" dirty="0">
                <a:solidFill>
                  <a:schemeClr val="tx1"/>
                </a:solidFill>
                <a:latin typeface="Consolas" panose="020B0609020204030204" pitchFamily="49" charset="0"/>
              </a:rPr>
              <a:t> = 1</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elif</a:t>
            </a:r>
            <a:r>
              <a:rPr lang="en-US" sz="2700" dirty="0">
                <a:solidFill>
                  <a:schemeClr val="tx1"/>
                </a:solidFill>
                <a:latin typeface="Consolas" panose="020B0609020204030204" pitchFamily="49" charset="0"/>
              </a:rPr>
              <a:t> (Frequency &lt;= 4):</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Frequency_Score</a:t>
            </a:r>
            <a:r>
              <a:rPr lang="en-US" sz="2700" dirty="0">
                <a:solidFill>
                  <a:schemeClr val="tx1"/>
                </a:solidFill>
                <a:latin typeface="Consolas" panose="020B0609020204030204" pitchFamily="49" charset="0"/>
              </a:rPr>
              <a:t> = 2</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elif</a:t>
            </a:r>
            <a:r>
              <a:rPr lang="en-US" sz="2700" dirty="0">
                <a:solidFill>
                  <a:schemeClr val="tx1"/>
                </a:solidFill>
                <a:latin typeface="Consolas" panose="020B0609020204030204" pitchFamily="49" charset="0"/>
              </a:rPr>
              <a:t> (Frequency &lt;= 5):</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Frequency_Score</a:t>
            </a:r>
            <a:r>
              <a:rPr lang="en-US" sz="2700" dirty="0">
                <a:solidFill>
                  <a:schemeClr val="tx1"/>
                </a:solidFill>
                <a:latin typeface="Consolas" panose="020B0609020204030204" pitchFamily="49" charset="0"/>
              </a:rPr>
              <a:t> = 3</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elif</a:t>
            </a:r>
            <a:r>
              <a:rPr lang="en-US" sz="2700" dirty="0">
                <a:solidFill>
                  <a:schemeClr val="tx1"/>
                </a:solidFill>
                <a:latin typeface="Consolas" panose="020B0609020204030204" pitchFamily="49" charset="0"/>
              </a:rPr>
              <a:t> (Frequency &lt;= 7):</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Frequency_Score</a:t>
            </a:r>
            <a:r>
              <a:rPr lang="en-US" sz="2700" dirty="0">
                <a:solidFill>
                  <a:schemeClr val="tx1"/>
                </a:solidFill>
                <a:latin typeface="Consolas" panose="020B0609020204030204" pitchFamily="49" charset="0"/>
              </a:rPr>
              <a:t> = 4</a:t>
            </a:r>
          </a:p>
          <a:p>
            <a:pPr marL="0" indent="0">
              <a:lnSpc>
                <a:spcPct val="150000"/>
              </a:lnSpc>
              <a:spcBef>
                <a:spcPts val="0"/>
              </a:spcBef>
              <a:buNone/>
            </a:pPr>
            <a:r>
              <a:rPr lang="en-US" sz="2700" dirty="0">
                <a:solidFill>
                  <a:schemeClr val="tx1"/>
                </a:solidFill>
                <a:latin typeface="Consolas" panose="020B0609020204030204" pitchFamily="49" charset="0"/>
              </a:rPr>
              <a:t> else:</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Frequency_Score</a:t>
            </a:r>
            <a:r>
              <a:rPr lang="en-US" sz="2700" dirty="0">
                <a:solidFill>
                  <a:schemeClr val="tx1"/>
                </a:solidFill>
                <a:latin typeface="Consolas" panose="020B0609020204030204" pitchFamily="49" charset="0"/>
              </a:rPr>
              <a:t> = 5</a:t>
            </a:r>
          </a:p>
        </p:txBody>
      </p:sp>
      <p:sp>
        <p:nvSpPr>
          <p:cNvPr id="8" name="Content Placeholder 2">
            <a:extLst>
              <a:ext uri="{FF2B5EF4-FFF2-40B4-BE49-F238E27FC236}">
                <a16:creationId xmlns:a16="http://schemas.microsoft.com/office/drawing/2014/main" id="{33A79BEB-27F2-1FFC-7993-35B88F77A125}"/>
              </a:ext>
            </a:extLst>
          </p:cNvPr>
          <p:cNvSpPr txBox="1">
            <a:spLocks/>
          </p:cNvSpPr>
          <p:nvPr/>
        </p:nvSpPr>
        <p:spPr>
          <a:xfrm>
            <a:off x="11903002" y="1987393"/>
            <a:ext cx="5127698" cy="6858000"/>
          </a:xfrm>
          <a:prstGeom prst="rect">
            <a:avLst/>
          </a:prstGeom>
          <a:gradFill flip="none" rotWithShape="1">
            <a:gsLst>
              <a:gs pos="0">
                <a:srgbClr val="00EA6A">
                  <a:tint val="66000"/>
                  <a:satMod val="160000"/>
                </a:srgbClr>
              </a:gs>
              <a:gs pos="50000">
                <a:srgbClr val="00EA6A">
                  <a:tint val="44500"/>
                  <a:satMod val="160000"/>
                </a:srgbClr>
              </a:gs>
              <a:gs pos="100000">
                <a:srgbClr val="00EA6A">
                  <a:tint val="23500"/>
                  <a:satMod val="160000"/>
                </a:srgbClr>
              </a:gs>
            </a:gsLst>
            <a:path path="circle">
              <a:fillToRect l="100000" t="100000"/>
            </a:path>
            <a:tileRect r="-100000" b="-100000"/>
          </a:gradFill>
          <a:ln w="12700">
            <a:solidFill>
              <a:schemeClr val="tx1"/>
            </a:solidFill>
          </a:ln>
        </p:spPr>
        <p:txBody>
          <a:bodyPr vert="horz" lIns="0" tIns="68580" rIns="0" bIns="68580" rtlCol="0" anchor="ctr">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2700" dirty="0">
                <a:solidFill>
                  <a:schemeClr val="tx1"/>
                </a:solidFill>
                <a:latin typeface="Consolas" panose="020B0609020204030204" pitchFamily="49" charset="0"/>
              </a:rPr>
              <a:t> if (Monetary &lt;= 254.8):</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Monetary_Score</a:t>
            </a:r>
            <a:r>
              <a:rPr lang="en-US" sz="2700" dirty="0">
                <a:solidFill>
                  <a:schemeClr val="tx1"/>
                </a:solidFill>
                <a:latin typeface="Consolas" panose="020B0609020204030204" pitchFamily="49" charset="0"/>
              </a:rPr>
              <a:t> = 1</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elif</a:t>
            </a:r>
            <a:r>
              <a:rPr lang="en-US" sz="2700" dirty="0">
                <a:solidFill>
                  <a:schemeClr val="tx1"/>
                </a:solidFill>
                <a:latin typeface="Consolas" panose="020B0609020204030204" pitchFamily="49" charset="0"/>
              </a:rPr>
              <a:t> (Monetary &lt;= 381):</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Monetary_Score</a:t>
            </a:r>
            <a:r>
              <a:rPr lang="en-US" sz="2700" dirty="0">
                <a:solidFill>
                  <a:schemeClr val="tx1"/>
                </a:solidFill>
                <a:latin typeface="Consolas" panose="020B0609020204030204" pitchFamily="49" charset="0"/>
              </a:rPr>
              <a:t> = 2</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elif</a:t>
            </a:r>
            <a:r>
              <a:rPr lang="en-US" sz="2700" dirty="0">
                <a:solidFill>
                  <a:schemeClr val="tx1"/>
                </a:solidFill>
                <a:latin typeface="Consolas" panose="020B0609020204030204" pitchFamily="49" charset="0"/>
              </a:rPr>
              <a:t> (Monetary &lt;= 505.4):</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Monetary_Score</a:t>
            </a:r>
            <a:r>
              <a:rPr lang="en-US" sz="2700" dirty="0">
                <a:solidFill>
                  <a:schemeClr val="tx1"/>
                </a:solidFill>
                <a:latin typeface="Consolas" panose="020B0609020204030204" pitchFamily="49" charset="0"/>
              </a:rPr>
              <a:t> = 3</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elif</a:t>
            </a:r>
            <a:r>
              <a:rPr lang="en-US" sz="2700" dirty="0">
                <a:solidFill>
                  <a:schemeClr val="tx1"/>
                </a:solidFill>
                <a:latin typeface="Consolas" panose="020B0609020204030204" pitchFamily="49" charset="0"/>
              </a:rPr>
              <a:t> (Monetary &lt;= 665):</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Monetary_Score</a:t>
            </a:r>
            <a:r>
              <a:rPr lang="en-US" sz="2700" dirty="0">
                <a:solidFill>
                  <a:schemeClr val="tx1"/>
                </a:solidFill>
                <a:latin typeface="Consolas" panose="020B0609020204030204" pitchFamily="49" charset="0"/>
              </a:rPr>
              <a:t> = 4</a:t>
            </a:r>
          </a:p>
          <a:p>
            <a:pPr marL="0" indent="0">
              <a:lnSpc>
                <a:spcPct val="150000"/>
              </a:lnSpc>
              <a:spcBef>
                <a:spcPts val="0"/>
              </a:spcBef>
              <a:buNone/>
            </a:pPr>
            <a:r>
              <a:rPr lang="en-US" sz="2700" dirty="0">
                <a:solidFill>
                  <a:schemeClr val="tx1"/>
                </a:solidFill>
                <a:latin typeface="Consolas" panose="020B0609020204030204" pitchFamily="49" charset="0"/>
              </a:rPr>
              <a:t> else:</a:t>
            </a:r>
          </a:p>
          <a:p>
            <a:pPr marL="0" indent="0">
              <a:lnSpc>
                <a:spcPct val="150000"/>
              </a:lnSpc>
              <a:spcBef>
                <a:spcPts val="0"/>
              </a:spcBef>
              <a:buNone/>
            </a:pPr>
            <a:r>
              <a:rPr lang="en-US" sz="2700" dirty="0">
                <a:solidFill>
                  <a:schemeClr val="tx1"/>
                </a:solidFill>
                <a:latin typeface="Consolas" panose="020B0609020204030204" pitchFamily="49" charset="0"/>
              </a:rPr>
              <a:t>    </a:t>
            </a:r>
            <a:r>
              <a:rPr lang="en-US" sz="2700" dirty="0" err="1">
                <a:solidFill>
                  <a:schemeClr val="tx1"/>
                </a:solidFill>
                <a:latin typeface="Consolas" panose="020B0609020204030204" pitchFamily="49" charset="0"/>
              </a:rPr>
              <a:t>Monetary_Score</a:t>
            </a:r>
            <a:r>
              <a:rPr lang="en-US" sz="2700" dirty="0">
                <a:solidFill>
                  <a:schemeClr val="tx1"/>
                </a:solidFill>
                <a:latin typeface="Consolas" panose="020B0609020204030204" pitchFamily="49" charset="0"/>
              </a:rPr>
              <a:t> = 5</a:t>
            </a:r>
          </a:p>
        </p:txBody>
      </p:sp>
    </p:spTree>
    <p:extLst>
      <p:ext uri="{BB962C8B-B14F-4D97-AF65-F5344CB8AC3E}">
        <p14:creationId xmlns:p14="http://schemas.microsoft.com/office/powerpoint/2010/main" val="2346544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Inspect Group Assignments</a:t>
            </a:r>
          </a:p>
        </p:txBody>
      </p:sp>
      <p:sp>
        <p:nvSpPr>
          <p:cNvPr id="3" name="Content Placeholder 2"/>
          <p:cNvSpPr>
            <a:spLocks noGrp="1"/>
          </p:cNvSpPr>
          <p:nvPr>
            <p:ph idx="1"/>
          </p:nvPr>
        </p:nvSpPr>
        <p:spPr>
          <a:xfrm>
            <a:off x="1257300" y="2343819"/>
            <a:ext cx="15773400" cy="6858000"/>
          </a:xfrm>
        </p:spPr>
        <p:txBody>
          <a:bodyPr anchor="ctr">
            <a:normAutofit/>
          </a:bodyPr>
          <a:lstStyle/>
          <a:p>
            <a:pPr>
              <a:lnSpc>
                <a:spcPct val="125000"/>
              </a:lnSpc>
              <a:spcBef>
                <a:spcPts val="900"/>
              </a:spcBef>
            </a:pPr>
            <a:r>
              <a:rPr lang="en-US" sz="3600" dirty="0"/>
              <a:t>Do the groups have an equal number of observations?</a:t>
            </a:r>
          </a:p>
          <a:p>
            <a:pPr>
              <a:lnSpc>
                <a:spcPct val="125000"/>
              </a:lnSpc>
              <a:spcBef>
                <a:spcPts val="900"/>
              </a:spcBef>
            </a:pPr>
            <a:r>
              <a:rPr lang="en-US" sz="3600" dirty="0"/>
              <a:t>Are there any groups severely under-represented?</a:t>
            </a:r>
          </a:p>
          <a:p>
            <a:pPr>
              <a:lnSpc>
                <a:spcPct val="125000"/>
              </a:lnSpc>
              <a:spcBef>
                <a:spcPts val="900"/>
              </a:spcBef>
            </a:pPr>
            <a:r>
              <a:rPr lang="en-US" sz="3600" dirty="0"/>
              <a:t>What is the average monetary value in each Recency-Frequency group?</a:t>
            </a:r>
          </a:p>
        </p:txBody>
      </p:sp>
    </p:spTree>
    <p:extLst>
      <p:ext uri="{BB962C8B-B14F-4D97-AF65-F5344CB8AC3E}">
        <p14:creationId xmlns:p14="http://schemas.microsoft.com/office/powerpoint/2010/main" val="1846091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pPr algn="ctr"/>
            <a:r>
              <a:rPr lang="en-US" b="1" dirty="0"/>
              <a:t>Distribution of Recency Score</a:t>
            </a:r>
          </a:p>
        </p:txBody>
      </p:sp>
      <p:pic>
        <p:nvPicPr>
          <p:cNvPr id="7" name="Picture 6">
            <a:extLst>
              <a:ext uri="{FF2B5EF4-FFF2-40B4-BE49-F238E27FC236}">
                <a16:creationId xmlns:a16="http://schemas.microsoft.com/office/drawing/2014/main" id="{A29E5B39-C52E-23D1-9C6D-94BD361219AF}"/>
              </a:ext>
            </a:extLst>
          </p:cNvPr>
          <p:cNvPicPr>
            <a:picLocks noChangeAspect="1"/>
          </p:cNvPicPr>
          <p:nvPr/>
        </p:nvPicPr>
        <p:blipFill>
          <a:blip r:embed="rId3"/>
          <a:stretch>
            <a:fillRect/>
          </a:stretch>
        </p:blipFill>
        <p:spPr>
          <a:xfrm>
            <a:off x="1553228" y="2400300"/>
            <a:ext cx="15181543" cy="5486400"/>
          </a:xfrm>
          <a:prstGeom prst="rect">
            <a:avLst/>
          </a:prstGeom>
        </p:spPr>
      </p:pic>
    </p:spTree>
    <p:extLst>
      <p:ext uri="{BB962C8B-B14F-4D97-AF65-F5344CB8AC3E}">
        <p14:creationId xmlns:p14="http://schemas.microsoft.com/office/powerpoint/2010/main" val="160442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pPr algn="ctr"/>
            <a:r>
              <a:rPr lang="en-US" b="1" dirty="0"/>
              <a:t>Distribution of Frequency Score</a:t>
            </a:r>
          </a:p>
        </p:txBody>
      </p:sp>
      <p:sp>
        <p:nvSpPr>
          <p:cNvPr id="3" name="Content Placeholder 6">
            <a:extLst>
              <a:ext uri="{FF2B5EF4-FFF2-40B4-BE49-F238E27FC236}">
                <a16:creationId xmlns:a16="http://schemas.microsoft.com/office/drawing/2014/main" id="{971CAFEF-FD96-A0A6-604E-93AAA0A61294}"/>
              </a:ext>
            </a:extLst>
          </p:cNvPr>
          <p:cNvSpPr>
            <a:spLocks noGrp="1"/>
          </p:cNvSpPr>
          <p:nvPr>
            <p:ph idx="1"/>
          </p:nvPr>
        </p:nvSpPr>
        <p:spPr>
          <a:xfrm>
            <a:off x="1651515" y="7650217"/>
            <a:ext cx="14978622" cy="1052004"/>
          </a:xfrm>
        </p:spPr>
        <p:txBody>
          <a:bodyPr anchor="ctr"/>
          <a:lstStyle/>
          <a:p>
            <a:r>
              <a:rPr lang="en-US" sz="3600" dirty="0"/>
              <a:t>Customers shop with very irregular frequencies! </a:t>
            </a:r>
          </a:p>
        </p:txBody>
      </p:sp>
      <p:pic>
        <p:nvPicPr>
          <p:cNvPr id="6" name="Picture 5">
            <a:extLst>
              <a:ext uri="{FF2B5EF4-FFF2-40B4-BE49-F238E27FC236}">
                <a16:creationId xmlns:a16="http://schemas.microsoft.com/office/drawing/2014/main" id="{BE1A2152-84A7-80D6-A115-EFD0771C7804}"/>
              </a:ext>
            </a:extLst>
          </p:cNvPr>
          <p:cNvPicPr>
            <a:picLocks noChangeAspect="1"/>
          </p:cNvPicPr>
          <p:nvPr/>
        </p:nvPicPr>
        <p:blipFill>
          <a:blip r:embed="rId3"/>
          <a:stretch>
            <a:fillRect/>
          </a:stretch>
        </p:blipFill>
        <p:spPr>
          <a:xfrm>
            <a:off x="1651515" y="1987393"/>
            <a:ext cx="14978622" cy="5486400"/>
          </a:xfrm>
          <a:prstGeom prst="rect">
            <a:avLst/>
          </a:prstGeom>
        </p:spPr>
      </p:pic>
    </p:spTree>
    <p:extLst>
      <p:ext uri="{BB962C8B-B14F-4D97-AF65-F5344CB8AC3E}">
        <p14:creationId xmlns:p14="http://schemas.microsoft.com/office/powerpoint/2010/main" val="2718001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46 ===</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buFont typeface="+mj-lt"/>
              <a:buAutoNum type="arabicPeriod"/>
            </a:pPr>
            <a:r>
              <a:rPr lang="en-US" dirty="0"/>
              <a:t>Can you offer some explanations on why customers shop with irregular frequencies?</a:t>
            </a:r>
          </a:p>
          <a:p>
            <a:pPr marL="742950" indent="-742950">
              <a:buFont typeface="+mj-lt"/>
              <a:buAutoNum type="arabicPeriod"/>
            </a:pPr>
            <a:r>
              <a:rPr lang="en-US" dirty="0"/>
              <a:t>What kinds of businesses will have these customers? </a:t>
            </a:r>
          </a:p>
        </p:txBody>
      </p:sp>
    </p:spTree>
    <p:extLst>
      <p:ext uri="{BB962C8B-B14F-4D97-AF65-F5344CB8AC3E}">
        <p14:creationId xmlns:p14="http://schemas.microsoft.com/office/powerpoint/2010/main" val="3355508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pPr algn="ctr"/>
            <a:r>
              <a:rPr lang="en-US" b="1" dirty="0"/>
              <a:t>Distribution of Monetary Score</a:t>
            </a:r>
          </a:p>
        </p:txBody>
      </p:sp>
      <p:pic>
        <p:nvPicPr>
          <p:cNvPr id="4" name="Picture 3">
            <a:extLst>
              <a:ext uri="{FF2B5EF4-FFF2-40B4-BE49-F238E27FC236}">
                <a16:creationId xmlns:a16="http://schemas.microsoft.com/office/drawing/2014/main" id="{C4C3F952-C05A-516C-8AFA-C492D814EE4A}"/>
              </a:ext>
            </a:extLst>
          </p:cNvPr>
          <p:cNvPicPr>
            <a:picLocks noChangeAspect="1"/>
          </p:cNvPicPr>
          <p:nvPr/>
        </p:nvPicPr>
        <p:blipFill>
          <a:blip r:embed="rId3"/>
          <a:stretch>
            <a:fillRect/>
          </a:stretch>
        </p:blipFill>
        <p:spPr>
          <a:xfrm>
            <a:off x="1587048" y="2400300"/>
            <a:ext cx="15113903" cy="5486400"/>
          </a:xfrm>
          <a:prstGeom prst="rect">
            <a:avLst/>
          </a:prstGeom>
        </p:spPr>
      </p:pic>
    </p:spTree>
    <p:extLst>
      <p:ext uri="{BB962C8B-B14F-4D97-AF65-F5344CB8AC3E}">
        <p14:creationId xmlns:p14="http://schemas.microsoft.com/office/powerpoint/2010/main" val="4061523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pPr algn="ctr"/>
            <a:r>
              <a:rPr lang="en-US" b="1" dirty="0"/>
              <a:t>Customers With High Monetary Values</a:t>
            </a:r>
          </a:p>
        </p:txBody>
      </p:sp>
      <p:sp>
        <p:nvSpPr>
          <p:cNvPr id="8" name="Arrow: Left 7">
            <a:extLst>
              <a:ext uri="{FF2B5EF4-FFF2-40B4-BE49-F238E27FC236}">
                <a16:creationId xmlns:a16="http://schemas.microsoft.com/office/drawing/2014/main" id="{9DFA06BF-D1D1-72CA-3F63-F000D5A537A8}"/>
              </a:ext>
            </a:extLst>
          </p:cNvPr>
          <p:cNvSpPr/>
          <p:nvPr/>
        </p:nvSpPr>
        <p:spPr>
          <a:xfrm>
            <a:off x="12087623" y="3926538"/>
            <a:ext cx="5029200" cy="3657600"/>
          </a:xfrm>
          <a:prstGeom prst="lef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latin typeface="Calibri" panose="020F0502020204030204" pitchFamily="34" charset="0"/>
                <a:ea typeface="Calibri" panose="020F0502020204030204" pitchFamily="34" charset="0"/>
                <a:cs typeface="Calibri" panose="020F0502020204030204" pitchFamily="34" charset="0"/>
              </a:rPr>
              <a:t>Monetary seems to be driven primarily by Frequency</a:t>
            </a:r>
          </a:p>
        </p:txBody>
      </p:sp>
      <p:pic>
        <p:nvPicPr>
          <p:cNvPr id="5" name="Picture 4">
            <a:extLst>
              <a:ext uri="{FF2B5EF4-FFF2-40B4-BE49-F238E27FC236}">
                <a16:creationId xmlns:a16="http://schemas.microsoft.com/office/drawing/2014/main" id="{029CDADE-0382-37B7-0B96-84A4CA64C87E}"/>
              </a:ext>
            </a:extLst>
          </p:cNvPr>
          <p:cNvPicPr>
            <a:picLocks noChangeAspect="1"/>
          </p:cNvPicPr>
          <p:nvPr/>
        </p:nvPicPr>
        <p:blipFill>
          <a:blip r:embed="rId3"/>
          <a:stretch>
            <a:fillRect/>
          </a:stretch>
        </p:blipFill>
        <p:spPr>
          <a:xfrm>
            <a:off x="3087267" y="1895953"/>
            <a:ext cx="8856104" cy="7315200"/>
          </a:xfrm>
          <a:prstGeom prst="rect">
            <a:avLst/>
          </a:prstGeom>
          <a:ln w="28575">
            <a:solidFill>
              <a:schemeClr val="tx1"/>
            </a:solidFill>
          </a:ln>
        </p:spPr>
      </p:pic>
      <p:sp>
        <p:nvSpPr>
          <p:cNvPr id="6" name="Oval 5">
            <a:extLst>
              <a:ext uri="{FF2B5EF4-FFF2-40B4-BE49-F238E27FC236}">
                <a16:creationId xmlns:a16="http://schemas.microsoft.com/office/drawing/2014/main" id="{34611D3F-1B01-0C5C-5A9F-7398FA961ED2}"/>
              </a:ext>
            </a:extLst>
          </p:cNvPr>
          <p:cNvSpPr/>
          <p:nvPr/>
        </p:nvSpPr>
        <p:spPr>
          <a:xfrm>
            <a:off x="8771584" y="1782440"/>
            <a:ext cx="2194560" cy="71323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69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Lesson 1:</a:t>
            </a:r>
            <a:br>
              <a:rPr lang="en-US" altLang="en-US" sz="7200" b="1" dirty="0">
                <a:solidFill>
                  <a:schemeClr val="tx1"/>
                </a:solidFill>
              </a:rPr>
            </a:br>
            <a:r>
              <a:rPr lang="en-US" altLang="en-US" sz="7200" b="1" dirty="0">
                <a:solidFill>
                  <a:schemeClr val="tx1"/>
                </a:solidFill>
              </a:rPr>
              <a:t>Partition Observations for Training Models</a:t>
            </a:r>
            <a:endParaRPr lang="en-US" sz="7200" b="1" dirty="0">
              <a:solidFill>
                <a:schemeClr val="tx1"/>
              </a:solidFill>
            </a:endParaRPr>
          </a:p>
        </p:txBody>
      </p:sp>
    </p:spTree>
    <p:extLst>
      <p:ext uri="{BB962C8B-B14F-4D97-AF65-F5344CB8AC3E}">
        <p14:creationId xmlns:p14="http://schemas.microsoft.com/office/powerpoint/2010/main" val="1865511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Products Purchased by the 555 Group</a:t>
            </a:r>
          </a:p>
        </p:txBody>
      </p:sp>
      <p:sp>
        <p:nvSpPr>
          <p:cNvPr id="3" name="Content Placeholder 2"/>
          <p:cNvSpPr>
            <a:spLocks noGrp="1"/>
          </p:cNvSpPr>
          <p:nvPr>
            <p:ph idx="1"/>
          </p:nvPr>
        </p:nvSpPr>
        <p:spPr>
          <a:xfrm>
            <a:off x="1257300" y="2343819"/>
            <a:ext cx="5943600" cy="6858000"/>
          </a:xfrm>
        </p:spPr>
        <p:txBody>
          <a:bodyPr anchor="ctr">
            <a:normAutofit/>
          </a:bodyPr>
          <a:lstStyle/>
          <a:p>
            <a:pPr>
              <a:lnSpc>
                <a:spcPct val="125000"/>
              </a:lnSpc>
              <a:spcBef>
                <a:spcPts val="900"/>
              </a:spcBef>
            </a:pPr>
            <a:r>
              <a:rPr lang="en-US" sz="3900" dirty="0"/>
              <a:t>The product E-500 is the most popular!</a:t>
            </a:r>
          </a:p>
          <a:p>
            <a:pPr>
              <a:lnSpc>
                <a:spcPct val="125000"/>
              </a:lnSpc>
              <a:spcBef>
                <a:spcPts val="900"/>
              </a:spcBef>
            </a:pPr>
            <a:r>
              <a:rPr lang="en-US" sz="3900" dirty="0"/>
              <a:t>Well, the product A-100 is also very liked!</a:t>
            </a:r>
          </a:p>
        </p:txBody>
      </p:sp>
      <p:pic>
        <p:nvPicPr>
          <p:cNvPr id="6" name="Picture 5">
            <a:extLst>
              <a:ext uri="{FF2B5EF4-FFF2-40B4-BE49-F238E27FC236}">
                <a16:creationId xmlns:a16="http://schemas.microsoft.com/office/drawing/2014/main" id="{CDBF4B51-CFCD-FCA9-E47E-8BE7E47DC707}"/>
              </a:ext>
            </a:extLst>
          </p:cNvPr>
          <p:cNvPicPr>
            <a:picLocks noChangeAspect="1"/>
          </p:cNvPicPr>
          <p:nvPr/>
        </p:nvPicPr>
        <p:blipFill>
          <a:blip r:embed="rId3"/>
          <a:stretch>
            <a:fillRect/>
          </a:stretch>
        </p:blipFill>
        <p:spPr>
          <a:xfrm>
            <a:off x="7440018" y="2801019"/>
            <a:ext cx="9590681" cy="5943600"/>
          </a:xfrm>
          <a:prstGeom prst="rect">
            <a:avLst/>
          </a:prstGeom>
        </p:spPr>
      </p:pic>
    </p:spTree>
    <p:extLst>
      <p:ext uri="{BB962C8B-B14F-4D97-AF65-F5344CB8AC3E}">
        <p14:creationId xmlns:p14="http://schemas.microsoft.com/office/powerpoint/2010/main" val="3791788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LESSON 2</a:t>
            </a:r>
          </a:p>
        </p:txBody>
      </p:sp>
    </p:spTree>
    <p:extLst>
      <p:ext uri="{BB962C8B-B14F-4D97-AF65-F5344CB8AC3E}">
        <p14:creationId xmlns:p14="http://schemas.microsoft.com/office/powerpoint/2010/main" val="2208163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Lesson 3:</a:t>
            </a:r>
            <a:br>
              <a:rPr lang="en-US" altLang="en-US" sz="7200" b="1" dirty="0">
                <a:solidFill>
                  <a:schemeClr val="tx1"/>
                </a:solidFill>
              </a:rPr>
            </a:br>
            <a:r>
              <a:rPr lang="en-US" altLang="en-US" sz="7200" b="1" dirty="0">
                <a:solidFill>
                  <a:schemeClr val="tx1"/>
                </a:solidFill>
              </a:rPr>
              <a:t>Put Observations with Similar Feature Values in Clusters</a:t>
            </a:r>
          </a:p>
        </p:txBody>
      </p:sp>
    </p:spTree>
    <p:extLst>
      <p:ext uri="{BB962C8B-B14F-4D97-AF65-F5344CB8AC3E}">
        <p14:creationId xmlns:p14="http://schemas.microsoft.com/office/powerpoint/2010/main" val="1999142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969116"/>
          </a:xfrm>
        </p:spPr>
        <p:txBody>
          <a:bodyPr>
            <a:normAutofit/>
          </a:bodyPr>
          <a:lstStyle/>
          <a:p>
            <a:pPr algn="ctr"/>
            <a:r>
              <a:rPr lang="en-US" b="1" dirty="0"/>
              <a:t>Put These Numbers Into Groups</a:t>
            </a:r>
          </a:p>
        </p:txBody>
      </p:sp>
      <p:sp>
        <p:nvSpPr>
          <p:cNvPr id="5" name="Content Placeholder 4">
            <a:extLst>
              <a:ext uri="{FF2B5EF4-FFF2-40B4-BE49-F238E27FC236}">
                <a16:creationId xmlns:a16="http://schemas.microsoft.com/office/drawing/2014/main" id="{7D7AB354-DC2A-E2FF-0D1C-96DA44A32A8B}"/>
              </a:ext>
            </a:extLst>
          </p:cNvPr>
          <p:cNvSpPr>
            <a:spLocks noGrp="1"/>
          </p:cNvSpPr>
          <p:nvPr>
            <p:ph idx="1"/>
          </p:nvPr>
        </p:nvSpPr>
        <p:spPr/>
        <p:txBody>
          <a:bodyPr anchor="ctr"/>
          <a:lstStyle/>
          <a:p>
            <a:pPr marL="0" indent="0" algn="ctr">
              <a:buNone/>
            </a:pPr>
            <a:r>
              <a:rPr lang="en-US" sz="4800" dirty="0"/>
              <a:t>1, 2, 3, 4, 5, 11, 12, 13, 14, 15, 101, 102, 103, 104, 105</a:t>
            </a:r>
          </a:p>
        </p:txBody>
      </p:sp>
    </p:spTree>
    <p:extLst>
      <p:ext uri="{BB962C8B-B14F-4D97-AF65-F5344CB8AC3E}">
        <p14:creationId xmlns:p14="http://schemas.microsoft.com/office/powerpoint/2010/main" val="1541410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969116"/>
          </a:xfrm>
        </p:spPr>
        <p:txBody>
          <a:bodyPr>
            <a:normAutofit/>
          </a:bodyPr>
          <a:lstStyle/>
          <a:p>
            <a:pPr algn="ctr"/>
            <a:r>
              <a:rPr lang="en-US" b="1" dirty="0"/>
              <a:t>Put These Numbers Into Groups</a:t>
            </a:r>
          </a:p>
        </p:txBody>
      </p:sp>
      <p:sp>
        <p:nvSpPr>
          <p:cNvPr id="5" name="Content Placeholder 4">
            <a:extLst>
              <a:ext uri="{FF2B5EF4-FFF2-40B4-BE49-F238E27FC236}">
                <a16:creationId xmlns:a16="http://schemas.microsoft.com/office/drawing/2014/main" id="{7D7AB354-DC2A-E2FF-0D1C-96DA44A32A8B}"/>
              </a:ext>
            </a:extLst>
          </p:cNvPr>
          <p:cNvSpPr>
            <a:spLocks noGrp="1"/>
          </p:cNvSpPr>
          <p:nvPr>
            <p:ph idx="1"/>
          </p:nvPr>
        </p:nvSpPr>
        <p:spPr/>
        <p:txBody>
          <a:bodyPr anchor="ctr"/>
          <a:lstStyle/>
          <a:p>
            <a:pPr>
              <a:lnSpc>
                <a:spcPct val="125000"/>
              </a:lnSpc>
              <a:spcBef>
                <a:spcPts val="900"/>
              </a:spcBef>
            </a:pPr>
            <a:r>
              <a:rPr lang="en-US" sz="4000" dirty="0">
                <a:solidFill>
                  <a:schemeClr val="tx1"/>
                </a:solidFill>
              </a:rPr>
              <a:t>According to Numeric Magnitudes</a:t>
            </a:r>
          </a:p>
          <a:p>
            <a:pPr lvl="1" indent="-685800">
              <a:lnSpc>
                <a:spcPct val="125000"/>
              </a:lnSpc>
              <a:spcBef>
                <a:spcPts val="900"/>
              </a:spcBef>
              <a:buFont typeface="+mj-lt"/>
              <a:buAutoNum type="arabicPeriod"/>
            </a:pPr>
            <a:r>
              <a:rPr lang="en-US" sz="3200" dirty="0">
                <a:solidFill>
                  <a:schemeClr val="tx1"/>
                </a:solidFill>
              </a:rPr>
              <a:t>{1, 2, 3, 4, 5}					3. {101, 102, 103, 104, 105}</a:t>
            </a:r>
          </a:p>
          <a:p>
            <a:pPr lvl="1" indent="-685800">
              <a:lnSpc>
                <a:spcPct val="125000"/>
              </a:lnSpc>
              <a:spcBef>
                <a:spcPts val="900"/>
              </a:spcBef>
              <a:buFont typeface="+mj-lt"/>
              <a:buAutoNum type="arabicPeriod"/>
            </a:pPr>
            <a:r>
              <a:rPr lang="en-US" sz="3200" dirty="0">
                <a:solidFill>
                  <a:schemeClr val="tx1"/>
                </a:solidFill>
              </a:rPr>
              <a:t>{11, 12, 13, 14, 15}</a:t>
            </a:r>
          </a:p>
          <a:p>
            <a:pPr>
              <a:lnSpc>
                <a:spcPct val="125000"/>
              </a:lnSpc>
              <a:spcBef>
                <a:spcPts val="900"/>
              </a:spcBef>
            </a:pPr>
            <a:r>
              <a:rPr lang="en-US" sz="4000" dirty="0">
                <a:solidFill>
                  <a:schemeClr val="tx1"/>
                </a:solidFill>
              </a:rPr>
              <a:t>According to Odd / Even Types</a:t>
            </a:r>
          </a:p>
          <a:p>
            <a:pPr lvl="1" indent="-685800">
              <a:lnSpc>
                <a:spcPct val="125000"/>
              </a:lnSpc>
              <a:spcBef>
                <a:spcPts val="900"/>
              </a:spcBef>
              <a:buFont typeface="+mj-lt"/>
              <a:buAutoNum type="arabicPeriod"/>
            </a:pPr>
            <a:r>
              <a:rPr lang="en-US" sz="3200" dirty="0">
                <a:solidFill>
                  <a:schemeClr val="tx1"/>
                </a:solidFill>
              </a:rPr>
              <a:t>{1, 3, 5, 11, 13, 15, 101, 103, 105}	2. {2, 4, 12, 14, 102, 104}</a:t>
            </a:r>
          </a:p>
          <a:p>
            <a:pPr>
              <a:lnSpc>
                <a:spcPct val="125000"/>
              </a:lnSpc>
              <a:spcBef>
                <a:spcPts val="900"/>
              </a:spcBef>
            </a:pPr>
            <a:r>
              <a:rPr lang="en-US" sz="4000" dirty="0">
                <a:solidFill>
                  <a:schemeClr val="tx1"/>
                </a:solidFill>
              </a:rPr>
              <a:t>According to Numeric Magnitudes and Odd / Even Type</a:t>
            </a:r>
          </a:p>
          <a:p>
            <a:pPr lvl="1" indent="-685800">
              <a:lnSpc>
                <a:spcPct val="125000"/>
              </a:lnSpc>
              <a:spcBef>
                <a:spcPts val="900"/>
              </a:spcBef>
              <a:buFont typeface="+mj-lt"/>
              <a:buAutoNum type="arabicPeriod"/>
            </a:pPr>
            <a:r>
              <a:rPr lang="en-US" sz="3200" dirty="0">
                <a:solidFill>
                  <a:schemeClr val="tx1"/>
                </a:solidFill>
              </a:rPr>
              <a:t>{1, 3, 5}				</a:t>
            </a:r>
            <a:r>
              <a:rPr lang="en-US" sz="3200" dirty="0">
                <a:solidFill>
                  <a:srgbClr val="800000"/>
                </a:solidFill>
              </a:rPr>
              <a:t>4.</a:t>
            </a:r>
            <a:r>
              <a:rPr lang="en-US" sz="3200" dirty="0">
                <a:solidFill>
                  <a:schemeClr val="tx1"/>
                </a:solidFill>
              </a:rPr>
              <a:t> {2, 4}</a:t>
            </a:r>
          </a:p>
          <a:p>
            <a:pPr lvl="1" indent="-685800">
              <a:lnSpc>
                <a:spcPct val="125000"/>
              </a:lnSpc>
              <a:spcBef>
                <a:spcPts val="900"/>
              </a:spcBef>
              <a:buFont typeface="+mj-lt"/>
              <a:buAutoNum type="arabicPeriod"/>
            </a:pPr>
            <a:r>
              <a:rPr lang="en-US" sz="3200" dirty="0">
                <a:solidFill>
                  <a:schemeClr val="tx1"/>
                </a:solidFill>
              </a:rPr>
              <a:t>{11, 13, 15}			</a:t>
            </a:r>
            <a:r>
              <a:rPr lang="en-US" sz="3200" dirty="0">
                <a:solidFill>
                  <a:srgbClr val="800000"/>
                </a:solidFill>
              </a:rPr>
              <a:t>5.</a:t>
            </a:r>
            <a:r>
              <a:rPr lang="en-US" sz="3200" dirty="0">
                <a:solidFill>
                  <a:schemeClr val="tx1"/>
                </a:solidFill>
              </a:rPr>
              <a:t> {12, 14}</a:t>
            </a:r>
          </a:p>
          <a:p>
            <a:pPr lvl="1" indent="-685800">
              <a:lnSpc>
                <a:spcPct val="125000"/>
              </a:lnSpc>
              <a:spcBef>
                <a:spcPts val="900"/>
              </a:spcBef>
              <a:buFont typeface="+mj-lt"/>
              <a:buAutoNum type="arabicPeriod"/>
            </a:pPr>
            <a:r>
              <a:rPr lang="en-US" sz="3200" dirty="0">
                <a:solidFill>
                  <a:schemeClr val="tx1"/>
                </a:solidFill>
              </a:rPr>
              <a:t>{101, 103, 105}		</a:t>
            </a:r>
            <a:r>
              <a:rPr lang="en-US" sz="3200" dirty="0">
                <a:solidFill>
                  <a:srgbClr val="800000"/>
                </a:solidFill>
              </a:rPr>
              <a:t>6.</a:t>
            </a:r>
            <a:r>
              <a:rPr lang="en-US" sz="3200" dirty="0">
                <a:solidFill>
                  <a:schemeClr val="tx1"/>
                </a:solidFill>
              </a:rPr>
              <a:t> {102, 104}</a:t>
            </a:r>
            <a:endParaRPr lang="en-US" sz="4400" dirty="0"/>
          </a:p>
        </p:txBody>
      </p:sp>
    </p:spTree>
    <p:extLst>
      <p:ext uri="{BB962C8B-B14F-4D97-AF65-F5344CB8AC3E}">
        <p14:creationId xmlns:p14="http://schemas.microsoft.com/office/powerpoint/2010/main" val="2023132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Put These Motorized Vehicles into Groups</a:t>
            </a:r>
          </a:p>
        </p:txBody>
      </p:sp>
      <p:pic>
        <p:nvPicPr>
          <p:cNvPr id="3" name="Picture 2">
            <a:extLst>
              <a:ext uri="{FF2B5EF4-FFF2-40B4-BE49-F238E27FC236}">
                <a16:creationId xmlns:a16="http://schemas.microsoft.com/office/drawing/2014/main" id="{72949FFD-0073-4374-BE06-192B561556C1}"/>
              </a:ext>
            </a:extLst>
          </p:cNvPr>
          <p:cNvPicPr>
            <a:picLocks/>
          </p:cNvPicPr>
          <p:nvPr/>
        </p:nvPicPr>
        <p:blipFill>
          <a:blip r:embed="rId3"/>
          <a:stretch>
            <a:fillRect/>
          </a:stretch>
        </p:blipFill>
        <p:spPr>
          <a:xfrm>
            <a:off x="79449" y="2322957"/>
            <a:ext cx="4526280" cy="2331720"/>
          </a:xfrm>
          <a:prstGeom prst="rect">
            <a:avLst/>
          </a:prstGeom>
        </p:spPr>
      </p:pic>
      <p:pic>
        <p:nvPicPr>
          <p:cNvPr id="14" name="Picture 13">
            <a:extLst>
              <a:ext uri="{FF2B5EF4-FFF2-40B4-BE49-F238E27FC236}">
                <a16:creationId xmlns:a16="http://schemas.microsoft.com/office/drawing/2014/main" id="{C8A498AE-2293-47A3-9522-AE34848EC3C5}"/>
              </a:ext>
            </a:extLst>
          </p:cNvPr>
          <p:cNvPicPr>
            <a:picLocks noChangeAspect="1"/>
          </p:cNvPicPr>
          <p:nvPr/>
        </p:nvPicPr>
        <p:blipFill>
          <a:blip r:embed="rId4"/>
          <a:stretch>
            <a:fillRect/>
          </a:stretch>
        </p:blipFill>
        <p:spPr>
          <a:xfrm>
            <a:off x="13682271" y="2396677"/>
            <a:ext cx="4490307" cy="2258000"/>
          </a:xfrm>
          <a:prstGeom prst="rect">
            <a:avLst/>
          </a:prstGeom>
        </p:spPr>
      </p:pic>
      <p:pic>
        <p:nvPicPr>
          <p:cNvPr id="15" name="Picture 14">
            <a:extLst>
              <a:ext uri="{FF2B5EF4-FFF2-40B4-BE49-F238E27FC236}">
                <a16:creationId xmlns:a16="http://schemas.microsoft.com/office/drawing/2014/main" id="{6AF94439-185E-4F61-AD71-B1ACF9736641}"/>
              </a:ext>
            </a:extLst>
          </p:cNvPr>
          <p:cNvPicPr>
            <a:picLocks/>
          </p:cNvPicPr>
          <p:nvPr/>
        </p:nvPicPr>
        <p:blipFill>
          <a:blip r:embed="rId5"/>
          <a:stretch>
            <a:fillRect/>
          </a:stretch>
        </p:blipFill>
        <p:spPr>
          <a:xfrm>
            <a:off x="4593738" y="4645610"/>
            <a:ext cx="4526280" cy="2331720"/>
          </a:xfrm>
          <a:prstGeom prst="rect">
            <a:avLst/>
          </a:prstGeom>
        </p:spPr>
      </p:pic>
      <p:pic>
        <p:nvPicPr>
          <p:cNvPr id="17" name="Picture 16">
            <a:extLst>
              <a:ext uri="{FF2B5EF4-FFF2-40B4-BE49-F238E27FC236}">
                <a16:creationId xmlns:a16="http://schemas.microsoft.com/office/drawing/2014/main" id="{76D9D17D-E83B-41BE-B028-B98D730F9060}"/>
              </a:ext>
            </a:extLst>
          </p:cNvPr>
          <p:cNvPicPr>
            <a:picLocks/>
          </p:cNvPicPr>
          <p:nvPr/>
        </p:nvPicPr>
        <p:blipFill>
          <a:blip r:embed="rId6"/>
          <a:stretch>
            <a:fillRect/>
          </a:stretch>
        </p:blipFill>
        <p:spPr>
          <a:xfrm>
            <a:off x="9144000" y="2396678"/>
            <a:ext cx="4526280" cy="2331720"/>
          </a:xfrm>
          <a:prstGeom prst="rect">
            <a:avLst/>
          </a:prstGeom>
        </p:spPr>
      </p:pic>
      <p:pic>
        <p:nvPicPr>
          <p:cNvPr id="18" name="Picture 17">
            <a:extLst>
              <a:ext uri="{FF2B5EF4-FFF2-40B4-BE49-F238E27FC236}">
                <a16:creationId xmlns:a16="http://schemas.microsoft.com/office/drawing/2014/main" id="{7F39FCE9-90F7-4C2C-B058-DF315DBFD277}"/>
              </a:ext>
            </a:extLst>
          </p:cNvPr>
          <p:cNvPicPr>
            <a:picLocks/>
          </p:cNvPicPr>
          <p:nvPr/>
        </p:nvPicPr>
        <p:blipFill>
          <a:blip r:embed="rId7"/>
          <a:stretch>
            <a:fillRect/>
          </a:stretch>
        </p:blipFill>
        <p:spPr>
          <a:xfrm>
            <a:off x="70976" y="6993522"/>
            <a:ext cx="4526280" cy="2331720"/>
          </a:xfrm>
          <a:prstGeom prst="rect">
            <a:avLst/>
          </a:prstGeom>
        </p:spPr>
      </p:pic>
      <p:pic>
        <p:nvPicPr>
          <p:cNvPr id="19" name="Picture 18">
            <a:extLst>
              <a:ext uri="{FF2B5EF4-FFF2-40B4-BE49-F238E27FC236}">
                <a16:creationId xmlns:a16="http://schemas.microsoft.com/office/drawing/2014/main" id="{EE237480-11C4-4A00-B87C-DDEADE5EE6CF}"/>
              </a:ext>
            </a:extLst>
          </p:cNvPr>
          <p:cNvPicPr>
            <a:picLocks/>
          </p:cNvPicPr>
          <p:nvPr/>
        </p:nvPicPr>
        <p:blipFill>
          <a:blip r:embed="rId8"/>
          <a:stretch>
            <a:fillRect/>
          </a:stretch>
        </p:blipFill>
        <p:spPr>
          <a:xfrm>
            <a:off x="70976" y="4658240"/>
            <a:ext cx="4526280" cy="2331720"/>
          </a:xfrm>
          <a:prstGeom prst="rect">
            <a:avLst/>
          </a:prstGeom>
        </p:spPr>
      </p:pic>
      <p:pic>
        <p:nvPicPr>
          <p:cNvPr id="21" name="Picture 20">
            <a:extLst>
              <a:ext uri="{FF2B5EF4-FFF2-40B4-BE49-F238E27FC236}">
                <a16:creationId xmlns:a16="http://schemas.microsoft.com/office/drawing/2014/main" id="{CE7BEFBA-7A35-4EAA-8353-DD303B1C74A6}"/>
              </a:ext>
            </a:extLst>
          </p:cNvPr>
          <p:cNvPicPr>
            <a:picLocks/>
          </p:cNvPicPr>
          <p:nvPr/>
        </p:nvPicPr>
        <p:blipFill>
          <a:blip r:embed="rId9"/>
          <a:stretch>
            <a:fillRect/>
          </a:stretch>
        </p:blipFill>
        <p:spPr>
          <a:xfrm>
            <a:off x="4609247" y="6974264"/>
            <a:ext cx="4526280" cy="2331720"/>
          </a:xfrm>
          <a:prstGeom prst="rect">
            <a:avLst/>
          </a:prstGeom>
        </p:spPr>
      </p:pic>
      <p:pic>
        <p:nvPicPr>
          <p:cNvPr id="22" name="Picture 21">
            <a:extLst>
              <a:ext uri="{FF2B5EF4-FFF2-40B4-BE49-F238E27FC236}">
                <a16:creationId xmlns:a16="http://schemas.microsoft.com/office/drawing/2014/main" id="{D90A92EA-60AD-4A73-A1B4-2E8C2434E431}"/>
              </a:ext>
            </a:extLst>
          </p:cNvPr>
          <p:cNvPicPr>
            <a:picLocks/>
          </p:cNvPicPr>
          <p:nvPr/>
        </p:nvPicPr>
        <p:blipFill>
          <a:blip r:embed="rId10"/>
          <a:stretch>
            <a:fillRect/>
          </a:stretch>
        </p:blipFill>
        <p:spPr>
          <a:xfrm>
            <a:off x="4585265" y="2339514"/>
            <a:ext cx="4526280" cy="2331720"/>
          </a:xfrm>
          <a:prstGeom prst="rect">
            <a:avLst/>
          </a:prstGeom>
        </p:spPr>
      </p:pic>
      <p:pic>
        <p:nvPicPr>
          <p:cNvPr id="23" name="Picture 22">
            <a:extLst>
              <a:ext uri="{FF2B5EF4-FFF2-40B4-BE49-F238E27FC236}">
                <a16:creationId xmlns:a16="http://schemas.microsoft.com/office/drawing/2014/main" id="{3F0D08CA-1D0C-40B4-9000-7CB941CC9781}"/>
              </a:ext>
            </a:extLst>
          </p:cNvPr>
          <p:cNvPicPr>
            <a:picLocks/>
          </p:cNvPicPr>
          <p:nvPr/>
        </p:nvPicPr>
        <p:blipFill>
          <a:blip r:embed="rId11"/>
          <a:stretch>
            <a:fillRect/>
          </a:stretch>
        </p:blipFill>
        <p:spPr>
          <a:xfrm>
            <a:off x="9135527" y="7003136"/>
            <a:ext cx="4526280" cy="2331720"/>
          </a:xfrm>
          <a:prstGeom prst="rect">
            <a:avLst/>
          </a:prstGeom>
        </p:spPr>
      </p:pic>
      <p:pic>
        <p:nvPicPr>
          <p:cNvPr id="24" name="Picture 23">
            <a:extLst>
              <a:ext uri="{FF2B5EF4-FFF2-40B4-BE49-F238E27FC236}">
                <a16:creationId xmlns:a16="http://schemas.microsoft.com/office/drawing/2014/main" id="{865CF6AA-79C4-46BF-82F5-19628D5042B6}"/>
              </a:ext>
            </a:extLst>
          </p:cNvPr>
          <p:cNvPicPr>
            <a:picLocks/>
          </p:cNvPicPr>
          <p:nvPr/>
        </p:nvPicPr>
        <p:blipFill>
          <a:blip r:embed="rId12"/>
          <a:stretch>
            <a:fillRect/>
          </a:stretch>
        </p:blipFill>
        <p:spPr>
          <a:xfrm>
            <a:off x="13673798" y="7003136"/>
            <a:ext cx="4526280" cy="2331720"/>
          </a:xfrm>
          <a:prstGeom prst="rect">
            <a:avLst/>
          </a:prstGeom>
        </p:spPr>
      </p:pic>
      <p:pic>
        <p:nvPicPr>
          <p:cNvPr id="25" name="Picture 24">
            <a:extLst>
              <a:ext uri="{FF2B5EF4-FFF2-40B4-BE49-F238E27FC236}">
                <a16:creationId xmlns:a16="http://schemas.microsoft.com/office/drawing/2014/main" id="{1B112BC4-5ECF-4859-AE15-EAC630C8E84D}"/>
              </a:ext>
            </a:extLst>
          </p:cNvPr>
          <p:cNvPicPr>
            <a:picLocks/>
          </p:cNvPicPr>
          <p:nvPr/>
        </p:nvPicPr>
        <p:blipFill>
          <a:blip r:embed="rId13"/>
          <a:stretch>
            <a:fillRect/>
          </a:stretch>
        </p:blipFill>
        <p:spPr>
          <a:xfrm>
            <a:off x="9132009" y="4645610"/>
            <a:ext cx="4526280" cy="2331720"/>
          </a:xfrm>
          <a:prstGeom prst="rect">
            <a:avLst/>
          </a:prstGeom>
        </p:spPr>
      </p:pic>
      <p:pic>
        <p:nvPicPr>
          <p:cNvPr id="2050" name="Picture 2" descr="Image result for formula 1 motorcycle">
            <a:extLst>
              <a:ext uri="{FF2B5EF4-FFF2-40B4-BE49-F238E27FC236}">
                <a16:creationId xmlns:a16="http://schemas.microsoft.com/office/drawing/2014/main" id="{7AC064E8-BA0B-4B2F-A3CE-570D4BAA6FFA}"/>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58289" y="4642544"/>
            <a:ext cx="4526280" cy="233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245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56 ===</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a:xfrm>
            <a:off x="1101724" y="2050699"/>
            <a:ext cx="16084552" cy="6888006"/>
          </a:xfrm>
        </p:spPr>
        <p:txBody>
          <a:bodyPr anchor="ctr"/>
          <a:lstStyle/>
          <a:p>
            <a:pPr marL="742950" indent="-742950">
              <a:buFont typeface="+mj-lt"/>
              <a:buAutoNum type="arabicPeriod"/>
            </a:pPr>
            <a:r>
              <a:rPr lang="en-US" dirty="0"/>
              <a:t>How would you put these motorized vehicles into groups?</a:t>
            </a:r>
          </a:p>
          <a:p>
            <a:pPr marL="742950" indent="-742950">
              <a:buFont typeface="+mj-lt"/>
              <a:buAutoNum type="arabicPeriod"/>
            </a:pPr>
            <a:r>
              <a:rPr lang="en-US" dirty="0"/>
              <a:t>What criteria did you use?</a:t>
            </a:r>
          </a:p>
          <a:p>
            <a:pPr marL="742950" indent="-742950">
              <a:buFont typeface="+mj-lt"/>
              <a:buAutoNum type="arabicPeriod"/>
            </a:pPr>
            <a:r>
              <a:rPr lang="en-US" dirty="0"/>
              <a:t>Are any criteria considered continuous features?</a:t>
            </a:r>
          </a:p>
        </p:txBody>
      </p:sp>
    </p:spTree>
    <p:extLst>
      <p:ext uri="{BB962C8B-B14F-4D97-AF65-F5344CB8AC3E}">
        <p14:creationId xmlns:p14="http://schemas.microsoft.com/office/powerpoint/2010/main" val="3062355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Possible Grouping Criteria</a:t>
            </a:r>
          </a:p>
        </p:txBody>
      </p:sp>
      <p:sp>
        <p:nvSpPr>
          <p:cNvPr id="3" name="Content Placeholder 2"/>
          <p:cNvSpPr>
            <a:spLocks noGrp="1"/>
          </p:cNvSpPr>
          <p:nvPr>
            <p:ph idx="1"/>
          </p:nvPr>
        </p:nvSpPr>
        <p:spPr>
          <a:xfrm>
            <a:off x="1084680" y="2488317"/>
            <a:ext cx="7714083" cy="6527007"/>
          </a:xfrm>
          <a:solidFill>
            <a:srgbClr val="A3E7FF"/>
          </a:solidFill>
          <a:ln w="19050">
            <a:solidFill>
              <a:schemeClr val="tx1"/>
            </a:solidFill>
          </a:ln>
        </p:spPr>
        <p:txBody>
          <a:bodyPr anchor="ctr">
            <a:noAutofit/>
          </a:bodyPr>
          <a:lstStyle/>
          <a:p>
            <a:pPr marL="411480" indent="-274320">
              <a:lnSpc>
                <a:spcPct val="125000"/>
              </a:lnSpc>
              <a:spcBef>
                <a:spcPts val="900"/>
              </a:spcBef>
              <a:buNone/>
            </a:pPr>
            <a:r>
              <a:rPr lang="en-US" sz="3400" b="1" dirty="0"/>
              <a:t>By Physical Attributes</a:t>
            </a:r>
          </a:p>
          <a:p>
            <a:pPr marL="411480" indent="-274320">
              <a:lnSpc>
                <a:spcPct val="125000"/>
              </a:lnSpc>
              <a:spcBef>
                <a:spcPts val="900"/>
              </a:spcBef>
            </a:pPr>
            <a:r>
              <a:rPr lang="en-US" sz="3400" b="1" dirty="0"/>
              <a:t>Number of Wheels?</a:t>
            </a:r>
            <a:r>
              <a:rPr lang="en-US" sz="3400" dirty="0"/>
              <a:t> 0, 2, 4, …</a:t>
            </a:r>
          </a:p>
          <a:p>
            <a:pPr marL="411480" indent="-274320">
              <a:lnSpc>
                <a:spcPct val="125000"/>
              </a:lnSpc>
              <a:spcBef>
                <a:spcPts val="900"/>
              </a:spcBef>
            </a:pPr>
            <a:r>
              <a:rPr lang="en-US" sz="3400" b="1" dirty="0"/>
              <a:t>Weight?</a:t>
            </a:r>
            <a:r>
              <a:rPr lang="en-US" sz="3400" dirty="0"/>
              <a:t> 300 lb. (motorcycle) to Infinity</a:t>
            </a:r>
          </a:p>
          <a:p>
            <a:pPr marL="411480" indent="-274320">
              <a:lnSpc>
                <a:spcPct val="125000"/>
              </a:lnSpc>
              <a:spcBef>
                <a:spcPts val="900"/>
              </a:spcBef>
            </a:pPr>
            <a:r>
              <a:rPr lang="en-US" sz="3400" b="1" dirty="0"/>
              <a:t>Top Speed?</a:t>
            </a:r>
            <a:r>
              <a:rPr lang="en-US" sz="3400" dirty="0"/>
              <a:t> 23 mph (cruise ship) to 17,500 mph (space shuttle)</a:t>
            </a:r>
          </a:p>
          <a:p>
            <a:pPr marL="411480" indent="-274320">
              <a:lnSpc>
                <a:spcPct val="125000"/>
              </a:lnSpc>
              <a:spcBef>
                <a:spcPts val="900"/>
              </a:spcBef>
            </a:pPr>
            <a:r>
              <a:rPr lang="en-US" sz="3400" b="1" dirty="0"/>
              <a:t>Payload?</a:t>
            </a:r>
            <a:r>
              <a:rPr lang="en-US" sz="3400" dirty="0"/>
              <a:t> 200 lb. (motorcycle), 50 tons (space shuttle), 248 tons (747), 50,000 tons (cruise ship) to Infinity (freight train)</a:t>
            </a:r>
          </a:p>
        </p:txBody>
      </p:sp>
      <p:sp>
        <p:nvSpPr>
          <p:cNvPr id="8" name="Content Placeholder 2">
            <a:extLst>
              <a:ext uri="{FF2B5EF4-FFF2-40B4-BE49-F238E27FC236}">
                <a16:creationId xmlns:a16="http://schemas.microsoft.com/office/drawing/2014/main" id="{78ECF3F2-252F-49FF-8897-B82EC8CE4384}"/>
              </a:ext>
            </a:extLst>
          </p:cNvPr>
          <p:cNvSpPr txBox="1">
            <a:spLocks/>
          </p:cNvSpPr>
          <p:nvPr/>
        </p:nvSpPr>
        <p:spPr>
          <a:xfrm>
            <a:off x="9489240" y="2488317"/>
            <a:ext cx="7886700" cy="6527007"/>
          </a:xfrm>
          <a:prstGeom prst="rect">
            <a:avLst/>
          </a:prstGeom>
          <a:solidFill>
            <a:schemeClr val="accent2">
              <a:lumMod val="20000"/>
              <a:lumOff val="80000"/>
            </a:schemeClr>
          </a:solidFill>
          <a:ln w="19050">
            <a:solidFill>
              <a:schemeClr val="tx1"/>
            </a:solidFill>
          </a:ln>
        </p:spPr>
        <p:txBody>
          <a:bodyPr vert="horz" lIns="137160" tIns="68580" rIns="137160" bIns="685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900"/>
              </a:spcBef>
              <a:buNone/>
            </a:pPr>
            <a:r>
              <a:rPr lang="en-US" sz="3400" b="1" dirty="0">
                <a:latin typeface="Calibri" panose="020F0502020204030204" pitchFamily="34" charset="0"/>
                <a:ea typeface="Calibri" panose="020F0502020204030204" pitchFamily="34" charset="0"/>
                <a:cs typeface="Calibri" panose="020F0502020204030204" pitchFamily="34" charset="0"/>
              </a:rPr>
              <a:t>By Soft Attributes</a:t>
            </a:r>
          </a:p>
          <a:p>
            <a:pPr>
              <a:lnSpc>
                <a:spcPct val="125000"/>
              </a:lnSpc>
              <a:spcBef>
                <a:spcPts val="900"/>
              </a:spcBef>
            </a:pPr>
            <a:r>
              <a:rPr lang="en-US" sz="3400" b="1" dirty="0">
                <a:latin typeface="Calibri" panose="020F0502020204030204" pitchFamily="34" charset="0"/>
                <a:ea typeface="Calibri" panose="020F0502020204030204" pitchFamily="34" charset="0"/>
                <a:cs typeface="Calibri" panose="020F0502020204030204" pitchFamily="34" charset="0"/>
              </a:rPr>
              <a:t>Number of Passengers?</a:t>
            </a:r>
            <a:r>
              <a:rPr lang="en-US" sz="3400" dirty="0">
                <a:latin typeface="Calibri" panose="020F0502020204030204" pitchFamily="34" charset="0"/>
                <a:ea typeface="Calibri" panose="020F0502020204030204" pitchFamily="34" charset="0"/>
                <a:cs typeface="Calibri" panose="020F0502020204030204" pitchFamily="34" charset="0"/>
              </a:rPr>
              <a:t> 1, 2, 3, 4, …</a:t>
            </a:r>
          </a:p>
          <a:p>
            <a:pPr>
              <a:lnSpc>
                <a:spcPct val="125000"/>
              </a:lnSpc>
              <a:spcBef>
                <a:spcPts val="900"/>
              </a:spcBef>
            </a:pPr>
            <a:r>
              <a:rPr lang="en-US" sz="3400" b="1" dirty="0">
                <a:latin typeface="Calibri" panose="020F0502020204030204" pitchFamily="34" charset="0"/>
                <a:ea typeface="Calibri" panose="020F0502020204030204" pitchFamily="34" charset="0"/>
                <a:cs typeface="Calibri" panose="020F0502020204030204" pitchFamily="34" charset="0"/>
              </a:rPr>
              <a:t>Sticker Price?</a:t>
            </a:r>
            <a:r>
              <a:rPr lang="en-US" sz="3400" dirty="0">
                <a:latin typeface="Calibri" panose="020F0502020204030204" pitchFamily="34" charset="0"/>
                <a:ea typeface="Calibri" panose="020F0502020204030204" pitchFamily="34" charset="0"/>
                <a:cs typeface="Calibri" panose="020F0502020204030204" pitchFamily="34" charset="0"/>
              </a:rPr>
              <a:t> $20,000 (car) to Infinity</a:t>
            </a:r>
          </a:p>
          <a:p>
            <a:pPr>
              <a:lnSpc>
                <a:spcPct val="125000"/>
              </a:lnSpc>
              <a:spcBef>
                <a:spcPts val="900"/>
              </a:spcBef>
            </a:pPr>
            <a:r>
              <a:rPr lang="en-US" sz="3400" b="1" dirty="0">
                <a:latin typeface="Calibri" panose="020F0502020204030204" pitchFamily="34" charset="0"/>
                <a:ea typeface="Calibri" panose="020F0502020204030204" pitchFamily="34" charset="0"/>
                <a:cs typeface="Calibri" panose="020F0502020204030204" pitchFamily="34" charset="0"/>
              </a:rPr>
              <a:t>Personal Ownership?</a:t>
            </a:r>
            <a:r>
              <a:rPr lang="en-US" sz="3400" dirty="0">
                <a:latin typeface="Calibri" panose="020F0502020204030204" pitchFamily="34" charset="0"/>
                <a:ea typeface="Calibri" panose="020F0502020204030204" pitchFamily="34" charset="0"/>
                <a:cs typeface="Calibri" panose="020F0502020204030204" pitchFamily="34" charset="0"/>
              </a:rPr>
              <a:t> 0 or 1</a:t>
            </a:r>
          </a:p>
          <a:p>
            <a:pPr>
              <a:lnSpc>
                <a:spcPct val="125000"/>
              </a:lnSpc>
              <a:spcBef>
                <a:spcPts val="900"/>
              </a:spcBef>
            </a:pPr>
            <a:r>
              <a:rPr lang="en-US" sz="3400" b="1" dirty="0">
                <a:latin typeface="Calibri" panose="020F0502020204030204" pitchFamily="34" charset="0"/>
                <a:ea typeface="Calibri" panose="020F0502020204030204" pitchFamily="34" charset="0"/>
                <a:cs typeface="Calibri" panose="020F0502020204030204" pitchFamily="34" charset="0"/>
              </a:rPr>
              <a:t>Travel Environment?</a:t>
            </a:r>
            <a:r>
              <a:rPr lang="en-US" sz="3400" dirty="0">
                <a:latin typeface="Calibri" panose="020F0502020204030204" pitchFamily="34" charset="0"/>
                <a:ea typeface="Calibri" panose="020F0502020204030204" pitchFamily="34" charset="0"/>
                <a:cs typeface="Calibri" panose="020F0502020204030204" pitchFamily="34" charset="0"/>
              </a:rPr>
              <a:t> Sea, Land, Air, or Space</a:t>
            </a:r>
          </a:p>
          <a:p>
            <a:pPr>
              <a:lnSpc>
                <a:spcPct val="125000"/>
              </a:lnSpc>
              <a:spcBef>
                <a:spcPts val="900"/>
              </a:spcBef>
            </a:pPr>
            <a:r>
              <a:rPr lang="en-US" sz="3400" b="1" dirty="0">
                <a:latin typeface="Calibri" panose="020F0502020204030204" pitchFamily="34" charset="0"/>
                <a:ea typeface="Calibri" panose="020F0502020204030204" pitchFamily="34" charset="0"/>
                <a:cs typeface="Calibri" panose="020F0502020204030204" pitchFamily="34" charset="0"/>
              </a:rPr>
              <a:t>Satisfaction of Owning The Vehicle?</a:t>
            </a:r>
            <a:r>
              <a:rPr lang="en-US" sz="3400" dirty="0">
                <a:latin typeface="Calibri" panose="020F0502020204030204" pitchFamily="34" charset="0"/>
                <a:ea typeface="Calibri" panose="020F0502020204030204" pitchFamily="34" charset="0"/>
                <a:cs typeface="Calibri" panose="020F0502020204030204" pitchFamily="34" charset="0"/>
              </a:rPr>
              <a:t> High, Medium, and Low</a:t>
            </a:r>
          </a:p>
        </p:txBody>
      </p:sp>
    </p:spTree>
    <p:extLst>
      <p:ext uri="{BB962C8B-B14F-4D97-AF65-F5344CB8AC3E}">
        <p14:creationId xmlns:p14="http://schemas.microsoft.com/office/powerpoint/2010/main" val="177726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Group By Common Sense …</a:t>
            </a:r>
          </a:p>
        </p:txBody>
      </p:sp>
      <p:pic>
        <p:nvPicPr>
          <p:cNvPr id="3" name="Picture 2">
            <a:extLst>
              <a:ext uri="{FF2B5EF4-FFF2-40B4-BE49-F238E27FC236}">
                <a16:creationId xmlns:a16="http://schemas.microsoft.com/office/drawing/2014/main" id="{72949FFD-0073-4374-BE06-192B561556C1}"/>
              </a:ext>
            </a:extLst>
          </p:cNvPr>
          <p:cNvPicPr>
            <a:picLocks noChangeAspect="1"/>
          </p:cNvPicPr>
          <p:nvPr/>
        </p:nvPicPr>
        <p:blipFill>
          <a:blip r:embed="rId3"/>
          <a:stretch>
            <a:fillRect/>
          </a:stretch>
        </p:blipFill>
        <p:spPr>
          <a:xfrm>
            <a:off x="1803152" y="2765609"/>
            <a:ext cx="2575932" cy="1371600"/>
          </a:xfrm>
          <a:prstGeom prst="rect">
            <a:avLst/>
          </a:prstGeom>
        </p:spPr>
      </p:pic>
      <p:pic>
        <p:nvPicPr>
          <p:cNvPr id="14" name="Picture 13">
            <a:extLst>
              <a:ext uri="{FF2B5EF4-FFF2-40B4-BE49-F238E27FC236}">
                <a16:creationId xmlns:a16="http://schemas.microsoft.com/office/drawing/2014/main" id="{C8A498AE-2293-47A3-9522-AE34848EC3C5}"/>
              </a:ext>
            </a:extLst>
          </p:cNvPr>
          <p:cNvPicPr>
            <a:picLocks noChangeAspect="1"/>
          </p:cNvPicPr>
          <p:nvPr/>
        </p:nvPicPr>
        <p:blipFill>
          <a:blip r:embed="rId4"/>
          <a:stretch>
            <a:fillRect/>
          </a:stretch>
        </p:blipFill>
        <p:spPr>
          <a:xfrm>
            <a:off x="9487275" y="4903281"/>
            <a:ext cx="1377723" cy="1371600"/>
          </a:xfrm>
          <a:prstGeom prst="rect">
            <a:avLst/>
          </a:prstGeom>
        </p:spPr>
      </p:pic>
      <p:pic>
        <p:nvPicPr>
          <p:cNvPr id="15" name="Picture 14">
            <a:extLst>
              <a:ext uri="{FF2B5EF4-FFF2-40B4-BE49-F238E27FC236}">
                <a16:creationId xmlns:a16="http://schemas.microsoft.com/office/drawing/2014/main" id="{6AF94439-185E-4F61-AD71-B1ACF9736641}"/>
              </a:ext>
            </a:extLst>
          </p:cNvPr>
          <p:cNvPicPr>
            <a:picLocks noChangeAspect="1"/>
          </p:cNvPicPr>
          <p:nvPr/>
        </p:nvPicPr>
        <p:blipFill>
          <a:blip r:embed="rId5"/>
          <a:stretch>
            <a:fillRect/>
          </a:stretch>
        </p:blipFill>
        <p:spPr>
          <a:xfrm>
            <a:off x="7011526" y="4903281"/>
            <a:ext cx="2208509" cy="1371600"/>
          </a:xfrm>
          <a:prstGeom prst="rect">
            <a:avLst/>
          </a:prstGeom>
        </p:spPr>
      </p:pic>
      <p:pic>
        <p:nvPicPr>
          <p:cNvPr id="17" name="Picture 16">
            <a:extLst>
              <a:ext uri="{FF2B5EF4-FFF2-40B4-BE49-F238E27FC236}">
                <a16:creationId xmlns:a16="http://schemas.microsoft.com/office/drawing/2014/main" id="{76D9D17D-E83B-41BE-B028-B98D730F9060}"/>
              </a:ext>
            </a:extLst>
          </p:cNvPr>
          <p:cNvPicPr>
            <a:picLocks noChangeAspect="1"/>
          </p:cNvPicPr>
          <p:nvPr/>
        </p:nvPicPr>
        <p:blipFill>
          <a:blip r:embed="rId6"/>
          <a:stretch>
            <a:fillRect/>
          </a:stretch>
        </p:blipFill>
        <p:spPr>
          <a:xfrm>
            <a:off x="11296454" y="2012756"/>
            <a:ext cx="2839916" cy="1371600"/>
          </a:xfrm>
          <a:prstGeom prst="rect">
            <a:avLst/>
          </a:prstGeom>
        </p:spPr>
      </p:pic>
      <p:pic>
        <p:nvPicPr>
          <p:cNvPr id="18" name="Picture 17">
            <a:extLst>
              <a:ext uri="{FF2B5EF4-FFF2-40B4-BE49-F238E27FC236}">
                <a16:creationId xmlns:a16="http://schemas.microsoft.com/office/drawing/2014/main" id="{7F39FCE9-90F7-4C2C-B058-DF315DBFD277}"/>
              </a:ext>
            </a:extLst>
          </p:cNvPr>
          <p:cNvPicPr>
            <a:picLocks noChangeAspect="1"/>
          </p:cNvPicPr>
          <p:nvPr/>
        </p:nvPicPr>
        <p:blipFill>
          <a:blip r:embed="rId7"/>
          <a:stretch>
            <a:fillRect/>
          </a:stretch>
        </p:blipFill>
        <p:spPr>
          <a:xfrm>
            <a:off x="1103358" y="7458831"/>
            <a:ext cx="2441121" cy="1371600"/>
          </a:xfrm>
          <a:prstGeom prst="rect">
            <a:avLst/>
          </a:prstGeom>
        </p:spPr>
      </p:pic>
      <p:pic>
        <p:nvPicPr>
          <p:cNvPr id="19" name="Picture 18">
            <a:extLst>
              <a:ext uri="{FF2B5EF4-FFF2-40B4-BE49-F238E27FC236}">
                <a16:creationId xmlns:a16="http://schemas.microsoft.com/office/drawing/2014/main" id="{EE237480-11C4-4A00-B87C-DDEADE5EE6CF}"/>
              </a:ext>
            </a:extLst>
          </p:cNvPr>
          <p:cNvPicPr>
            <a:picLocks noChangeAspect="1"/>
          </p:cNvPicPr>
          <p:nvPr/>
        </p:nvPicPr>
        <p:blipFill>
          <a:blip r:embed="rId8"/>
          <a:stretch>
            <a:fillRect/>
          </a:stretch>
        </p:blipFill>
        <p:spPr>
          <a:xfrm>
            <a:off x="12716413" y="3474809"/>
            <a:ext cx="2449286" cy="1371600"/>
          </a:xfrm>
          <a:prstGeom prst="rect">
            <a:avLst/>
          </a:prstGeom>
        </p:spPr>
      </p:pic>
      <p:pic>
        <p:nvPicPr>
          <p:cNvPr id="21" name="Picture 20">
            <a:extLst>
              <a:ext uri="{FF2B5EF4-FFF2-40B4-BE49-F238E27FC236}">
                <a16:creationId xmlns:a16="http://schemas.microsoft.com/office/drawing/2014/main" id="{CE7BEFBA-7A35-4EAA-8353-DD303B1C74A6}"/>
              </a:ext>
            </a:extLst>
          </p:cNvPr>
          <p:cNvPicPr>
            <a:picLocks noChangeAspect="1"/>
          </p:cNvPicPr>
          <p:nvPr/>
        </p:nvPicPr>
        <p:blipFill>
          <a:blip r:embed="rId9"/>
          <a:stretch>
            <a:fillRect/>
          </a:stretch>
        </p:blipFill>
        <p:spPr>
          <a:xfrm>
            <a:off x="4430921" y="2820849"/>
            <a:ext cx="2449286" cy="1371600"/>
          </a:xfrm>
          <a:prstGeom prst="rect">
            <a:avLst/>
          </a:prstGeom>
        </p:spPr>
      </p:pic>
      <p:pic>
        <p:nvPicPr>
          <p:cNvPr id="22" name="Picture 21">
            <a:extLst>
              <a:ext uri="{FF2B5EF4-FFF2-40B4-BE49-F238E27FC236}">
                <a16:creationId xmlns:a16="http://schemas.microsoft.com/office/drawing/2014/main" id="{D90A92EA-60AD-4A73-A1B4-2E8C2434E431}"/>
              </a:ext>
            </a:extLst>
          </p:cNvPr>
          <p:cNvPicPr>
            <a:picLocks noChangeAspect="1"/>
          </p:cNvPicPr>
          <p:nvPr/>
        </p:nvPicPr>
        <p:blipFill>
          <a:blip r:embed="rId10"/>
          <a:stretch>
            <a:fillRect/>
          </a:stretch>
        </p:blipFill>
        <p:spPr>
          <a:xfrm>
            <a:off x="3710264" y="7458831"/>
            <a:ext cx="2441121" cy="1371600"/>
          </a:xfrm>
          <a:prstGeom prst="rect">
            <a:avLst/>
          </a:prstGeom>
        </p:spPr>
      </p:pic>
      <p:pic>
        <p:nvPicPr>
          <p:cNvPr id="23" name="Picture 22">
            <a:extLst>
              <a:ext uri="{FF2B5EF4-FFF2-40B4-BE49-F238E27FC236}">
                <a16:creationId xmlns:a16="http://schemas.microsoft.com/office/drawing/2014/main" id="{3F0D08CA-1D0C-40B4-9000-7CB941CC9781}"/>
              </a:ext>
            </a:extLst>
          </p:cNvPr>
          <p:cNvPicPr>
            <a:picLocks noChangeAspect="1"/>
          </p:cNvPicPr>
          <p:nvPr/>
        </p:nvPicPr>
        <p:blipFill>
          <a:blip r:embed="rId11"/>
          <a:stretch>
            <a:fillRect/>
          </a:stretch>
        </p:blipFill>
        <p:spPr>
          <a:xfrm>
            <a:off x="2172879" y="6008972"/>
            <a:ext cx="2743200" cy="1371600"/>
          </a:xfrm>
          <a:prstGeom prst="rect">
            <a:avLst/>
          </a:prstGeom>
        </p:spPr>
      </p:pic>
      <p:pic>
        <p:nvPicPr>
          <p:cNvPr id="24" name="Picture 23">
            <a:extLst>
              <a:ext uri="{FF2B5EF4-FFF2-40B4-BE49-F238E27FC236}">
                <a16:creationId xmlns:a16="http://schemas.microsoft.com/office/drawing/2014/main" id="{865CF6AA-79C4-46BF-82F5-19628D5042B6}"/>
              </a:ext>
            </a:extLst>
          </p:cNvPr>
          <p:cNvPicPr>
            <a:picLocks noChangeAspect="1"/>
          </p:cNvPicPr>
          <p:nvPr/>
        </p:nvPicPr>
        <p:blipFill>
          <a:blip r:embed="rId12"/>
          <a:stretch>
            <a:fillRect/>
          </a:stretch>
        </p:blipFill>
        <p:spPr>
          <a:xfrm>
            <a:off x="14260222" y="2016173"/>
            <a:ext cx="2328530" cy="1371600"/>
          </a:xfrm>
          <a:prstGeom prst="rect">
            <a:avLst/>
          </a:prstGeom>
        </p:spPr>
      </p:pic>
      <p:pic>
        <p:nvPicPr>
          <p:cNvPr id="25" name="Picture 24">
            <a:extLst>
              <a:ext uri="{FF2B5EF4-FFF2-40B4-BE49-F238E27FC236}">
                <a16:creationId xmlns:a16="http://schemas.microsoft.com/office/drawing/2014/main" id="{1B112BC4-5ECF-4859-AE15-EAC630C8E84D}"/>
              </a:ext>
            </a:extLst>
          </p:cNvPr>
          <p:cNvPicPr>
            <a:picLocks noChangeAspect="1"/>
          </p:cNvPicPr>
          <p:nvPr/>
        </p:nvPicPr>
        <p:blipFill>
          <a:blip r:embed="rId13"/>
          <a:stretch>
            <a:fillRect/>
          </a:stretch>
        </p:blipFill>
        <p:spPr>
          <a:xfrm>
            <a:off x="13827172" y="7410072"/>
            <a:ext cx="2449286" cy="1371600"/>
          </a:xfrm>
          <a:prstGeom prst="rect">
            <a:avLst/>
          </a:prstGeom>
        </p:spPr>
      </p:pic>
      <p:pic>
        <p:nvPicPr>
          <p:cNvPr id="2050" name="Picture 2" descr="Image result for formula 1 motorcycle">
            <a:extLst>
              <a:ext uri="{FF2B5EF4-FFF2-40B4-BE49-F238E27FC236}">
                <a16:creationId xmlns:a16="http://schemas.microsoft.com/office/drawing/2014/main" id="{7AC064E8-BA0B-4B2F-A3CE-570D4BAA6FF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96797" y="7410072"/>
            <a:ext cx="1639230" cy="13716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DD32A4A-EB40-4A33-8F3E-CE5592D1E90E}"/>
              </a:ext>
            </a:extLst>
          </p:cNvPr>
          <p:cNvSpPr/>
          <p:nvPr/>
        </p:nvSpPr>
        <p:spPr>
          <a:xfrm>
            <a:off x="6483699" y="4192450"/>
            <a:ext cx="5320602" cy="28773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E31A9DE-28CB-4D48-BB24-945822AED0FE}"/>
              </a:ext>
            </a:extLst>
          </p:cNvPr>
          <p:cNvSpPr/>
          <p:nvPr/>
        </p:nvSpPr>
        <p:spPr>
          <a:xfrm>
            <a:off x="1047857" y="2012756"/>
            <a:ext cx="6608580" cy="28773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E3DF88B-A16D-46AF-8728-2E7DFB05E71C}"/>
              </a:ext>
            </a:extLst>
          </p:cNvPr>
          <p:cNvSpPr/>
          <p:nvPr/>
        </p:nvSpPr>
        <p:spPr>
          <a:xfrm>
            <a:off x="11173334" y="6439196"/>
            <a:ext cx="5788604" cy="28773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1987607-B374-420B-91FD-95D7B6E0796D}"/>
              </a:ext>
            </a:extLst>
          </p:cNvPr>
          <p:cNvSpPr/>
          <p:nvPr/>
        </p:nvSpPr>
        <p:spPr>
          <a:xfrm>
            <a:off x="609341" y="5642917"/>
            <a:ext cx="6285246" cy="39587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29EEFE9-277E-48A3-A7CD-5274A1A23E2A}"/>
              </a:ext>
            </a:extLst>
          </p:cNvPr>
          <p:cNvSpPr/>
          <p:nvPr/>
        </p:nvSpPr>
        <p:spPr>
          <a:xfrm>
            <a:off x="10383313" y="1502258"/>
            <a:ext cx="7231046" cy="36412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9E6A12-34EF-4D2D-9DD9-E12DBB9F7A6B}"/>
              </a:ext>
            </a:extLst>
          </p:cNvPr>
          <p:cNvSpPr txBox="1"/>
          <p:nvPr/>
        </p:nvSpPr>
        <p:spPr>
          <a:xfrm>
            <a:off x="12716411" y="1483289"/>
            <a:ext cx="2969921" cy="369332"/>
          </a:xfrm>
          <a:prstGeom prst="rect">
            <a:avLst/>
          </a:prstGeom>
          <a:noFill/>
        </p:spPr>
        <p:txBody>
          <a:bodyPr wrap="square" rtlCol="0">
            <a:spAutoFit/>
          </a:bodyPr>
          <a:lstStyle/>
          <a:p>
            <a:r>
              <a:rPr lang="en-US" b="1" dirty="0"/>
              <a:t>Aerospace Group</a:t>
            </a:r>
          </a:p>
        </p:txBody>
      </p:sp>
      <p:sp>
        <p:nvSpPr>
          <p:cNvPr id="29" name="TextBox 28">
            <a:extLst>
              <a:ext uri="{FF2B5EF4-FFF2-40B4-BE49-F238E27FC236}">
                <a16:creationId xmlns:a16="http://schemas.microsoft.com/office/drawing/2014/main" id="{419BB263-B54E-4EC0-8920-28F87F44073D}"/>
              </a:ext>
            </a:extLst>
          </p:cNvPr>
          <p:cNvSpPr txBox="1"/>
          <p:nvPr/>
        </p:nvSpPr>
        <p:spPr>
          <a:xfrm>
            <a:off x="2344018" y="8772525"/>
            <a:ext cx="2969921" cy="369332"/>
          </a:xfrm>
          <a:prstGeom prst="rect">
            <a:avLst/>
          </a:prstGeom>
          <a:noFill/>
        </p:spPr>
        <p:txBody>
          <a:bodyPr wrap="square" rtlCol="0">
            <a:spAutoFit/>
          </a:bodyPr>
          <a:lstStyle/>
          <a:p>
            <a:r>
              <a:rPr lang="en-US" b="1" dirty="0"/>
              <a:t>Marine Group</a:t>
            </a:r>
          </a:p>
        </p:txBody>
      </p:sp>
      <p:sp>
        <p:nvSpPr>
          <p:cNvPr id="30" name="TextBox 29">
            <a:extLst>
              <a:ext uri="{FF2B5EF4-FFF2-40B4-BE49-F238E27FC236}">
                <a16:creationId xmlns:a16="http://schemas.microsoft.com/office/drawing/2014/main" id="{93FF02B3-7421-4482-B4B7-3B5D8CCDA712}"/>
              </a:ext>
            </a:extLst>
          </p:cNvPr>
          <p:cNvSpPr txBox="1"/>
          <p:nvPr/>
        </p:nvSpPr>
        <p:spPr>
          <a:xfrm>
            <a:off x="2395850" y="2259533"/>
            <a:ext cx="4214171" cy="369332"/>
          </a:xfrm>
          <a:prstGeom prst="rect">
            <a:avLst/>
          </a:prstGeom>
          <a:noFill/>
        </p:spPr>
        <p:txBody>
          <a:bodyPr wrap="square" rtlCol="0">
            <a:spAutoFit/>
          </a:bodyPr>
          <a:lstStyle/>
          <a:p>
            <a:r>
              <a:rPr lang="en-US" b="1" dirty="0"/>
              <a:t>Land Group – Four Wheels</a:t>
            </a:r>
          </a:p>
        </p:txBody>
      </p:sp>
      <p:sp>
        <p:nvSpPr>
          <p:cNvPr id="31" name="TextBox 30">
            <a:extLst>
              <a:ext uri="{FF2B5EF4-FFF2-40B4-BE49-F238E27FC236}">
                <a16:creationId xmlns:a16="http://schemas.microsoft.com/office/drawing/2014/main" id="{4C619618-6DFD-4E8F-855B-20EDF55C8427}"/>
              </a:ext>
            </a:extLst>
          </p:cNvPr>
          <p:cNvSpPr txBox="1"/>
          <p:nvPr/>
        </p:nvSpPr>
        <p:spPr>
          <a:xfrm>
            <a:off x="12029284" y="6960681"/>
            <a:ext cx="4214171" cy="369332"/>
          </a:xfrm>
          <a:prstGeom prst="rect">
            <a:avLst/>
          </a:prstGeom>
          <a:noFill/>
        </p:spPr>
        <p:txBody>
          <a:bodyPr wrap="square" rtlCol="0">
            <a:spAutoFit/>
          </a:bodyPr>
          <a:lstStyle/>
          <a:p>
            <a:r>
              <a:rPr lang="en-US" b="1" dirty="0"/>
              <a:t>Land Group – Two Wheels</a:t>
            </a:r>
          </a:p>
        </p:txBody>
      </p:sp>
      <p:sp>
        <p:nvSpPr>
          <p:cNvPr id="32" name="TextBox 31">
            <a:extLst>
              <a:ext uri="{FF2B5EF4-FFF2-40B4-BE49-F238E27FC236}">
                <a16:creationId xmlns:a16="http://schemas.microsoft.com/office/drawing/2014/main" id="{9C06065C-B1B6-49D7-B511-8A1DE7A59218}"/>
              </a:ext>
            </a:extLst>
          </p:cNvPr>
          <p:cNvSpPr txBox="1"/>
          <p:nvPr/>
        </p:nvSpPr>
        <p:spPr>
          <a:xfrm>
            <a:off x="7529676" y="6373318"/>
            <a:ext cx="4214171" cy="369332"/>
          </a:xfrm>
          <a:prstGeom prst="rect">
            <a:avLst/>
          </a:prstGeom>
          <a:noFill/>
        </p:spPr>
        <p:txBody>
          <a:bodyPr wrap="square" rtlCol="0">
            <a:spAutoFit/>
          </a:bodyPr>
          <a:lstStyle/>
          <a:p>
            <a:r>
              <a:rPr lang="en-US" b="1" dirty="0"/>
              <a:t>Land Group – Many Wheels</a:t>
            </a:r>
          </a:p>
        </p:txBody>
      </p:sp>
    </p:spTree>
    <p:extLst>
      <p:ext uri="{BB962C8B-B14F-4D97-AF65-F5344CB8AC3E}">
        <p14:creationId xmlns:p14="http://schemas.microsoft.com/office/powerpoint/2010/main" val="1752033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A Cluster is Different</a:t>
            </a:r>
            <a:br>
              <a:rPr lang="en-US" altLang="en-US" sz="7200" b="1" dirty="0">
                <a:solidFill>
                  <a:schemeClr val="tx1"/>
                </a:solidFill>
              </a:rPr>
            </a:br>
            <a:r>
              <a:rPr lang="en-US" altLang="en-US" sz="7200" b="1" dirty="0">
                <a:solidFill>
                  <a:schemeClr val="tx1"/>
                </a:solidFill>
              </a:rPr>
              <a:t>From a Clutter</a:t>
            </a:r>
          </a:p>
        </p:txBody>
      </p:sp>
    </p:spTree>
    <p:extLst>
      <p:ext uri="{BB962C8B-B14F-4D97-AF65-F5344CB8AC3E}">
        <p14:creationId xmlns:p14="http://schemas.microsoft.com/office/powerpoint/2010/main" val="195704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dirty="0"/>
              <a:t>An Objective Question</a:t>
            </a:r>
            <a:endParaRPr lang="en-US" b="1" dirty="0"/>
          </a:p>
        </p:txBody>
      </p:sp>
      <p:sp>
        <p:nvSpPr>
          <p:cNvPr id="3" name="Content Placeholder 2"/>
          <p:cNvSpPr>
            <a:spLocks noGrp="1"/>
          </p:cNvSpPr>
          <p:nvPr>
            <p:ph idx="1"/>
          </p:nvPr>
        </p:nvSpPr>
        <p:spPr>
          <a:xfrm>
            <a:off x="1257300" y="2723198"/>
            <a:ext cx="15773400" cy="6527007"/>
          </a:xfrm>
        </p:spPr>
        <p:txBody>
          <a:bodyPr anchor="ctr">
            <a:normAutofit lnSpcReduction="10000"/>
          </a:bodyPr>
          <a:lstStyle/>
          <a:p>
            <a:pPr marL="0" indent="0" algn="ctr">
              <a:lnSpc>
                <a:spcPct val="135000"/>
              </a:lnSpc>
              <a:spcBef>
                <a:spcPts val="600"/>
              </a:spcBef>
              <a:buNone/>
            </a:pPr>
            <a:r>
              <a:rPr lang="en-US" sz="4000" i="1" dirty="0"/>
              <a:t>I prepared the data and trained a model.</a:t>
            </a:r>
            <a:br>
              <a:rPr lang="en-US" sz="4000" i="1" dirty="0"/>
            </a:br>
            <a:r>
              <a:rPr lang="en-US" sz="4000" i="1" dirty="0"/>
              <a:t>How can I be sure that my analysis results are objective?</a:t>
            </a:r>
          </a:p>
        </p:txBody>
      </p:sp>
    </p:spTree>
    <p:extLst>
      <p:ext uri="{BB962C8B-B14F-4D97-AF65-F5344CB8AC3E}">
        <p14:creationId xmlns:p14="http://schemas.microsoft.com/office/powerpoint/2010/main" val="1234399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What is Cluster Analysis?</a:t>
            </a:r>
          </a:p>
        </p:txBody>
      </p:sp>
      <p:graphicFrame>
        <p:nvGraphicFramePr>
          <p:cNvPr id="4" name="Content Placeholder 3">
            <a:extLst>
              <a:ext uri="{FF2B5EF4-FFF2-40B4-BE49-F238E27FC236}">
                <a16:creationId xmlns:a16="http://schemas.microsoft.com/office/drawing/2014/main" id="{41F79EBA-C56E-4602-9365-5F834C264684}"/>
              </a:ext>
            </a:extLst>
          </p:cNvPr>
          <p:cNvGraphicFramePr>
            <a:graphicFrameLocks noGrp="1"/>
          </p:cNvGraphicFramePr>
          <p:nvPr>
            <p:ph idx="1"/>
            <p:extLst>
              <p:ext uri="{D42A27DB-BD31-4B8C-83A1-F6EECF244321}">
                <p14:modId xmlns:p14="http://schemas.microsoft.com/office/powerpoint/2010/main" val="3794671020"/>
              </p:ext>
            </p:extLst>
          </p:nvPr>
        </p:nvGraphicFramePr>
        <p:xfrm>
          <a:off x="1257300" y="2738438"/>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1105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Issues in Finding Clusters</a:t>
            </a:r>
          </a:p>
        </p:txBody>
      </p:sp>
      <p:graphicFrame>
        <p:nvGraphicFramePr>
          <p:cNvPr id="10" name="Content Placeholder 9">
            <a:extLst>
              <a:ext uri="{FF2B5EF4-FFF2-40B4-BE49-F238E27FC236}">
                <a16:creationId xmlns:a16="http://schemas.microsoft.com/office/drawing/2014/main" id="{279EDC66-B56A-429C-B3AE-6FEF05584A9F}"/>
              </a:ext>
            </a:extLst>
          </p:cNvPr>
          <p:cNvGraphicFramePr>
            <a:graphicFrameLocks noGrp="1"/>
          </p:cNvGraphicFramePr>
          <p:nvPr>
            <p:ph idx="1"/>
            <p:extLst>
              <p:ext uri="{D42A27DB-BD31-4B8C-83A1-F6EECF244321}">
                <p14:modId xmlns:p14="http://schemas.microsoft.com/office/powerpoint/2010/main" val="16991111"/>
              </p:ext>
            </p:extLst>
          </p:nvPr>
        </p:nvGraphicFramePr>
        <p:xfrm>
          <a:off x="1257300" y="2738438"/>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6156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Cluster Centroids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a:bodyPr>
              <a:lstStyle/>
              <a:p>
                <a:pPr>
                  <a:lnSpc>
                    <a:spcPct val="125000"/>
                  </a:lnSpc>
                  <a:spcBef>
                    <a:spcPts val="900"/>
                  </a:spcBef>
                </a:pPr>
                <a:r>
                  <a:rPr lang="en-US" sz="3600" dirty="0"/>
                  <a:t>A centroid is the </a:t>
                </a:r>
                <a:r>
                  <a:rPr lang="en-US" sz="3600" i="1" dirty="0"/>
                  <a:t>centerpiece</a:t>
                </a:r>
                <a:r>
                  <a:rPr lang="en-US" sz="3600" dirty="0"/>
                  <a:t> and the </a:t>
                </a:r>
                <a:r>
                  <a:rPr lang="en-US" sz="3600" i="1" dirty="0"/>
                  <a:t>spokesperson</a:t>
                </a:r>
                <a:r>
                  <a:rPr lang="en-US" sz="3600" dirty="0"/>
                  <a:t> of a cluster.</a:t>
                </a:r>
              </a:p>
              <a:p>
                <a:pPr>
                  <a:lnSpc>
                    <a:spcPct val="125000"/>
                  </a:lnSpc>
                  <a:spcBef>
                    <a:spcPts val="900"/>
                  </a:spcBef>
                </a:pPr>
                <a:r>
                  <a:rPr lang="en-US" sz="3600" dirty="0"/>
                  <a:t>If the observations have </a:t>
                </a:r>
                <a14:m>
                  <m:oMath xmlns:m="http://schemas.openxmlformats.org/officeDocument/2006/math">
                    <m:r>
                      <a:rPr lang="en-US" sz="3600" i="1" dirty="0">
                        <a:latin typeface="Cambria Math" panose="02040503050406030204" pitchFamily="18" charset="0"/>
                      </a:rPr>
                      <m:t>𝑝</m:t>
                    </m:r>
                  </m:oMath>
                </a14:m>
                <a:r>
                  <a:rPr lang="en-US" sz="3600" dirty="0"/>
                  <a:t> features, then a centroid is a </a:t>
                </a:r>
                <a14:m>
                  <m:oMath xmlns:m="http://schemas.openxmlformats.org/officeDocument/2006/math">
                    <m:r>
                      <a:rPr lang="en-US" sz="3600" i="1" dirty="0">
                        <a:latin typeface="Cambria Math" panose="02040503050406030204" pitchFamily="18" charset="0"/>
                      </a:rPr>
                      <m:t>𝑝</m:t>
                    </m:r>
                  </m:oMath>
                </a14:m>
                <a:r>
                  <a:rPr lang="en-US" sz="3600" dirty="0"/>
                  <a:t>-dimensional array.  </a:t>
                </a:r>
              </a:p>
              <a:p>
                <a:pPr>
                  <a:lnSpc>
                    <a:spcPct val="125000"/>
                  </a:lnSpc>
                  <a:spcBef>
                    <a:spcPts val="900"/>
                  </a:spcBef>
                </a:pPr>
                <a:r>
                  <a:rPr lang="en-US" sz="3600" dirty="0"/>
                  <a:t>Each array element is a location statistic (e.g., mean, median, or mode but not necessarily numeric) of the respective feature in the cluster.</a:t>
                </a:r>
              </a:p>
              <a:p>
                <a:pPr>
                  <a:lnSpc>
                    <a:spcPct val="125000"/>
                  </a:lnSpc>
                  <a:spcBef>
                    <a:spcPts val="900"/>
                  </a:spcBef>
                </a:pPr>
                <a:r>
                  <a:rPr lang="en-US" sz="3600" dirty="0"/>
                  <a:t>Therefore, a centroid may not be an observation in a cluster.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47"/>
                </a:stretch>
              </a:blipFill>
            </p:spPr>
            <p:txBody>
              <a:bodyPr/>
              <a:lstStyle/>
              <a:p>
                <a:r>
                  <a:rPr lang="en-US">
                    <a:noFill/>
                  </a:rPr>
                  <a:t> </a:t>
                </a:r>
              </a:p>
            </p:txBody>
          </p:sp>
        </mc:Fallback>
      </mc:AlternateContent>
    </p:spTree>
    <p:extLst>
      <p:ext uri="{BB962C8B-B14F-4D97-AF65-F5344CB8AC3E}">
        <p14:creationId xmlns:p14="http://schemas.microsoft.com/office/powerpoint/2010/main" val="889727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Cluster Identifier</a:t>
            </a:r>
          </a:p>
        </p:txBody>
      </p:sp>
      <p:sp>
        <p:nvSpPr>
          <p:cNvPr id="3" name="Content Placeholder 2"/>
          <p:cNvSpPr>
            <a:spLocks noGrp="1"/>
          </p:cNvSpPr>
          <p:nvPr>
            <p:ph idx="1"/>
          </p:nvPr>
        </p:nvSpPr>
        <p:spPr/>
        <p:txBody>
          <a:bodyPr anchor="ctr">
            <a:normAutofit/>
          </a:bodyPr>
          <a:lstStyle/>
          <a:p>
            <a:pPr>
              <a:lnSpc>
                <a:spcPct val="125000"/>
              </a:lnSpc>
              <a:spcBef>
                <a:spcPts val="900"/>
              </a:spcBef>
            </a:pPr>
            <a:r>
              <a:rPr lang="en-US" sz="3600" dirty="0"/>
              <a:t>We identified clusters using consecutive non-negative integers.</a:t>
            </a:r>
          </a:p>
          <a:p>
            <a:pPr>
              <a:lnSpc>
                <a:spcPct val="125000"/>
              </a:lnSpc>
              <a:spcBef>
                <a:spcPts val="900"/>
              </a:spcBef>
            </a:pPr>
            <a:r>
              <a:rPr lang="en-US" sz="3600" dirty="0"/>
              <a:t>The Cluster Identifiers are merely integer labels.</a:t>
            </a:r>
          </a:p>
          <a:p>
            <a:pPr>
              <a:lnSpc>
                <a:spcPct val="125000"/>
              </a:lnSpc>
              <a:spcBef>
                <a:spcPts val="900"/>
              </a:spcBef>
            </a:pPr>
            <a:r>
              <a:rPr lang="en-US" sz="3600" b="1" dirty="0"/>
              <a:t>Disclaimers</a:t>
            </a:r>
            <a:r>
              <a:rPr lang="en-US" sz="3600" dirty="0"/>
              <a:t>. The Cluster Identifiers do not indicate the discovery order of the clusters, the relative magnitudes of the centroids, or any relationships among the clusters.</a:t>
            </a:r>
          </a:p>
        </p:txBody>
      </p:sp>
    </p:spTree>
    <p:extLst>
      <p:ext uri="{BB962C8B-B14F-4D97-AF65-F5344CB8AC3E}">
        <p14:creationId xmlns:p14="http://schemas.microsoft.com/office/powerpoint/2010/main" val="1346570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Measure Similarity with Distance Metric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0495" y="2298810"/>
                <a:ext cx="15940205" cy="6527007"/>
              </a:xfrm>
            </p:spPr>
            <p:txBody>
              <a:bodyPr anchor="ctr">
                <a:normAutofit/>
              </a:bodyPr>
              <a:lstStyle/>
              <a:p>
                <a:pPr>
                  <a:lnSpc>
                    <a:spcPct val="125000"/>
                  </a:lnSpc>
                  <a:spcBef>
                    <a:spcPts val="900"/>
                  </a:spcBef>
                </a:pPr>
                <a:r>
                  <a:rPr lang="en-US" sz="3600" dirty="0">
                    <a:latin typeface="+mn-lt"/>
                  </a:rPr>
                  <a:t>Suppose </a:t>
                </a:r>
                <a14:m>
                  <m:oMath xmlns:m="http://schemas.openxmlformats.org/officeDocument/2006/math">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𝑟</m:t>
                        </m:r>
                      </m:sub>
                    </m:sSub>
                  </m:oMath>
                </a14:m>
                <a:r>
                  <a:rPr lang="en-US" sz="3600" dirty="0">
                    <a:latin typeface="+mn-lt"/>
                  </a:rPr>
                  <a:t> and </a:t>
                </a:r>
                <a14:m>
                  <m:oMath xmlns:m="http://schemas.openxmlformats.org/officeDocument/2006/math">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𝑠</m:t>
                        </m:r>
                      </m:sub>
                    </m:sSub>
                  </m:oMath>
                </a14:m>
                <a:r>
                  <a:rPr lang="en-US" sz="3600" dirty="0">
                    <a:latin typeface="+mn-lt"/>
                  </a:rPr>
                  <a:t> are the </a:t>
                </a:r>
                <a14:m>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rPr>
                          <m:t>𝑟</m:t>
                        </m:r>
                      </m:e>
                      <m:sup>
                        <m:r>
                          <m:rPr>
                            <m:sty m:val="p"/>
                          </m:rPr>
                          <a:rPr lang="en-US" sz="3600">
                            <a:latin typeface="Cambria Math" panose="02040503050406030204" pitchFamily="18" charset="0"/>
                          </a:rPr>
                          <m:t>th</m:t>
                        </m:r>
                      </m:sup>
                    </m:sSup>
                  </m:oMath>
                </a14:m>
                <a:r>
                  <a:rPr lang="en-US" sz="3600" dirty="0">
                    <a:latin typeface="+mn-lt"/>
                  </a:rPr>
                  <a:t> and the </a:t>
                </a:r>
                <a14:m>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rPr>
                          <m:t>𝑠</m:t>
                        </m:r>
                      </m:e>
                      <m:sup>
                        <m:r>
                          <m:rPr>
                            <m:sty m:val="p"/>
                          </m:rPr>
                          <a:rPr lang="en-US" sz="3600">
                            <a:latin typeface="Cambria Math" panose="02040503050406030204" pitchFamily="18" charset="0"/>
                          </a:rPr>
                          <m:t>th</m:t>
                        </m:r>
                      </m:sup>
                    </m:sSup>
                    <m:r>
                      <a:rPr lang="en-US" sz="3600" i="1">
                        <a:latin typeface="Cambria Math" panose="02040503050406030204" pitchFamily="18" charset="0"/>
                      </a:rPr>
                      <m:t> </m:t>
                    </m:r>
                  </m:oMath>
                </a14:m>
                <a:r>
                  <a:rPr lang="en-US" sz="3600" dirty="0">
                    <a:latin typeface="+mn-lt"/>
                  </a:rPr>
                  <a:t>observations, respectively.</a:t>
                </a:r>
              </a:p>
              <a:p>
                <a:pPr>
                  <a:lnSpc>
                    <a:spcPct val="125000"/>
                  </a:lnSpc>
                  <a:spcBef>
                    <a:spcPts val="900"/>
                  </a:spcBef>
                </a:pPr>
                <a:r>
                  <a:rPr lang="en-US" sz="3600" dirty="0">
                    <a:latin typeface="+mn-lt"/>
                  </a:rPr>
                  <a:t>Both observations consists of </a:t>
                </a:r>
                <a14:m>
                  <m:oMath xmlns:m="http://schemas.openxmlformats.org/officeDocument/2006/math">
                    <m:r>
                      <a:rPr lang="en-US" sz="3600" i="1" dirty="0" smtClean="0">
                        <a:latin typeface="Cambria Math" panose="02040503050406030204" pitchFamily="18" charset="0"/>
                      </a:rPr>
                      <m:t>𝑝</m:t>
                    </m:r>
                  </m:oMath>
                </a14:m>
                <a:r>
                  <a:rPr lang="en-US" sz="3600" dirty="0">
                    <a:latin typeface="+mn-lt"/>
                  </a:rPr>
                  <a:t> variables.</a:t>
                </a:r>
              </a:p>
              <a:p>
                <a:pPr>
                  <a:lnSpc>
                    <a:spcPct val="125000"/>
                  </a:lnSpc>
                  <a:spcBef>
                    <a:spcPts val="900"/>
                  </a:spcBef>
                </a:pPr>
                <a:r>
                  <a:rPr lang="en-US" sz="3600" dirty="0">
                    <a:latin typeface="+mn-lt"/>
                  </a:rPr>
                  <a:t>We measure the distance between the observations </a:t>
                </a:r>
                <a14:m>
                  <m:oMath xmlns:m="http://schemas.openxmlformats.org/officeDocument/2006/math">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𝑟</m:t>
                        </m:r>
                      </m:sub>
                    </m:sSub>
                  </m:oMath>
                </a14:m>
                <a:r>
                  <a:rPr lang="en-US" sz="3600" dirty="0">
                    <a:latin typeface="+mn-lt"/>
                  </a:rPr>
                  <a:t> and </a:t>
                </a:r>
                <a14:m>
                  <m:oMath xmlns:m="http://schemas.openxmlformats.org/officeDocument/2006/math">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𝑠</m:t>
                        </m:r>
                      </m:sub>
                    </m:sSub>
                  </m:oMath>
                </a14:m>
                <a:r>
                  <a:rPr lang="en-US" sz="3600" dirty="0">
                    <a:latin typeface="+mn-lt"/>
                  </a:rPr>
                  <a:t>, denoted as </a:t>
                </a:r>
                <a14:m>
                  <m:oMath xmlns:m="http://schemas.openxmlformats.org/officeDocument/2006/math">
                    <m:r>
                      <a:rPr lang="en-US" sz="3600" i="1">
                        <a:latin typeface="Cambria Math" panose="02040503050406030204" pitchFamily="18" charset="0"/>
                      </a:rPr>
                      <m:t>𝑑</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𝑟</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𝑠</m:t>
                            </m:r>
                          </m:sub>
                        </m:sSub>
                      </m:e>
                    </m:d>
                  </m:oMath>
                </a14:m>
                <a:r>
                  <a:rPr lang="en-US" sz="3600" dirty="0">
                    <a:latin typeface="+mn-lt"/>
                  </a:rPr>
                  <a:t>.  The distance will indicate the similarity between the two observations.</a:t>
                </a:r>
              </a:p>
              <a:p>
                <a:pPr>
                  <a:lnSpc>
                    <a:spcPct val="125000"/>
                  </a:lnSpc>
                  <a:spcBef>
                    <a:spcPts val="900"/>
                  </a:spcBef>
                </a:pPr>
                <a:r>
                  <a:rPr lang="en-US" sz="3600" dirty="0">
                    <a:latin typeface="+mn-lt"/>
                  </a:rPr>
                  <a:t>The smaller the distance, the more </a:t>
                </a:r>
                <a:r>
                  <a:rPr lang="en-US" sz="3600" i="1" dirty="0">
                    <a:latin typeface="+mn-lt"/>
                  </a:rPr>
                  <a:t>similar</a:t>
                </a:r>
                <a:r>
                  <a:rPr lang="en-US" sz="3600" dirty="0">
                    <a:latin typeface="+mn-lt"/>
                  </a:rPr>
                  <a:t> the two observations are.  The larger the distance, the more </a:t>
                </a:r>
                <a:r>
                  <a:rPr lang="en-US" sz="3600" i="1" dirty="0">
                    <a:latin typeface="+mn-lt"/>
                  </a:rPr>
                  <a:t>dissimilar</a:t>
                </a:r>
                <a:r>
                  <a:rPr lang="en-US" sz="3600" dirty="0">
                    <a:latin typeface="+mn-lt"/>
                  </a:rPr>
                  <a:t> the two observations are.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0495" y="2298810"/>
                <a:ext cx="15940205" cy="6527007"/>
              </a:xfrm>
              <a:blipFill>
                <a:blip r:embed="rId3"/>
                <a:stretch>
                  <a:fillRect l="-956"/>
                </a:stretch>
              </a:blipFill>
            </p:spPr>
            <p:txBody>
              <a:bodyPr/>
              <a:lstStyle/>
              <a:p>
                <a:r>
                  <a:rPr lang="en-US">
                    <a:noFill/>
                  </a:rPr>
                  <a:t> </a:t>
                </a:r>
              </a:p>
            </p:txBody>
          </p:sp>
        </mc:Fallback>
      </mc:AlternateContent>
    </p:spTree>
    <p:extLst>
      <p:ext uri="{BB962C8B-B14F-4D97-AF65-F5344CB8AC3E}">
        <p14:creationId xmlns:p14="http://schemas.microsoft.com/office/powerpoint/2010/main" val="2754830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Four Requirements for Distance Metric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marL="771525" indent="-771525">
                  <a:lnSpc>
                    <a:spcPct val="125000"/>
                  </a:lnSpc>
                  <a:spcBef>
                    <a:spcPts val="900"/>
                  </a:spcBef>
                  <a:buFont typeface="+mj-lt"/>
                  <a:buAutoNum type="arabicPeriod"/>
                </a:pPr>
                <a:r>
                  <a:rPr lang="en-US" sz="3600" b="1" dirty="0"/>
                  <a:t>Non-negativity</a:t>
                </a:r>
                <a:r>
                  <a:rPr lang="en-US" sz="3600" dirty="0"/>
                  <a:t>. </a:t>
                </a:r>
                <a14:m>
                  <m:oMath xmlns:m="http://schemas.openxmlformats.org/officeDocument/2006/math">
                    <m:r>
                      <a:rPr lang="en-US" sz="3600" i="1">
                        <a:latin typeface="Cambria Math" panose="02040503050406030204" pitchFamily="18" charset="0"/>
                      </a:rPr>
                      <m:t>𝑑</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𝑟</m:t>
                            </m:r>
                          </m:sub>
                        </m:sSub>
                        <m:sSub>
                          <m:sSubPr>
                            <m:ctrlPr>
                              <a:rPr lang="en-US" sz="3600" i="1">
                                <a:latin typeface="Cambria Math" panose="02040503050406030204" pitchFamily="18" charset="0"/>
                              </a:rPr>
                            </m:ctrlPr>
                          </m:sSubPr>
                          <m:e>
                            <m:r>
                              <a:rPr lang="en-US" sz="3600" b="1">
                                <a:latin typeface="Cambria Math" panose="02040503050406030204" pitchFamily="18" charset="0"/>
                              </a:rPr>
                              <m:t>, </m:t>
                            </m:r>
                            <m:r>
                              <a:rPr lang="en-US" sz="3600" b="1" i="1">
                                <a:latin typeface="Cambria Math" panose="02040503050406030204" pitchFamily="18" charset="0"/>
                              </a:rPr>
                              <m:t>𝐱</m:t>
                            </m:r>
                          </m:e>
                          <m:sub>
                            <m:r>
                              <a:rPr lang="en-US" sz="3600" i="1">
                                <a:latin typeface="Cambria Math" panose="02040503050406030204" pitchFamily="18" charset="0"/>
                              </a:rPr>
                              <m:t>𝑠</m:t>
                            </m:r>
                          </m:sub>
                        </m:sSub>
                      </m:e>
                    </m:d>
                    <m:r>
                      <a:rPr lang="en-US" sz="3600" i="1">
                        <a:latin typeface="Cambria Math" panose="02040503050406030204" pitchFamily="18" charset="0"/>
                      </a:rPr>
                      <m:t>≥0</m:t>
                    </m:r>
                  </m:oMath>
                </a14:m>
                <a:r>
                  <a:rPr lang="en-US" sz="3600" dirty="0"/>
                  <a:t>.</a:t>
                </a:r>
              </a:p>
              <a:p>
                <a:pPr marL="771525" indent="-771525">
                  <a:lnSpc>
                    <a:spcPct val="125000"/>
                  </a:lnSpc>
                  <a:spcBef>
                    <a:spcPts val="900"/>
                  </a:spcBef>
                  <a:buFont typeface="+mj-lt"/>
                  <a:buAutoNum type="arabicPeriod"/>
                </a:pPr>
                <a:r>
                  <a:rPr lang="en-US" sz="3600" b="1" dirty="0"/>
                  <a:t>Symmetry</a:t>
                </a:r>
                <a:r>
                  <a:rPr lang="en-US" sz="3600" dirty="0"/>
                  <a:t>. </a:t>
                </a:r>
                <a14:m>
                  <m:oMath xmlns:m="http://schemas.openxmlformats.org/officeDocument/2006/math">
                    <m:r>
                      <a:rPr lang="en-US" sz="3600" i="1">
                        <a:latin typeface="Cambria Math" panose="02040503050406030204" pitchFamily="18" charset="0"/>
                      </a:rPr>
                      <m:t>𝑑</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𝑟</m:t>
                            </m:r>
                          </m:sub>
                        </m:sSub>
                        <m:sSub>
                          <m:sSubPr>
                            <m:ctrlPr>
                              <a:rPr lang="en-US" sz="3600" i="1">
                                <a:latin typeface="Cambria Math" panose="02040503050406030204" pitchFamily="18" charset="0"/>
                              </a:rPr>
                            </m:ctrlPr>
                          </m:sSubPr>
                          <m:e>
                            <m:r>
                              <a:rPr lang="en-US" sz="3600" b="1">
                                <a:latin typeface="Cambria Math" panose="02040503050406030204" pitchFamily="18" charset="0"/>
                              </a:rPr>
                              <m:t>, </m:t>
                            </m:r>
                            <m:r>
                              <a:rPr lang="en-US" sz="3600" b="1" i="1">
                                <a:latin typeface="Cambria Math" panose="02040503050406030204" pitchFamily="18" charset="0"/>
                              </a:rPr>
                              <m:t>𝐱</m:t>
                            </m:r>
                          </m:e>
                          <m:sub>
                            <m:r>
                              <a:rPr lang="en-US" sz="3600" i="1">
                                <a:latin typeface="Cambria Math" panose="02040503050406030204" pitchFamily="18" charset="0"/>
                              </a:rPr>
                              <m:t>𝑠</m:t>
                            </m:r>
                          </m:sub>
                        </m:sSub>
                      </m:e>
                    </m:d>
                    <m:r>
                      <a:rPr lang="en-US" sz="3600" i="1">
                        <a:latin typeface="Cambria Math" panose="02040503050406030204" pitchFamily="18" charset="0"/>
                      </a:rPr>
                      <m:t>=</m:t>
                    </m:r>
                    <m:r>
                      <a:rPr lang="en-US" sz="3600" i="1">
                        <a:latin typeface="Cambria Math" panose="02040503050406030204" pitchFamily="18" charset="0"/>
                      </a:rPr>
                      <m:t>𝑑</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𝑠</m:t>
                            </m:r>
                          </m:sub>
                        </m:sSub>
                        <m:sSub>
                          <m:sSubPr>
                            <m:ctrlPr>
                              <a:rPr lang="en-US" sz="3600" i="1">
                                <a:latin typeface="Cambria Math" panose="02040503050406030204" pitchFamily="18" charset="0"/>
                              </a:rPr>
                            </m:ctrlPr>
                          </m:sSubPr>
                          <m:e>
                            <m:r>
                              <a:rPr lang="en-US" sz="3600" b="1">
                                <a:latin typeface="Cambria Math" panose="02040503050406030204" pitchFamily="18" charset="0"/>
                              </a:rPr>
                              <m:t>, </m:t>
                            </m:r>
                            <m:r>
                              <a:rPr lang="en-US" sz="3600" b="1" i="1">
                                <a:latin typeface="Cambria Math" panose="02040503050406030204" pitchFamily="18" charset="0"/>
                              </a:rPr>
                              <m:t>𝐱</m:t>
                            </m:r>
                          </m:e>
                          <m:sub>
                            <m:r>
                              <a:rPr lang="en-US" sz="3600" i="1">
                                <a:latin typeface="Cambria Math" panose="02040503050406030204" pitchFamily="18" charset="0"/>
                              </a:rPr>
                              <m:t>𝑟</m:t>
                            </m:r>
                          </m:sub>
                        </m:sSub>
                      </m:e>
                    </m:d>
                  </m:oMath>
                </a14:m>
                <a:r>
                  <a:rPr lang="en-US" sz="3600" dirty="0"/>
                  <a:t>.</a:t>
                </a:r>
              </a:p>
              <a:p>
                <a:pPr marL="771525" indent="-771525">
                  <a:lnSpc>
                    <a:spcPct val="125000"/>
                  </a:lnSpc>
                  <a:spcBef>
                    <a:spcPts val="900"/>
                  </a:spcBef>
                  <a:buFont typeface="+mj-lt"/>
                  <a:buAutoNum type="arabicPeriod"/>
                </a:pPr>
                <a:r>
                  <a:rPr lang="en-US" sz="3600" b="1" dirty="0"/>
                  <a:t>Coincidence</a:t>
                </a:r>
                <a:r>
                  <a:rPr lang="en-US" sz="3600" dirty="0"/>
                  <a:t>. </a:t>
                </a:r>
                <a14:m>
                  <m:oMath xmlns:m="http://schemas.openxmlformats.org/officeDocument/2006/math">
                    <m:r>
                      <a:rPr lang="en-US" sz="3600" i="1">
                        <a:latin typeface="Cambria Math" panose="02040503050406030204" pitchFamily="18" charset="0"/>
                      </a:rPr>
                      <m:t>𝑑</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𝑟</m:t>
                            </m:r>
                          </m:sub>
                        </m:sSub>
                        <m:sSub>
                          <m:sSubPr>
                            <m:ctrlPr>
                              <a:rPr lang="en-US" sz="3600" i="1">
                                <a:latin typeface="Cambria Math" panose="02040503050406030204" pitchFamily="18" charset="0"/>
                              </a:rPr>
                            </m:ctrlPr>
                          </m:sSubPr>
                          <m:e>
                            <m:r>
                              <a:rPr lang="en-US" sz="3600" b="1">
                                <a:latin typeface="Cambria Math" panose="02040503050406030204" pitchFamily="18" charset="0"/>
                              </a:rPr>
                              <m:t>, </m:t>
                            </m:r>
                            <m:r>
                              <a:rPr lang="en-US" sz="3600" b="1" i="1">
                                <a:latin typeface="Cambria Math" panose="02040503050406030204" pitchFamily="18" charset="0"/>
                              </a:rPr>
                              <m:t>𝐱</m:t>
                            </m:r>
                          </m:e>
                          <m:sub>
                            <m:r>
                              <a:rPr lang="en-US" sz="3600" i="1">
                                <a:latin typeface="Cambria Math" panose="02040503050406030204" pitchFamily="18" charset="0"/>
                              </a:rPr>
                              <m:t>𝑠</m:t>
                            </m:r>
                          </m:sub>
                        </m:sSub>
                      </m:e>
                    </m:d>
                    <m:r>
                      <a:rPr lang="en-US" sz="3600" i="1">
                        <a:latin typeface="Cambria Math" panose="02040503050406030204" pitchFamily="18" charset="0"/>
                      </a:rPr>
                      <m:t>=0</m:t>
                    </m:r>
                  </m:oMath>
                </a14:m>
                <a:r>
                  <a:rPr lang="en-US" sz="3600" dirty="0"/>
                  <a:t> if and only if </a:t>
                </a:r>
                <a14:m>
                  <m:oMath xmlns:m="http://schemas.openxmlformats.org/officeDocument/2006/math">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𝑟</m:t>
                        </m:r>
                      </m:sub>
                    </m:sSub>
                    <m:sSub>
                      <m:sSubPr>
                        <m:ctrlPr>
                          <a:rPr lang="en-US" sz="3600" i="1">
                            <a:latin typeface="Cambria Math" panose="02040503050406030204" pitchFamily="18" charset="0"/>
                          </a:rPr>
                        </m:ctrlPr>
                      </m:sSubPr>
                      <m:e>
                        <m:r>
                          <a:rPr lang="en-US" sz="3600" b="1">
                            <a:latin typeface="Cambria Math" panose="02040503050406030204" pitchFamily="18" charset="0"/>
                          </a:rPr>
                          <m:t>= </m:t>
                        </m:r>
                        <m:r>
                          <a:rPr lang="en-US" sz="3600" b="1" i="1">
                            <a:latin typeface="Cambria Math" panose="02040503050406030204" pitchFamily="18" charset="0"/>
                          </a:rPr>
                          <m:t>𝐱</m:t>
                        </m:r>
                      </m:e>
                      <m:sub>
                        <m:r>
                          <a:rPr lang="en-US" sz="3600" i="1">
                            <a:latin typeface="Cambria Math" panose="02040503050406030204" pitchFamily="18" charset="0"/>
                          </a:rPr>
                          <m:t>𝑠</m:t>
                        </m:r>
                      </m:sub>
                    </m:sSub>
                  </m:oMath>
                </a14:m>
                <a:r>
                  <a:rPr lang="en-US" sz="3600" dirty="0"/>
                  <a:t>.</a:t>
                </a:r>
              </a:p>
              <a:p>
                <a:pPr marL="771525" indent="-771525">
                  <a:lnSpc>
                    <a:spcPct val="125000"/>
                  </a:lnSpc>
                  <a:spcBef>
                    <a:spcPts val="900"/>
                  </a:spcBef>
                  <a:buFont typeface="+mj-lt"/>
                  <a:buAutoNum type="arabicPeriod"/>
                </a:pPr>
                <a:r>
                  <a:rPr lang="en-US" sz="3600" b="1" dirty="0"/>
                  <a:t>Subadditivity</a:t>
                </a:r>
                <a:r>
                  <a:rPr lang="en-US" sz="3600" dirty="0"/>
                  <a:t>. </a:t>
                </a:r>
                <a14:m>
                  <m:oMath xmlns:m="http://schemas.openxmlformats.org/officeDocument/2006/math">
                    <m:r>
                      <a:rPr lang="en-US" sz="3600" i="1">
                        <a:latin typeface="Cambria Math" panose="02040503050406030204" pitchFamily="18" charset="0"/>
                      </a:rPr>
                      <m:t>𝑑</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𝑟</m:t>
                            </m:r>
                          </m:sub>
                        </m:sSub>
                        <m:sSub>
                          <m:sSubPr>
                            <m:ctrlPr>
                              <a:rPr lang="en-US" sz="3600" i="1">
                                <a:latin typeface="Cambria Math" panose="02040503050406030204" pitchFamily="18" charset="0"/>
                              </a:rPr>
                            </m:ctrlPr>
                          </m:sSubPr>
                          <m:e>
                            <m:r>
                              <a:rPr lang="en-US" sz="3600" b="1">
                                <a:latin typeface="Cambria Math" panose="02040503050406030204" pitchFamily="18" charset="0"/>
                              </a:rPr>
                              <m:t>, </m:t>
                            </m:r>
                            <m:r>
                              <a:rPr lang="en-US" sz="3600" b="1" i="1">
                                <a:latin typeface="Cambria Math" panose="02040503050406030204" pitchFamily="18" charset="0"/>
                              </a:rPr>
                              <m:t>𝐱</m:t>
                            </m:r>
                          </m:e>
                          <m:sub>
                            <m:r>
                              <a:rPr lang="en-US" sz="3600" i="1">
                                <a:latin typeface="Cambria Math" panose="02040503050406030204" pitchFamily="18" charset="0"/>
                              </a:rPr>
                              <m:t>𝑡</m:t>
                            </m:r>
                          </m:sub>
                        </m:sSub>
                      </m:e>
                    </m:d>
                    <m:r>
                      <a:rPr lang="en-US" sz="3600" i="1">
                        <a:latin typeface="Cambria Math" panose="02040503050406030204" pitchFamily="18" charset="0"/>
                      </a:rPr>
                      <m:t>+</m:t>
                    </m:r>
                    <m:r>
                      <a:rPr lang="en-US" sz="3600" i="1">
                        <a:latin typeface="Cambria Math" panose="02040503050406030204" pitchFamily="18" charset="0"/>
                      </a:rPr>
                      <m:t>𝑑</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𝑡</m:t>
                            </m:r>
                          </m:sub>
                        </m:sSub>
                        <m:sSub>
                          <m:sSubPr>
                            <m:ctrlPr>
                              <a:rPr lang="en-US" sz="3600" i="1">
                                <a:latin typeface="Cambria Math" panose="02040503050406030204" pitchFamily="18" charset="0"/>
                              </a:rPr>
                            </m:ctrlPr>
                          </m:sSubPr>
                          <m:e>
                            <m:r>
                              <a:rPr lang="en-US" sz="3600" b="1">
                                <a:latin typeface="Cambria Math" panose="02040503050406030204" pitchFamily="18" charset="0"/>
                              </a:rPr>
                              <m:t>, </m:t>
                            </m:r>
                            <m:r>
                              <a:rPr lang="en-US" sz="3600" b="1" i="1">
                                <a:latin typeface="Cambria Math" panose="02040503050406030204" pitchFamily="18" charset="0"/>
                              </a:rPr>
                              <m:t>𝐱</m:t>
                            </m:r>
                          </m:e>
                          <m:sub>
                            <m:r>
                              <a:rPr lang="en-US" sz="3600" i="1">
                                <a:latin typeface="Cambria Math" panose="02040503050406030204" pitchFamily="18" charset="0"/>
                              </a:rPr>
                              <m:t>𝑠</m:t>
                            </m:r>
                          </m:sub>
                        </m:sSub>
                      </m:e>
                    </m:d>
                    <m:r>
                      <a:rPr lang="en-US" sz="3600" i="1">
                        <a:latin typeface="Cambria Math" panose="02040503050406030204" pitchFamily="18" charset="0"/>
                      </a:rPr>
                      <m:t>≥</m:t>
                    </m:r>
                    <m:r>
                      <a:rPr lang="en-US" sz="3600" i="1">
                        <a:latin typeface="Cambria Math" panose="02040503050406030204" pitchFamily="18" charset="0"/>
                      </a:rPr>
                      <m:t>𝑑</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𝑟</m:t>
                            </m:r>
                          </m:sub>
                        </m:sSub>
                        <m:sSub>
                          <m:sSubPr>
                            <m:ctrlPr>
                              <a:rPr lang="en-US" sz="3600" i="1">
                                <a:latin typeface="Cambria Math" panose="02040503050406030204" pitchFamily="18" charset="0"/>
                              </a:rPr>
                            </m:ctrlPr>
                          </m:sSubPr>
                          <m:e>
                            <m:r>
                              <a:rPr lang="en-US" sz="3600" b="1">
                                <a:latin typeface="Cambria Math" panose="02040503050406030204" pitchFamily="18" charset="0"/>
                              </a:rPr>
                              <m:t>, </m:t>
                            </m:r>
                            <m:r>
                              <a:rPr lang="en-US" sz="3600" b="1" i="1">
                                <a:latin typeface="Cambria Math" panose="02040503050406030204" pitchFamily="18" charset="0"/>
                              </a:rPr>
                              <m:t>𝐱</m:t>
                            </m:r>
                          </m:e>
                          <m:sub>
                            <m:r>
                              <a:rPr lang="en-US" sz="3600" i="1">
                                <a:latin typeface="Cambria Math" panose="02040503050406030204" pitchFamily="18" charset="0"/>
                              </a:rPr>
                              <m:t>𝑠</m:t>
                            </m:r>
                          </m:sub>
                        </m:sSub>
                      </m:e>
                    </m:d>
                  </m:oMath>
                </a14:m>
                <a:r>
                  <a:rPr lang="en-US" sz="3600" dirty="0"/>
                  <a:t> where </a:t>
                </a:r>
                <a14:m>
                  <m:oMath xmlns:m="http://schemas.openxmlformats.org/officeDocument/2006/math">
                    <m:sSub>
                      <m:sSubPr>
                        <m:ctrlPr>
                          <a:rPr lang="en-US" sz="3600" i="1">
                            <a:latin typeface="Cambria Math" panose="02040503050406030204" pitchFamily="18" charset="0"/>
                          </a:rPr>
                        </m:ctrlPr>
                      </m:sSubPr>
                      <m:e>
                        <m:r>
                          <a:rPr lang="en-US" sz="3600" b="1" i="1">
                            <a:latin typeface="Cambria Math" panose="02040503050406030204" pitchFamily="18" charset="0"/>
                          </a:rPr>
                          <m:t>𝐱</m:t>
                        </m:r>
                      </m:e>
                      <m:sub>
                        <m:r>
                          <a:rPr lang="en-US" sz="3600" i="1">
                            <a:latin typeface="Cambria Math" panose="02040503050406030204" pitchFamily="18" charset="0"/>
                          </a:rPr>
                          <m:t>𝑡</m:t>
                        </m:r>
                      </m:sub>
                    </m:sSub>
                  </m:oMath>
                </a14:m>
                <a:r>
                  <a:rPr lang="en-US" sz="3600" dirty="0"/>
                  <a:t> is another observation.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75"/>
                </a:stretch>
              </a:blipFill>
            </p:spPr>
            <p:txBody>
              <a:bodyPr/>
              <a:lstStyle/>
              <a:p>
                <a:r>
                  <a:rPr lang="en-US">
                    <a:noFill/>
                  </a:rPr>
                  <a:t> </a:t>
                </a:r>
              </a:p>
            </p:txBody>
          </p:sp>
        </mc:Fallback>
      </mc:AlternateContent>
    </p:spTree>
    <p:extLst>
      <p:ext uri="{BB962C8B-B14F-4D97-AF65-F5344CB8AC3E}">
        <p14:creationId xmlns:p14="http://schemas.microsoft.com/office/powerpoint/2010/main" val="181448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Compact vs. Connected Cluster Structures</a:t>
            </a:r>
          </a:p>
        </p:txBody>
      </p:sp>
      <p:graphicFrame>
        <p:nvGraphicFramePr>
          <p:cNvPr id="9" name="Content Placeholder 8">
            <a:extLst>
              <a:ext uri="{FF2B5EF4-FFF2-40B4-BE49-F238E27FC236}">
                <a16:creationId xmlns:a16="http://schemas.microsoft.com/office/drawing/2014/main" id="{3F7004E2-3B19-9E96-76FB-D4D7C371DFFF}"/>
              </a:ext>
            </a:extLst>
          </p:cNvPr>
          <p:cNvGraphicFramePr>
            <a:graphicFrameLocks noGrp="1"/>
          </p:cNvGraphicFramePr>
          <p:nvPr>
            <p:ph idx="1"/>
            <p:extLst>
              <p:ext uri="{D42A27DB-BD31-4B8C-83A1-F6EECF244321}">
                <p14:modId xmlns:p14="http://schemas.microsoft.com/office/powerpoint/2010/main" val="2088053475"/>
              </p:ext>
            </p:extLst>
          </p:nvPr>
        </p:nvGraphicFramePr>
        <p:xfrm>
          <a:off x="1257300" y="2202410"/>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7629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Clustering Algorithms</a:t>
            </a:r>
          </a:p>
        </p:txBody>
      </p:sp>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4D96FC52-55BF-209E-F275-58BD4624292B}"/>
                  </a:ext>
                </a:extLst>
              </p:cNvPr>
              <p:cNvGraphicFramePr>
                <a:graphicFrameLocks noGrp="1"/>
              </p:cNvGraphicFramePr>
              <p:nvPr>
                <p:ph idx="1"/>
                <p:extLst>
                  <p:ext uri="{D42A27DB-BD31-4B8C-83A1-F6EECF244321}">
                    <p14:modId xmlns:p14="http://schemas.microsoft.com/office/powerpoint/2010/main" val="1229934896"/>
                  </p:ext>
                </p:extLst>
              </p:nvPr>
            </p:nvGraphicFramePr>
            <p:xfrm>
              <a:off x="2217420" y="2702770"/>
              <a:ext cx="13853160" cy="5120640"/>
            </p:xfrm>
            <a:graphic>
              <a:graphicData uri="http://schemas.openxmlformats.org/drawingml/2006/table">
                <a:tbl>
                  <a:tblPr firstRow="1" bandRow="1">
                    <a:tableStyleId>{69012ECD-51FC-41F1-AA8D-1B2483CD663E}</a:tableStyleId>
                  </a:tblPr>
                  <a:tblGrid>
                    <a:gridCol w="4526280">
                      <a:extLst>
                        <a:ext uri="{9D8B030D-6E8A-4147-A177-3AD203B41FA5}">
                          <a16:colId xmlns:a16="http://schemas.microsoft.com/office/drawing/2014/main" val="2634707496"/>
                        </a:ext>
                      </a:extLst>
                    </a:gridCol>
                    <a:gridCol w="4526280">
                      <a:extLst>
                        <a:ext uri="{9D8B030D-6E8A-4147-A177-3AD203B41FA5}">
                          <a16:colId xmlns:a16="http://schemas.microsoft.com/office/drawing/2014/main" val="538093259"/>
                        </a:ext>
                      </a:extLst>
                    </a:gridCol>
                    <a:gridCol w="4800600">
                      <a:extLst>
                        <a:ext uri="{9D8B030D-6E8A-4147-A177-3AD203B41FA5}">
                          <a16:colId xmlns:a16="http://schemas.microsoft.com/office/drawing/2014/main" val="2694488339"/>
                        </a:ext>
                      </a:extLst>
                    </a:gridCol>
                  </a:tblGrid>
                  <a:tr h="1325880">
                    <a:tc>
                      <a:txBody>
                        <a:bodyPr/>
                        <a:lstStyle/>
                        <a:p>
                          <a:pPr algn="ctr"/>
                          <a:r>
                            <a:rPr lang="en-US" sz="3900" dirty="0">
                              <a:solidFill>
                                <a:schemeClr val="tx1"/>
                              </a:solidFill>
                            </a:rPr>
                            <a:t>Number of Categorical Features</a:t>
                          </a:r>
                        </a:p>
                      </a:txBody>
                      <a:tcPr marL="137160" marR="137160" marT="68580" marB="68580" anchor="ctr">
                        <a:solidFill>
                          <a:srgbClr val="A3E7FF"/>
                        </a:solidFill>
                      </a:tcPr>
                    </a:tc>
                    <a:tc>
                      <a:txBody>
                        <a:bodyPr/>
                        <a:lstStyle/>
                        <a:p>
                          <a:pPr algn="ctr"/>
                          <a:r>
                            <a:rPr lang="en-US" sz="3900" dirty="0">
                              <a:solidFill>
                                <a:schemeClr val="tx1"/>
                              </a:solidFill>
                            </a:rPr>
                            <a:t>Number of</a:t>
                          </a:r>
                          <a:br>
                            <a:rPr lang="en-US" sz="3900" dirty="0">
                              <a:solidFill>
                                <a:schemeClr val="tx1"/>
                              </a:solidFill>
                            </a:rPr>
                          </a:br>
                          <a:r>
                            <a:rPr lang="en-US" sz="3900" dirty="0">
                              <a:solidFill>
                                <a:schemeClr val="tx1"/>
                              </a:solidFill>
                            </a:rPr>
                            <a:t>Continuous Features</a:t>
                          </a:r>
                        </a:p>
                      </a:txBody>
                      <a:tcPr marL="137160" marR="137160" marT="68580" marB="68580" anchor="ctr">
                        <a:solidFill>
                          <a:srgbClr val="A3E7FF"/>
                        </a:solidFill>
                      </a:tcPr>
                    </a:tc>
                    <a:tc>
                      <a:txBody>
                        <a:bodyPr/>
                        <a:lstStyle/>
                        <a:p>
                          <a:pPr algn="ctr"/>
                          <a:r>
                            <a:rPr lang="en-US" sz="3900" dirty="0">
                              <a:solidFill>
                                <a:schemeClr val="tx1"/>
                              </a:solidFill>
                            </a:rPr>
                            <a:t>Clustering Algorithm</a:t>
                          </a:r>
                        </a:p>
                      </a:txBody>
                      <a:tcPr marL="137160" marR="137160" marT="68580" marB="68580" anchor="ctr">
                        <a:solidFill>
                          <a:srgbClr val="A3E7FF"/>
                        </a:solidFill>
                      </a:tcPr>
                    </a:tc>
                    <a:extLst>
                      <a:ext uri="{0D108BD9-81ED-4DB2-BD59-A6C34878D82A}">
                        <a16:rowId xmlns:a16="http://schemas.microsoft.com/office/drawing/2014/main" val="677585520"/>
                      </a:ext>
                    </a:extLst>
                  </a:tr>
                  <a:tr h="1325880">
                    <a:tc>
                      <a:txBody>
                        <a:bodyPr/>
                        <a:lstStyle/>
                        <a:p>
                          <a:pPr algn="l"/>
                          <a:r>
                            <a:rPr lang="en-US" sz="3900" dirty="0"/>
                            <a:t>0</a:t>
                          </a:r>
                        </a:p>
                      </a:txBody>
                      <a:tcPr marL="2057400" marR="137160" marT="68580" marB="68580" anchor="ctr"/>
                    </a:tc>
                    <a:tc>
                      <a:txBody>
                        <a:bodyPr/>
                        <a:lstStyle/>
                        <a:p>
                          <a:pPr algn="l"/>
                          <a:r>
                            <a:rPr lang="en-US" sz="3900" dirty="0"/>
                            <a:t>&gt; 0</a:t>
                          </a:r>
                        </a:p>
                      </a:txBody>
                      <a:tcPr marL="2057400" marR="137160" marT="68580" marB="68580" anchor="ctr"/>
                    </a:tc>
                    <a:tc>
                      <a:txBody>
                        <a:bodyPr/>
                        <a:lstStyle/>
                        <a:p>
                          <a:pPr algn="l"/>
                          <a14:m>
                            <m:oMath xmlns:m="http://schemas.openxmlformats.org/officeDocument/2006/math">
                              <m:r>
                                <a:rPr lang="en-US" sz="3900" dirty="0" smtClean="0">
                                  <a:latin typeface="Cambria Math" panose="02040503050406030204" pitchFamily="18" charset="0"/>
                                </a:rPr>
                                <m:t>𝑘</m:t>
                              </m:r>
                            </m:oMath>
                          </a14:m>
                          <a:r>
                            <a:rPr lang="en-US" sz="3900" dirty="0"/>
                            <a:t>-Means or</a:t>
                          </a:r>
                          <a:br>
                            <a:rPr lang="en-US" sz="3900" dirty="0"/>
                          </a:br>
                          <a14:m>
                            <m:oMath xmlns:m="http://schemas.openxmlformats.org/officeDocument/2006/math">
                              <m:r>
                                <a:rPr lang="en-US" sz="3900" dirty="0" smtClean="0">
                                  <a:latin typeface="Cambria Math" panose="02040503050406030204" pitchFamily="18" charset="0"/>
                                </a:rPr>
                                <m:t>𝑘</m:t>
                              </m:r>
                            </m:oMath>
                          </a14:m>
                          <a:r>
                            <a:rPr lang="en-US" sz="3900" dirty="0"/>
                            <a:t>-Medians</a:t>
                          </a:r>
                        </a:p>
                      </a:txBody>
                      <a:tcPr marL="1097280" marR="137160" marT="68580" marB="68580" anchor="ctr"/>
                    </a:tc>
                    <a:extLst>
                      <a:ext uri="{0D108BD9-81ED-4DB2-BD59-A6C34878D82A}">
                        <a16:rowId xmlns:a16="http://schemas.microsoft.com/office/drawing/2014/main" val="1229745162"/>
                      </a:ext>
                    </a:extLst>
                  </a:tr>
                  <a:tr h="1234440">
                    <a:tc>
                      <a:txBody>
                        <a:bodyPr/>
                        <a:lstStyle/>
                        <a:p>
                          <a:pPr algn="l"/>
                          <a:r>
                            <a:rPr lang="en-US" sz="3900" dirty="0"/>
                            <a:t>&gt; 0</a:t>
                          </a:r>
                        </a:p>
                      </a:txBody>
                      <a:tcPr marL="2057400" marR="137160" marT="68580" marB="68580" anchor="ctr"/>
                    </a:tc>
                    <a:tc>
                      <a:txBody>
                        <a:bodyPr/>
                        <a:lstStyle/>
                        <a:p>
                          <a:pPr algn="l"/>
                          <a:r>
                            <a:rPr lang="en-US" sz="3900" dirty="0"/>
                            <a:t>0</a:t>
                          </a:r>
                        </a:p>
                      </a:txBody>
                      <a:tcPr marL="2057400" marR="137160" marT="68580" marB="68580" anchor="ctr"/>
                    </a:tc>
                    <a:tc>
                      <a:txBody>
                        <a:bodyPr/>
                        <a:lstStyle/>
                        <a:p>
                          <a:pPr algn="l"/>
                          <a14:m>
                            <m:oMath xmlns:m="http://schemas.openxmlformats.org/officeDocument/2006/math">
                              <m:r>
                                <a:rPr lang="en-US" sz="3900" dirty="0" smtClean="0">
                                  <a:latin typeface="Cambria Math" panose="02040503050406030204" pitchFamily="18" charset="0"/>
                                </a:rPr>
                                <m:t>𝑘</m:t>
                              </m:r>
                            </m:oMath>
                          </a14:m>
                          <a:r>
                            <a:rPr lang="en-US" sz="3900" dirty="0"/>
                            <a:t>-Modes</a:t>
                          </a:r>
                        </a:p>
                      </a:txBody>
                      <a:tcPr marL="1097280" marR="137160" marT="68580" marB="68580" anchor="ctr"/>
                    </a:tc>
                    <a:extLst>
                      <a:ext uri="{0D108BD9-81ED-4DB2-BD59-A6C34878D82A}">
                        <a16:rowId xmlns:a16="http://schemas.microsoft.com/office/drawing/2014/main" val="1876249419"/>
                      </a:ext>
                    </a:extLst>
                  </a:tr>
                  <a:tr h="1234440">
                    <a:tc>
                      <a:txBody>
                        <a:bodyPr/>
                        <a:lstStyle/>
                        <a:p>
                          <a:pPr algn="l"/>
                          <a:r>
                            <a:rPr lang="en-US" sz="3900" dirty="0"/>
                            <a:t>&gt; 0</a:t>
                          </a:r>
                        </a:p>
                      </a:txBody>
                      <a:tcPr marL="2057400" marR="137160" marT="68580" marB="68580" anchor="ctr"/>
                    </a:tc>
                    <a:tc>
                      <a:txBody>
                        <a:bodyPr/>
                        <a:lstStyle/>
                        <a:p>
                          <a:pPr algn="l"/>
                          <a:r>
                            <a:rPr lang="en-US" sz="3900" dirty="0"/>
                            <a:t>&gt; 0</a:t>
                          </a:r>
                        </a:p>
                      </a:txBody>
                      <a:tcPr marL="2057400" marR="137160" marT="68580" marB="68580" anchor="ctr"/>
                    </a:tc>
                    <a:tc>
                      <a:txBody>
                        <a:bodyPr/>
                        <a:lstStyle/>
                        <a:p>
                          <a:pPr algn="l"/>
                          <a14:m>
                            <m:oMath xmlns:m="http://schemas.openxmlformats.org/officeDocument/2006/math">
                              <m:r>
                                <a:rPr lang="en-US" sz="3900" dirty="0" smtClean="0">
                                  <a:latin typeface="Cambria Math" panose="02040503050406030204" pitchFamily="18" charset="0"/>
                                </a:rPr>
                                <m:t>𝑘</m:t>
                              </m:r>
                            </m:oMath>
                          </a14:m>
                          <a:r>
                            <a:rPr lang="en-US" sz="3900" dirty="0"/>
                            <a:t>-Prototypes</a:t>
                          </a:r>
                        </a:p>
                      </a:txBody>
                      <a:tcPr marL="1097280" marR="137160" marT="68580" marB="68580" anchor="ctr"/>
                    </a:tc>
                    <a:extLst>
                      <a:ext uri="{0D108BD9-81ED-4DB2-BD59-A6C34878D82A}">
                        <a16:rowId xmlns:a16="http://schemas.microsoft.com/office/drawing/2014/main" val="806586203"/>
                      </a:ext>
                    </a:extLst>
                  </a:tr>
                </a:tbl>
              </a:graphicData>
            </a:graphic>
          </p:graphicFrame>
        </mc:Choice>
        <mc:Fallback xmlns="">
          <p:graphicFrame>
            <p:nvGraphicFramePr>
              <p:cNvPr id="9" name="Table 9">
                <a:extLst>
                  <a:ext uri="{FF2B5EF4-FFF2-40B4-BE49-F238E27FC236}">
                    <a16:creationId xmlns:a16="http://schemas.microsoft.com/office/drawing/2014/main" id="{4D96FC52-55BF-209E-F275-58BD4624292B}"/>
                  </a:ext>
                </a:extLst>
              </p:cNvPr>
              <p:cNvGraphicFramePr>
                <a:graphicFrameLocks noGrp="1"/>
              </p:cNvGraphicFramePr>
              <p:nvPr>
                <p:ph idx="1"/>
                <p:extLst>
                  <p:ext uri="{D42A27DB-BD31-4B8C-83A1-F6EECF244321}">
                    <p14:modId xmlns:p14="http://schemas.microsoft.com/office/powerpoint/2010/main" val="1229934896"/>
                  </p:ext>
                </p:extLst>
              </p:nvPr>
            </p:nvGraphicFramePr>
            <p:xfrm>
              <a:off x="2217420" y="2702770"/>
              <a:ext cx="13853160" cy="5120640"/>
            </p:xfrm>
            <a:graphic>
              <a:graphicData uri="http://schemas.openxmlformats.org/drawingml/2006/table">
                <a:tbl>
                  <a:tblPr firstRow="1" bandRow="1">
                    <a:tableStyleId>{69012ECD-51FC-41F1-AA8D-1B2483CD663E}</a:tableStyleId>
                  </a:tblPr>
                  <a:tblGrid>
                    <a:gridCol w="4526280">
                      <a:extLst>
                        <a:ext uri="{9D8B030D-6E8A-4147-A177-3AD203B41FA5}">
                          <a16:colId xmlns:a16="http://schemas.microsoft.com/office/drawing/2014/main" val="2634707496"/>
                        </a:ext>
                      </a:extLst>
                    </a:gridCol>
                    <a:gridCol w="4526280">
                      <a:extLst>
                        <a:ext uri="{9D8B030D-6E8A-4147-A177-3AD203B41FA5}">
                          <a16:colId xmlns:a16="http://schemas.microsoft.com/office/drawing/2014/main" val="538093259"/>
                        </a:ext>
                      </a:extLst>
                    </a:gridCol>
                    <a:gridCol w="4800600">
                      <a:extLst>
                        <a:ext uri="{9D8B030D-6E8A-4147-A177-3AD203B41FA5}">
                          <a16:colId xmlns:a16="http://schemas.microsoft.com/office/drawing/2014/main" val="2694488339"/>
                        </a:ext>
                      </a:extLst>
                    </a:gridCol>
                  </a:tblGrid>
                  <a:tr h="1325880">
                    <a:tc>
                      <a:txBody>
                        <a:bodyPr/>
                        <a:lstStyle/>
                        <a:p>
                          <a:pPr algn="ctr"/>
                          <a:r>
                            <a:rPr lang="en-US" sz="3900" dirty="0">
                              <a:solidFill>
                                <a:schemeClr val="tx1"/>
                              </a:solidFill>
                            </a:rPr>
                            <a:t>Number of Categorical Features</a:t>
                          </a:r>
                        </a:p>
                      </a:txBody>
                      <a:tcPr marL="137160" marR="137160" marT="68580" marB="68580" anchor="ctr">
                        <a:solidFill>
                          <a:srgbClr val="A3E7FF"/>
                        </a:solidFill>
                      </a:tcPr>
                    </a:tc>
                    <a:tc>
                      <a:txBody>
                        <a:bodyPr/>
                        <a:lstStyle/>
                        <a:p>
                          <a:pPr algn="ctr"/>
                          <a:r>
                            <a:rPr lang="en-US" sz="3900" dirty="0">
                              <a:solidFill>
                                <a:schemeClr val="tx1"/>
                              </a:solidFill>
                            </a:rPr>
                            <a:t>Number of</a:t>
                          </a:r>
                          <a:br>
                            <a:rPr lang="en-US" sz="3900" dirty="0">
                              <a:solidFill>
                                <a:schemeClr val="tx1"/>
                              </a:solidFill>
                            </a:rPr>
                          </a:br>
                          <a:r>
                            <a:rPr lang="en-US" sz="3900" dirty="0">
                              <a:solidFill>
                                <a:schemeClr val="tx1"/>
                              </a:solidFill>
                            </a:rPr>
                            <a:t>Continuous Features</a:t>
                          </a:r>
                        </a:p>
                      </a:txBody>
                      <a:tcPr marL="137160" marR="137160" marT="68580" marB="68580" anchor="ctr">
                        <a:solidFill>
                          <a:srgbClr val="A3E7FF"/>
                        </a:solidFill>
                      </a:tcPr>
                    </a:tc>
                    <a:tc>
                      <a:txBody>
                        <a:bodyPr/>
                        <a:lstStyle/>
                        <a:p>
                          <a:pPr algn="ctr"/>
                          <a:r>
                            <a:rPr lang="en-US" sz="3900" dirty="0">
                              <a:solidFill>
                                <a:schemeClr val="tx1"/>
                              </a:solidFill>
                            </a:rPr>
                            <a:t>Clustering Algorithm</a:t>
                          </a:r>
                        </a:p>
                      </a:txBody>
                      <a:tcPr marL="137160" marR="137160" marT="68580" marB="68580" anchor="ctr">
                        <a:solidFill>
                          <a:srgbClr val="A3E7FF"/>
                        </a:solidFill>
                      </a:tcPr>
                    </a:tc>
                    <a:extLst>
                      <a:ext uri="{0D108BD9-81ED-4DB2-BD59-A6C34878D82A}">
                        <a16:rowId xmlns:a16="http://schemas.microsoft.com/office/drawing/2014/main" val="677585520"/>
                      </a:ext>
                    </a:extLst>
                  </a:tr>
                  <a:tr h="1325880">
                    <a:tc>
                      <a:txBody>
                        <a:bodyPr/>
                        <a:lstStyle/>
                        <a:p>
                          <a:pPr algn="l"/>
                          <a:r>
                            <a:rPr lang="en-US" sz="3900" dirty="0"/>
                            <a:t>0</a:t>
                          </a:r>
                        </a:p>
                      </a:txBody>
                      <a:tcPr marL="2057400" marR="137160" marT="68580" marB="68580" anchor="ctr"/>
                    </a:tc>
                    <a:tc>
                      <a:txBody>
                        <a:bodyPr/>
                        <a:lstStyle/>
                        <a:p>
                          <a:pPr algn="l"/>
                          <a:r>
                            <a:rPr lang="en-US" sz="3900" dirty="0"/>
                            <a:t>&gt; 0</a:t>
                          </a:r>
                        </a:p>
                      </a:txBody>
                      <a:tcPr marL="2057400" marR="137160" marT="68580" marB="68580" anchor="ctr"/>
                    </a:tc>
                    <a:tc>
                      <a:txBody>
                        <a:bodyPr/>
                        <a:lstStyle/>
                        <a:p>
                          <a:endParaRPr lang="en-US"/>
                        </a:p>
                      </a:txBody>
                      <a:tcPr marL="1097280" marR="137160" marT="68580" marB="68580" anchor="ctr">
                        <a:blipFill>
                          <a:blip r:embed="rId2"/>
                          <a:stretch>
                            <a:fillRect l="-188706" t="-105505" r="-254" b="-186697"/>
                          </a:stretch>
                        </a:blipFill>
                      </a:tcPr>
                    </a:tc>
                    <a:extLst>
                      <a:ext uri="{0D108BD9-81ED-4DB2-BD59-A6C34878D82A}">
                        <a16:rowId xmlns:a16="http://schemas.microsoft.com/office/drawing/2014/main" val="1229745162"/>
                      </a:ext>
                    </a:extLst>
                  </a:tr>
                  <a:tr h="1234440">
                    <a:tc>
                      <a:txBody>
                        <a:bodyPr/>
                        <a:lstStyle/>
                        <a:p>
                          <a:pPr algn="l"/>
                          <a:r>
                            <a:rPr lang="en-US" sz="3900" dirty="0"/>
                            <a:t>&gt; 0</a:t>
                          </a:r>
                        </a:p>
                      </a:txBody>
                      <a:tcPr marL="2057400" marR="137160" marT="68580" marB="68580" anchor="ctr"/>
                    </a:tc>
                    <a:tc>
                      <a:txBody>
                        <a:bodyPr/>
                        <a:lstStyle/>
                        <a:p>
                          <a:pPr algn="l"/>
                          <a:r>
                            <a:rPr lang="en-US" sz="3900" dirty="0"/>
                            <a:t>0</a:t>
                          </a:r>
                        </a:p>
                      </a:txBody>
                      <a:tcPr marL="2057400" marR="137160" marT="68580" marB="68580" anchor="ctr"/>
                    </a:tc>
                    <a:tc>
                      <a:txBody>
                        <a:bodyPr/>
                        <a:lstStyle/>
                        <a:p>
                          <a:endParaRPr lang="en-US"/>
                        </a:p>
                      </a:txBody>
                      <a:tcPr marL="1097280" marR="137160" marT="68580" marB="68580" anchor="ctr">
                        <a:blipFill>
                          <a:blip r:embed="rId2"/>
                          <a:stretch>
                            <a:fillRect l="-188706" t="-221782" r="-254" b="-101485"/>
                          </a:stretch>
                        </a:blipFill>
                      </a:tcPr>
                    </a:tc>
                    <a:extLst>
                      <a:ext uri="{0D108BD9-81ED-4DB2-BD59-A6C34878D82A}">
                        <a16:rowId xmlns:a16="http://schemas.microsoft.com/office/drawing/2014/main" val="1876249419"/>
                      </a:ext>
                    </a:extLst>
                  </a:tr>
                  <a:tr h="1234440">
                    <a:tc>
                      <a:txBody>
                        <a:bodyPr/>
                        <a:lstStyle/>
                        <a:p>
                          <a:pPr algn="l"/>
                          <a:r>
                            <a:rPr lang="en-US" sz="3900" dirty="0"/>
                            <a:t>&gt; 0</a:t>
                          </a:r>
                        </a:p>
                      </a:txBody>
                      <a:tcPr marL="2057400" marR="137160" marT="68580" marB="68580" anchor="ctr"/>
                    </a:tc>
                    <a:tc>
                      <a:txBody>
                        <a:bodyPr/>
                        <a:lstStyle/>
                        <a:p>
                          <a:pPr algn="l"/>
                          <a:r>
                            <a:rPr lang="en-US" sz="3900" dirty="0"/>
                            <a:t>&gt; 0</a:t>
                          </a:r>
                        </a:p>
                      </a:txBody>
                      <a:tcPr marL="2057400" marR="137160" marT="68580" marB="68580" anchor="ctr"/>
                    </a:tc>
                    <a:tc>
                      <a:txBody>
                        <a:bodyPr/>
                        <a:lstStyle/>
                        <a:p>
                          <a:endParaRPr lang="en-US"/>
                        </a:p>
                      </a:txBody>
                      <a:tcPr marL="1097280" marR="137160" marT="68580" marB="68580" anchor="ctr">
                        <a:blipFill>
                          <a:blip r:embed="rId2"/>
                          <a:stretch>
                            <a:fillRect l="-188706" t="-320197" r="-254" b="-985"/>
                          </a:stretch>
                        </a:blipFill>
                      </a:tcPr>
                    </a:tc>
                    <a:extLst>
                      <a:ext uri="{0D108BD9-81ED-4DB2-BD59-A6C34878D82A}">
                        <a16:rowId xmlns:a16="http://schemas.microsoft.com/office/drawing/2014/main" val="806586203"/>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8E5911-388D-2C1E-CD19-8FA55FDEB94A}"/>
                  </a:ext>
                </a:extLst>
              </p:cNvPr>
              <p:cNvSpPr txBox="1"/>
              <p:nvPr/>
            </p:nvSpPr>
            <p:spPr>
              <a:xfrm>
                <a:off x="2217420" y="8119241"/>
                <a:ext cx="13853160" cy="646331"/>
              </a:xfrm>
              <a:prstGeom prst="rect">
                <a:avLst/>
              </a:prstGeom>
              <a:noFill/>
            </p:spPr>
            <p:txBody>
              <a:bodyPr wrap="square" rtlCol="0">
                <a:spAutoFit/>
              </a:bodyPr>
              <a:lstStyle/>
              <a:p>
                <a:pPr algn="ctr"/>
                <a:r>
                  <a:rPr lang="en-US" sz="3600" i="1" dirty="0">
                    <a:latin typeface="+mn-lt"/>
                  </a:rPr>
                  <a:t>In the interest of time, we will only cover the </a:t>
                </a:r>
                <a14:m>
                  <m:oMath xmlns:m="http://schemas.openxmlformats.org/officeDocument/2006/math">
                    <m:r>
                      <a:rPr lang="en-US" sz="3600" i="1" dirty="0" smtClean="0">
                        <a:latin typeface="Cambria Math" panose="02040503050406030204" pitchFamily="18" charset="0"/>
                      </a:rPr>
                      <m:t>𝑘</m:t>
                    </m:r>
                  </m:oMath>
                </a14:m>
                <a:r>
                  <a:rPr lang="en-US" sz="3600" i="1" dirty="0">
                    <a:latin typeface="+mn-lt"/>
                  </a:rPr>
                  <a:t>-Means algorithm here.</a:t>
                </a:r>
              </a:p>
            </p:txBody>
          </p:sp>
        </mc:Choice>
        <mc:Fallback xmlns="">
          <p:sp>
            <p:nvSpPr>
              <p:cNvPr id="5" name="TextBox 4">
                <a:extLst>
                  <a:ext uri="{FF2B5EF4-FFF2-40B4-BE49-F238E27FC236}">
                    <a16:creationId xmlns:a16="http://schemas.microsoft.com/office/drawing/2014/main" id="{6C8E5911-388D-2C1E-CD19-8FA55FDEB94A}"/>
                  </a:ext>
                </a:extLst>
              </p:cNvPr>
              <p:cNvSpPr txBox="1">
                <a:spLocks noRot="1" noChangeAspect="1" noMove="1" noResize="1" noEditPoints="1" noAdjustHandles="1" noChangeArrowheads="1" noChangeShapeType="1" noTextEdit="1"/>
              </p:cNvSpPr>
              <p:nvPr/>
            </p:nvSpPr>
            <p:spPr>
              <a:xfrm>
                <a:off x="2217420" y="8119241"/>
                <a:ext cx="13853160" cy="646331"/>
              </a:xfrm>
              <a:prstGeom prst="rect">
                <a:avLst/>
              </a:prstGeom>
              <a:blipFill>
                <a:blip r:embed="rId3"/>
                <a:stretch>
                  <a:fillRect t="-15094" b="-34906"/>
                </a:stretch>
              </a:blipFill>
            </p:spPr>
            <p:txBody>
              <a:bodyPr/>
              <a:lstStyle/>
              <a:p>
                <a:r>
                  <a:rPr lang="en-US">
                    <a:noFill/>
                  </a:rPr>
                  <a:t> </a:t>
                </a:r>
              </a:p>
            </p:txBody>
          </p:sp>
        </mc:Fallback>
      </mc:AlternateContent>
    </p:spTree>
    <p:extLst>
      <p:ext uri="{BB962C8B-B14F-4D97-AF65-F5344CB8AC3E}">
        <p14:creationId xmlns:p14="http://schemas.microsoft.com/office/powerpoint/2010/main" val="316379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solidFill>
                      <a:schemeClr val="tx1"/>
                    </a:solidFill>
                  </a:rPr>
                  <a:t>The </a:t>
                </a:r>
                <a14:m>
                  <m:oMath xmlns:m="http://schemas.openxmlformats.org/officeDocument/2006/math">
                    <m:r>
                      <a:rPr lang="en-US" sz="7200" b="1" i="1" dirty="0" smtClean="0">
                        <a:solidFill>
                          <a:schemeClr val="tx1"/>
                        </a:solidFill>
                        <a:latin typeface="Cambria Math" panose="02040503050406030204" pitchFamily="18" charset="0"/>
                      </a:rPr>
                      <m:t>𝒌</m:t>
                    </m:r>
                  </m:oMath>
                </a14:m>
                <a:r>
                  <a:rPr lang="en-US" sz="7200" b="1" dirty="0">
                    <a:solidFill>
                      <a:schemeClr val="tx1"/>
                    </a:solidFill>
                  </a:rPr>
                  <a:t>-Means Algorithm</a:t>
                </a:r>
                <a:br>
                  <a:rPr lang="en-US" sz="7200" b="1" dirty="0">
                    <a:solidFill>
                      <a:schemeClr val="tx1"/>
                    </a:solidFill>
                  </a:rPr>
                </a:br>
                <a:r>
                  <a:rPr lang="en-US" sz="7200" b="1" dirty="0">
                    <a:solidFill>
                      <a:schemeClr val="tx1"/>
                    </a:solidFill>
                  </a:rPr>
                  <a:t>for Continuous Features</a:t>
                </a:r>
              </a:p>
            </p:txBody>
          </p:sp>
        </mc:Choice>
        <mc:Fallback xmlns="">
          <p:sp>
            <p:nvSpPr>
              <p:cNvPr id="2" name="Rectangle: Rounded Corners 1">
                <a:extLst>
                  <a:ext uri="{FF2B5EF4-FFF2-40B4-BE49-F238E27FC236}">
                    <a16:creationId xmlns:a16="http://schemas.microsoft.com/office/drawing/2014/main" id="{2F33CE27-7CDF-6C4D-736F-BD49DA842DD4}"/>
                  </a:ext>
                </a:extLst>
              </p:cNvPr>
              <p:cNvSpPr>
                <a:spLocks noRot="1" noChangeAspect="1" noMove="1" noResize="1" noEditPoints="1" noAdjustHandles="1" noChangeArrowheads="1" noChangeShapeType="1" noTextEdit="1"/>
              </p:cNvSpPr>
              <p:nvPr/>
            </p:nvSpPr>
            <p:spPr>
              <a:xfrm>
                <a:off x="1828800" y="1485900"/>
                <a:ext cx="14630400" cy="7315200"/>
              </a:xfrm>
              <a:prstGeom prst="roundRect">
                <a:avLst/>
              </a:prstGeom>
              <a:blipFill>
                <a:blip r:embed="rId2"/>
                <a:stretch>
                  <a:fillRect/>
                </a:stretch>
              </a:blipFill>
              <a:ln w="76200"/>
            </p:spPr>
            <p:txBody>
              <a:bodyPr/>
              <a:lstStyle/>
              <a:p>
                <a:r>
                  <a:rPr lang="en-US">
                    <a:noFill/>
                  </a:rPr>
                  <a:t> </a:t>
                </a:r>
              </a:p>
            </p:txBody>
          </p:sp>
        </mc:Fallback>
      </mc:AlternateContent>
    </p:spTree>
    <p:extLst>
      <p:ext uri="{BB962C8B-B14F-4D97-AF65-F5344CB8AC3E}">
        <p14:creationId xmlns:p14="http://schemas.microsoft.com/office/powerpoint/2010/main" val="3399672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Rescale, if Deemed Necessary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66143" y="2773449"/>
                <a:ext cx="7247117" cy="6527007"/>
              </a:xfrm>
              <a:ln w="19050">
                <a:solidFill>
                  <a:schemeClr val="tx1"/>
                </a:solidFill>
              </a:ln>
            </p:spPr>
            <p:txBody>
              <a:bodyPr anchor="ctr">
                <a:normAutofit/>
              </a:bodyPr>
              <a:lstStyle/>
              <a:p>
                <a:pPr marL="685800" indent="-411480" algn="ctr">
                  <a:lnSpc>
                    <a:spcPct val="125000"/>
                  </a:lnSpc>
                  <a:spcBef>
                    <a:spcPts val="900"/>
                  </a:spcBef>
                  <a:buNone/>
                </a:pPr>
                <a:r>
                  <a:rPr lang="en-US" sz="3900" b="1" dirty="0"/>
                  <a:t>Standardize</a:t>
                </a:r>
              </a:p>
              <a:p>
                <a:pPr marL="685800" indent="-411480">
                  <a:lnSpc>
                    <a:spcPct val="125000"/>
                  </a:lnSpc>
                  <a:spcBef>
                    <a:spcPts val="900"/>
                  </a:spcBef>
                </a:pPr>
                <a14:m>
                  <m:oMath xmlns:m="http://schemas.openxmlformats.org/officeDocument/2006/math">
                    <m:r>
                      <a:rPr lang="en-US" sz="3900" i="1">
                        <a:latin typeface="Cambria Math" panose="02040503050406030204" pitchFamily="18" charset="0"/>
                      </a:rPr>
                      <m:t>𝑦</m:t>
                    </m:r>
                    <m:r>
                      <a:rPr lang="en-US" sz="3900" i="1">
                        <a:latin typeface="Cambria Math" panose="02040503050406030204" pitchFamily="18" charset="0"/>
                      </a:rPr>
                      <m:t>=</m:t>
                    </m:r>
                    <m:f>
                      <m:fPr>
                        <m:type m:val="lin"/>
                        <m:ctrlPr>
                          <a:rPr lang="en-US" sz="3900" i="1">
                            <a:latin typeface="Cambria Math" panose="02040503050406030204" pitchFamily="18" charset="0"/>
                          </a:rPr>
                        </m:ctrlPr>
                      </m:fPr>
                      <m:num>
                        <m:d>
                          <m:dPr>
                            <m:ctrlPr>
                              <a:rPr lang="en-US" sz="3900" i="1">
                                <a:latin typeface="Cambria Math" panose="02040503050406030204" pitchFamily="18" charset="0"/>
                              </a:rPr>
                            </m:ctrlPr>
                          </m:dPr>
                          <m:e>
                            <m:r>
                              <a:rPr lang="en-US" sz="3900" i="1">
                                <a:latin typeface="Cambria Math" panose="02040503050406030204" pitchFamily="18" charset="0"/>
                              </a:rPr>
                              <m:t>𝑥</m:t>
                            </m:r>
                            <m:r>
                              <a:rPr lang="en-US" sz="3900" i="1">
                                <a:latin typeface="Cambria Math" panose="02040503050406030204" pitchFamily="18" charset="0"/>
                              </a:rPr>
                              <m:t>−</m:t>
                            </m:r>
                            <m:acc>
                              <m:accPr>
                                <m:chr m:val="̅"/>
                                <m:ctrlPr>
                                  <a:rPr lang="en-US" sz="3900" i="1">
                                    <a:latin typeface="Cambria Math" panose="02040503050406030204" pitchFamily="18" charset="0"/>
                                  </a:rPr>
                                </m:ctrlPr>
                              </m:accPr>
                              <m:e>
                                <m:r>
                                  <a:rPr lang="en-US" sz="3900" i="1">
                                    <a:latin typeface="Cambria Math" panose="02040503050406030204" pitchFamily="18" charset="0"/>
                                  </a:rPr>
                                  <m:t>𝑥</m:t>
                                </m:r>
                              </m:e>
                            </m:acc>
                          </m:e>
                        </m:d>
                      </m:num>
                      <m:den>
                        <m:sSub>
                          <m:sSubPr>
                            <m:ctrlPr>
                              <a:rPr lang="en-US" sz="3900" i="1">
                                <a:latin typeface="Cambria Math" panose="02040503050406030204" pitchFamily="18" charset="0"/>
                              </a:rPr>
                            </m:ctrlPr>
                          </m:sSubPr>
                          <m:e>
                            <m:r>
                              <a:rPr lang="en-US" sz="3900" i="1">
                                <a:latin typeface="Cambria Math" panose="02040503050406030204" pitchFamily="18" charset="0"/>
                              </a:rPr>
                              <m:t>𝑠</m:t>
                            </m:r>
                          </m:e>
                          <m:sub>
                            <m:r>
                              <a:rPr lang="en-US" sz="3900" i="1">
                                <a:latin typeface="Cambria Math" panose="02040503050406030204" pitchFamily="18" charset="0"/>
                              </a:rPr>
                              <m:t>𝑥</m:t>
                            </m:r>
                          </m:sub>
                        </m:sSub>
                      </m:den>
                    </m:f>
                  </m:oMath>
                </a14:m>
                <a:endParaRPr lang="en-US" sz="3900" dirty="0"/>
              </a:p>
              <a:p>
                <a:pPr marL="685800" indent="-411480">
                  <a:lnSpc>
                    <a:spcPct val="125000"/>
                  </a:lnSpc>
                  <a:spcBef>
                    <a:spcPts val="900"/>
                  </a:spcBef>
                </a:pPr>
                <a:r>
                  <a:rPr lang="en-US" sz="3900" dirty="0"/>
                  <a:t>The mean of </a:t>
                </a:r>
                <a14:m>
                  <m:oMath xmlns:m="http://schemas.openxmlformats.org/officeDocument/2006/math">
                    <m:r>
                      <a:rPr lang="en-US" sz="3900" i="1" dirty="0">
                        <a:latin typeface="Cambria Math" panose="02040503050406030204" pitchFamily="18" charset="0"/>
                      </a:rPr>
                      <m:t>𝑥</m:t>
                    </m:r>
                  </m:oMath>
                </a14:m>
                <a:r>
                  <a:rPr lang="en-US" sz="3900" dirty="0"/>
                  <a:t> is </a:t>
                </a:r>
                <a14:m>
                  <m:oMath xmlns:m="http://schemas.openxmlformats.org/officeDocument/2006/math">
                    <m:acc>
                      <m:accPr>
                        <m:chr m:val="̅"/>
                        <m:ctrlPr>
                          <a:rPr lang="en-US" sz="3900" i="1">
                            <a:latin typeface="Cambria Math" panose="02040503050406030204" pitchFamily="18" charset="0"/>
                          </a:rPr>
                        </m:ctrlPr>
                      </m:accPr>
                      <m:e>
                        <m:r>
                          <a:rPr lang="en-US" sz="3900" i="1">
                            <a:latin typeface="Cambria Math" panose="02040503050406030204" pitchFamily="18" charset="0"/>
                          </a:rPr>
                          <m:t>𝑥</m:t>
                        </m:r>
                      </m:e>
                    </m:acc>
                  </m:oMath>
                </a14:m>
                <a:r>
                  <a:rPr lang="en-US" sz="3900" dirty="0"/>
                  <a:t> and the standard deviation of </a:t>
                </a:r>
                <a14:m>
                  <m:oMath xmlns:m="http://schemas.openxmlformats.org/officeDocument/2006/math">
                    <m:r>
                      <a:rPr lang="en-US" sz="3900" i="1" dirty="0">
                        <a:latin typeface="Cambria Math" panose="02040503050406030204" pitchFamily="18" charset="0"/>
                      </a:rPr>
                      <m:t>𝑥</m:t>
                    </m:r>
                  </m:oMath>
                </a14:m>
                <a:r>
                  <a:rPr lang="en-US" sz="3900" dirty="0"/>
                  <a:t> is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𝑠</m:t>
                        </m:r>
                      </m:e>
                      <m:sub>
                        <m:r>
                          <a:rPr lang="en-US" sz="3900" i="1">
                            <a:latin typeface="Cambria Math" panose="02040503050406030204" pitchFamily="18" charset="0"/>
                          </a:rPr>
                          <m:t>𝑥</m:t>
                        </m:r>
                      </m:sub>
                    </m:sSub>
                  </m:oMath>
                </a14:m>
                <a:r>
                  <a:rPr lang="en-US" sz="3900" dirty="0"/>
                  <a:t> </a:t>
                </a:r>
              </a:p>
              <a:p>
                <a:pPr marL="685800" indent="-411480">
                  <a:lnSpc>
                    <a:spcPct val="125000"/>
                  </a:lnSpc>
                  <a:spcBef>
                    <a:spcPts val="900"/>
                  </a:spcBef>
                </a:pPr>
                <a:r>
                  <a:rPr lang="en-US" sz="3900" dirty="0"/>
                  <a:t>Then, </a:t>
                </a:r>
                <a14:m>
                  <m:oMath xmlns:m="http://schemas.openxmlformats.org/officeDocument/2006/math">
                    <m:acc>
                      <m:accPr>
                        <m:chr m:val="̅"/>
                        <m:ctrlPr>
                          <a:rPr lang="en-US" sz="3900" i="1">
                            <a:latin typeface="Cambria Math" panose="02040503050406030204" pitchFamily="18" charset="0"/>
                          </a:rPr>
                        </m:ctrlPr>
                      </m:accPr>
                      <m:e>
                        <m:r>
                          <a:rPr lang="en-US" sz="3900" i="1">
                            <a:latin typeface="Cambria Math" panose="02040503050406030204" pitchFamily="18" charset="0"/>
                          </a:rPr>
                          <m:t>𝑦</m:t>
                        </m:r>
                      </m:e>
                    </m:acc>
                    <m:r>
                      <a:rPr lang="en-US" sz="3900" i="1">
                        <a:latin typeface="Cambria Math" panose="02040503050406030204" pitchFamily="18" charset="0"/>
                      </a:rPr>
                      <m:t>=0</m:t>
                    </m:r>
                  </m:oMath>
                </a14:m>
                <a:r>
                  <a:rPr lang="en-US" sz="3900" dirty="0"/>
                  <a:t> and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𝑠</m:t>
                        </m:r>
                      </m:e>
                      <m:sub>
                        <m:r>
                          <a:rPr lang="en-US" sz="3900" i="1">
                            <a:latin typeface="Cambria Math" panose="02040503050406030204" pitchFamily="18" charset="0"/>
                          </a:rPr>
                          <m:t>𝑦</m:t>
                        </m:r>
                      </m:sub>
                    </m:sSub>
                    <m:r>
                      <a:rPr lang="en-US" sz="3900" i="1">
                        <a:latin typeface="Cambria Math" panose="02040503050406030204" pitchFamily="18" charset="0"/>
                      </a:rPr>
                      <m:t>=1</m:t>
                    </m:r>
                  </m:oMath>
                </a14:m>
                <a:r>
                  <a:rPr lang="en-US" sz="3900" dirty="0"/>
                  <a:t>.</a:t>
                </a:r>
              </a:p>
              <a:p>
                <a:pPr marL="685800" indent="-411480">
                  <a:lnSpc>
                    <a:spcPct val="125000"/>
                  </a:lnSpc>
                  <a:spcBef>
                    <a:spcPts val="900"/>
                  </a:spcBef>
                </a:pPr>
                <a:r>
                  <a:rPr lang="en-US" sz="3900" dirty="0"/>
                  <a:t>The centroids are usually scattered around zero.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66143" y="2773449"/>
                <a:ext cx="7247117" cy="6527007"/>
              </a:xfrm>
              <a:blipFill>
                <a:blip r:embed="rId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CEB365A-7E65-4A52-A59C-71E7914B18C6}"/>
                  </a:ext>
                </a:extLst>
              </p:cNvPr>
              <p:cNvSpPr txBox="1">
                <a:spLocks/>
              </p:cNvSpPr>
              <p:nvPr/>
            </p:nvSpPr>
            <p:spPr>
              <a:xfrm>
                <a:off x="9144001" y="2765945"/>
                <a:ext cx="7697753" cy="6527007"/>
              </a:xfrm>
              <a:prstGeom prst="rect">
                <a:avLst/>
              </a:prstGeom>
              <a:ln w="19050">
                <a:solidFill>
                  <a:schemeClr val="tx1"/>
                </a:solidFill>
              </a:ln>
            </p:spPr>
            <p:txBody>
              <a:bodyPr vert="horz" lIns="137160" tIns="68580" rIns="137160" bIns="685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900" b="1" dirty="0"/>
                  <a:t>Range</a:t>
                </a:r>
              </a:p>
              <a:p>
                <a:pPr>
                  <a:lnSpc>
                    <a:spcPct val="125000"/>
                  </a:lnSpc>
                  <a:spcBef>
                    <a:spcPts val="900"/>
                  </a:spcBef>
                </a:pPr>
                <a14:m>
                  <m:oMath xmlns:m="http://schemas.openxmlformats.org/officeDocument/2006/math">
                    <m:r>
                      <a:rPr lang="en-US" sz="3900" i="1">
                        <a:latin typeface="Cambria Math" panose="02040503050406030204" pitchFamily="18" charset="0"/>
                      </a:rPr>
                      <m:t>𝑦</m:t>
                    </m:r>
                    <m:r>
                      <a:rPr lang="en-US" sz="3900" i="1">
                        <a:latin typeface="Cambria Math" panose="02040503050406030204" pitchFamily="18" charset="0"/>
                      </a:rPr>
                      <m:t>=</m:t>
                    </m:r>
                    <m:r>
                      <a:rPr lang="en-US" sz="3900" i="1">
                        <a:latin typeface="Cambria Math" panose="02040503050406030204" pitchFamily="18" charset="0"/>
                      </a:rPr>
                      <m:t>𝐴</m:t>
                    </m:r>
                    <m:r>
                      <a:rPr lang="en-US" sz="3900" i="1">
                        <a:latin typeface="Cambria Math" panose="02040503050406030204" pitchFamily="18" charset="0"/>
                        <a:ea typeface="Cambria Math" panose="02040503050406030204" pitchFamily="18" charset="0"/>
                      </a:rPr>
                      <m:t>×</m:t>
                    </m:r>
                    <m:f>
                      <m:fPr>
                        <m:type m:val="lin"/>
                        <m:ctrlPr>
                          <a:rPr lang="en-US" sz="3900" i="1">
                            <a:latin typeface="Cambria Math" panose="02040503050406030204" pitchFamily="18" charset="0"/>
                            <a:ea typeface="Cambria Math" panose="02040503050406030204" pitchFamily="18" charset="0"/>
                          </a:rPr>
                        </m:ctrlPr>
                      </m:fPr>
                      <m:num>
                        <m:d>
                          <m:dPr>
                            <m:ctrlPr>
                              <a:rPr lang="en-US" sz="3900" i="1">
                                <a:latin typeface="Cambria Math" panose="02040503050406030204" pitchFamily="18" charset="0"/>
                                <a:ea typeface="Cambria Math" panose="02040503050406030204" pitchFamily="18" charset="0"/>
                              </a:rPr>
                            </m:ctrlPr>
                          </m:dPr>
                          <m:e>
                            <m:r>
                              <a:rPr lang="en-US" sz="3900" i="1">
                                <a:latin typeface="Cambria Math" panose="02040503050406030204" pitchFamily="18" charset="0"/>
                                <a:ea typeface="Cambria Math" panose="02040503050406030204" pitchFamily="18" charset="0"/>
                              </a:rPr>
                              <m:t>𝑥</m:t>
                            </m:r>
                            <m:r>
                              <a:rPr lang="en-US" sz="3900" i="1">
                                <a:latin typeface="Cambria Math" panose="02040503050406030204" pitchFamily="18" charset="0"/>
                                <a:ea typeface="Cambria Math" panose="02040503050406030204" pitchFamily="18" charset="0"/>
                              </a:rPr>
                              <m:t> −</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 </m:t>
                                </m:r>
                                <m:r>
                                  <a:rPr lang="en-US" sz="3900" i="1">
                                    <a:latin typeface="Cambria Math" panose="02040503050406030204" pitchFamily="18" charset="0"/>
                                    <a:ea typeface="Cambria Math" panose="02040503050406030204" pitchFamily="18" charset="0"/>
                                  </a:rPr>
                                  <m:t>𝑥</m:t>
                                </m:r>
                              </m:e>
                              <m:sub>
                                <m:d>
                                  <m:dPr>
                                    <m:begChr m:val="["/>
                                    <m:endChr m:val="]"/>
                                    <m:ctrlPr>
                                      <a:rPr lang="en-US" sz="3900" i="1">
                                        <a:latin typeface="Cambria Math" panose="02040503050406030204" pitchFamily="18" charset="0"/>
                                        <a:ea typeface="Cambria Math" panose="02040503050406030204" pitchFamily="18" charset="0"/>
                                      </a:rPr>
                                    </m:ctrlPr>
                                  </m:dPr>
                                  <m:e>
                                    <m:r>
                                      <a:rPr lang="en-US" sz="3900" i="1">
                                        <a:latin typeface="Cambria Math" panose="02040503050406030204" pitchFamily="18" charset="0"/>
                                        <a:ea typeface="Cambria Math" panose="02040503050406030204" pitchFamily="18" charset="0"/>
                                      </a:rPr>
                                      <m:t>1</m:t>
                                    </m:r>
                                  </m:e>
                                </m:d>
                              </m:sub>
                            </m:sSub>
                          </m:e>
                        </m:d>
                      </m:num>
                      <m:den>
                        <m:d>
                          <m:dPr>
                            <m:ctrlPr>
                              <a:rPr lang="en-US" sz="3900" i="1">
                                <a:latin typeface="Cambria Math" panose="02040503050406030204" pitchFamily="18" charset="0"/>
                                <a:ea typeface="Cambria Math" panose="02040503050406030204" pitchFamily="18" charset="0"/>
                              </a:rPr>
                            </m:ctrlPr>
                          </m:dPr>
                          <m:e>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𝑥</m:t>
                                </m:r>
                              </m:e>
                              <m:sub>
                                <m:d>
                                  <m:dPr>
                                    <m:begChr m:val="["/>
                                    <m:endChr m:val="]"/>
                                    <m:ctrlPr>
                                      <a:rPr lang="en-US" sz="3900" i="1">
                                        <a:latin typeface="Cambria Math" panose="02040503050406030204" pitchFamily="18" charset="0"/>
                                        <a:ea typeface="Cambria Math" panose="02040503050406030204" pitchFamily="18" charset="0"/>
                                      </a:rPr>
                                    </m:ctrlPr>
                                  </m:dPr>
                                  <m:e>
                                    <m:r>
                                      <a:rPr lang="en-US" sz="3900" i="1">
                                        <a:latin typeface="Cambria Math" panose="02040503050406030204" pitchFamily="18" charset="0"/>
                                        <a:ea typeface="Cambria Math" panose="02040503050406030204" pitchFamily="18" charset="0"/>
                                      </a:rPr>
                                      <m:t>𝑛</m:t>
                                    </m:r>
                                  </m:e>
                                </m:d>
                              </m:sub>
                            </m:sSub>
                            <m: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𝑥</m:t>
                                </m:r>
                              </m:e>
                              <m:sub>
                                <m:d>
                                  <m:dPr>
                                    <m:begChr m:val="["/>
                                    <m:endChr m:val="]"/>
                                    <m:ctrlPr>
                                      <a:rPr lang="en-US" sz="3900" i="1">
                                        <a:latin typeface="Cambria Math" panose="02040503050406030204" pitchFamily="18" charset="0"/>
                                        <a:ea typeface="Cambria Math" panose="02040503050406030204" pitchFamily="18" charset="0"/>
                                      </a:rPr>
                                    </m:ctrlPr>
                                  </m:dPr>
                                  <m:e>
                                    <m:r>
                                      <a:rPr lang="en-US" sz="3900" i="1">
                                        <a:latin typeface="Cambria Math" panose="02040503050406030204" pitchFamily="18" charset="0"/>
                                        <a:ea typeface="Cambria Math" panose="02040503050406030204" pitchFamily="18" charset="0"/>
                                      </a:rPr>
                                      <m:t>1</m:t>
                                    </m:r>
                                  </m:e>
                                </m:d>
                              </m:sub>
                            </m:sSub>
                          </m:e>
                        </m:d>
                      </m:den>
                    </m:f>
                  </m:oMath>
                </a14:m>
                <a:endParaRPr lang="en-US" sz="3900" dirty="0"/>
              </a:p>
              <a:p>
                <a:pPr>
                  <a:lnSpc>
                    <a:spcPct val="125000"/>
                  </a:lnSpc>
                  <a:spcBef>
                    <a:spcPts val="900"/>
                  </a:spcBef>
                </a:pPr>
                <a:r>
                  <a:rPr lang="en-US" sz="3900" dirty="0"/>
                  <a:t>The minimum of </a:t>
                </a:r>
                <a14:m>
                  <m:oMath xmlns:m="http://schemas.openxmlformats.org/officeDocument/2006/math">
                    <m:r>
                      <a:rPr lang="en-US" sz="3900" i="1" dirty="0">
                        <a:latin typeface="Cambria Math" panose="02040503050406030204" pitchFamily="18" charset="0"/>
                      </a:rPr>
                      <m:t>𝑥</m:t>
                    </m:r>
                  </m:oMath>
                </a14:m>
                <a:r>
                  <a:rPr lang="en-US" sz="3900" dirty="0"/>
                  <a:t> is </a:t>
                </a:r>
                <a14:m>
                  <m:oMath xmlns:m="http://schemas.openxmlformats.org/officeDocument/2006/math">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 </m:t>
                        </m:r>
                        <m:r>
                          <a:rPr lang="en-US" sz="3900" i="1">
                            <a:latin typeface="Cambria Math" panose="02040503050406030204" pitchFamily="18" charset="0"/>
                            <a:ea typeface="Cambria Math" panose="02040503050406030204" pitchFamily="18" charset="0"/>
                          </a:rPr>
                          <m:t>𝑥</m:t>
                        </m:r>
                      </m:e>
                      <m:sub>
                        <m:d>
                          <m:dPr>
                            <m:begChr m:val="["/>
                            <m:endChr m:val="]"/>
                            <m:ctrlPr>
                              <a:rPr lang="en-US" sz="3900" i="1">
                                <a:latin typeface="Cambria Math" panose="02040503050406030204" pitchFamily="18" charset="0"/>
                                <a:ea typeface="Cambria Math" panose="02040503050406030204" pitchFamily="18" charset="0"/>
                              </a:rPr>
                            </m:ctrlPr>
                          </m:dPr>
                          <m:e>
                            <m:r>
                              <a:rPr lang="en-US" sz="3900" i="1">
                                <a:latin typeface="Cambria Math" panose="02040503050406030204" pitchFamily="18" charset="0"/>
                                <a:ea typeface="Cambria Math" panose="02040503050406030204" pitchFamily="18" charset="0"/>
                              </a:rPr>
                              <m:t>1</m:t>
                            </m:r>
                          </m:e>
                        </m:d>
                      </m:sub>
                    </m:sSub>
                  </m:oMath>
                </a14:m>
                <a:r>
                  <a:rPr lang="en-US" sz="3900" dirty="0"/>
                  <a:t> and the maximum of </a:t>
                </a:r>
                <a14:m>
                  <m:oMath xmlns:m="http://schemas.openxmlformats.org/officeDocument/2006/math">
                    <m:r>
                      <a:rPr lang="en-US" sz="3900" i="1" dirty="0">
                        <a:latin typeface="Cambria Math" panose="02040503050406030204" pitchFamily="18" charset="0"/>
                      </a:rPr>
                      <m:t>𝑥</m:t>
                    </m:r>
                  </m:oMath>
                </a14:m>
                <a:r>
                  <a:rPr lang="en-US" sz="3900" dirty="0"/>
                  <a:t> is </a:t>
                </a:r>
                <a14:m>
                  <m:oMath xmlns:m="http://schemas.openxmlformats.org/officeDocument/2006/math">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 </m:t>
                        </m:r>
                        <m:r>
                          <a:rPr lang="en-US" sz="3900" i="1">
                            <a:latin typeface="Cambria Math" panose="02040503050406030204" pitchFamily="18" charset="0"/>
                            <a:ea typeface="Cambria Math" panose="02040503050406030204" pitchFamily="18" charset="0"/>
                          </a:rPr>
                          <m:t>𝑥</m:t>
                        </m:r>
                      </m:e>
                      <m:sub>
                        <m:d>
                          <m:dPr>
                            <m:begChr m:val="["/>
                            <m:endChr m:val="]"/>
                            <m:ctrlPr>
                              <a:rPr lang="en-US" sz="3900" i="1">
                                <a:latin typeface="Cambria Math" panose="02040503050406030204" pitchFamily="18" charset="0"/>
                                <a:ea typeface="Cambria Math" panose="02040503050406030204" pitchFamily="18" charset="0"/>
                              </a:rPr>
                            </m:ctrlPr>
                          </m:dPr>
                          <m:e>
                            <m:r>
                              <a:rPr lang="en-US" sz="3900" i="1">
                                <a:latin typeface="Cambria Math" panose="02040503050406030204" pitchFamily="18" charset="0"/>
                                <a:ea typeface="Cambria Math" panose="02040503050406030204" pitchFamily="18" charset="0"/>
                              </a:rPr>
                              <m:t>𝑛</m:t>
                            </m:r>
                          </m:e>
                        </m:d>
                      </m:sub>
                    </m:sSub>
                  </m:oMath>
                </a14:m>
                <a:endParaRPr lang="en-US" sz="3900" dirty="0"/>
              </a:p>
              <a:p>
                <a:pPr>
                  <a:lnSpc>
                    <a:spcPct val="125000"/>
                  </a:lnSpc>
                  <a:spcBef>
                    <a:spcPts val="900"/>
                  </a:spcBef>
                </a:pPr>
                <a:r>
                  <a:rPr lang="en-US" sz="3900" dirty="0"/>
                  <a:t>Then, </a:t>
                </a:r>
                <a14:m>
                  <m:oMath xmlns:m="http://schemas.openxmlformats.org/officeDocument/2006/math">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𝑦</m:t>
                        </m:r>
                      </m:e>
                      <m:sub>
                        <m:d>
                          <m:dPr>
                            <m:begChr m:val="["/>
                            <m:endChr m:val="]"/>
                            <m:ctrlPr>
                              <a:rPr lang="en-US" sz="3900" i="1">
                                <a:latin typeface="Cambria Math" panose="02040503050406030204" pitchFamily="18" charset="0"/>
                                <a:ea typeface="Cambria Math" panose="02040503050406030204" pitchFamily="18" charset="0"/>
                              </a:rPr>
                            </m:ctrlPr>
                          </m:dPr>
                          <m:e>
                            <m:r>
                              <a:rPr lang="en-US" sz="3900" i="1">
                                <a:latin typeface="Cambria Math" panose="02040503050406030204" pitchFamily="18" charset="0"/>
                                <a:ea typeface="Cambria Math" panose="02040503050406030204" pitchFamily="18" charset="0"/>
                              </a:rPr>
                              <m:t>1</m:t>
                            </m:r>
                          </m:e>
                        </m:d>
                      </m:sub>
                    </m:sSub>
                    <m:r>
                      <a:rPr lang="en-US" sz="3900" i="1">
                        <a:latin typeface="Cambria Math" panose="02040503050406030204" pitchFamily="18" charset="0"/>
                        <a:ea typeface="Cambria Math" panose="02040503050406030204" pitchFamily="18" charset="0"/>
                      </a:rPr>
                      <m:t> =0</m:t>
                    </m:r>
                  </m:oMath>
                </a14:m>
                <a:r>
                  <a:rPr lang="en-US" sz="3900" dirty="0"/>
                  <a:t> and </a:t>
                </a:r>
                <a14:m>
                  <m:oMath xmlns:m="http://schemas.openxmlformats.org/officeDocument/2006/math">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𝑦</m:t>
                        </m:r>
                      </m:e>
                      <m:sub>
                        <m:d>
                          <m:dPr>
                            <m:begChr m:val="["/>
                            <m:endChr m:val="]"/>
                            <m:ctrlPr>
                              <a:rPr lang="en-US" sz="3900" i="1">
                                <a:latin typeface="Cambria Math" panose="02040503050406030204" pitchFamily="18" charset="0"/>
                                <a:ea typeface="Cambria Math" panose="02040503050406030204" pitchFamily="18" charset="0"/>
                              </a:rPr>
                            </m:ctrlPr>
                          </m:dPr>
                          <m:e>
                            <m:r>
                              <a:rPr lang="en-US" sz="3900" i="1">
                                <a:latin typeface="Cambria Math" panose="02040503050406030204" pitchFamily="18" charset="0"/>
                                <a:ea typeface="Cambria Math" panose="02040503050406030204" pitchFamily="18" charset="0"/>
                              </a:rPr>
                              <m:t>𝑛</m:t>
                            </m:r>
                          </m:e>
                        </m:d>
                      </m:sub>
                    </m:sSub>
                    <m:r>
                      <a:rPr lang="en-US" sz="3900" i="1">
                        <a:latin typeface="Cambria Math" panose="02040503050406030204" pitchFamily="18" charset="0"/>
                        <a:ea typeface="Cambria Math" panose="02040503050406030204" pitchFamily="18" charset="0"/>
                      </a:rPr>
                      <m:t> =</m:t>
                    </m:r>
                    <m:r>
                      <a:rPr lang="en-US" sz="3900" i="1">
                        <a:latin typeface="Cambria Math" panose="02040503050406030204" pitchFamily="18" charset="0"/>
                        <a:ea typeface="Cambria Math" panose="02040503050406030204" pitchFamily="18" charset="0"/>
                      </a:rPr>
                      <m:t>𝐴</m:t>
                    </m:r>
                  </m:oMath>
                </a14:m>
                <a:r>
                  <a:rPr lang="en-US" sz="3900" dirty="0"/>
                  <a:t>.</a:t>
                </a:r>
              </a:p>
              <a:p>
                <a:pPr>
                  <a:lnSpc>
                    <a:spcPct val="125000"/>
                  </a:lnSpc>
                  <a:spcBef>
                    <a:spcPts val="900"/>
                  </a:spcBef>
                </a:pPr>
                <a:r>
                  <a:rPr lang="en-US" sz="3900" dirty="0"/>
                  <a:t>Variations within clusters will be bounded within </a:t>
                </a:r>
                <a14:m>
                  <m:oMath xmlns:m="http://schemas.openxmlformats.org/officeDocument/2006/math">
                    <m:r>
                      <a:rPr lang="en-US" sz="3900" i="1" dirty="0">
                        <a:latin typeface="Cambria Math" panose="02040503050406030204" pitchFamily="18" charset="0"/>
                      </a:rPr>
                      <m:t>[0, </m:t>
                    </m:r>
                    <m:r>
                      <a:rPr lang="en-US" sz="3900" i="1" dirty="0">
                        <a:latin typeface="Cambria Math" panose="02040503050406030204" pitchFamily="18" charset="0"/>
                      </a:rPr>
                      <m:t>𝐴</m:t>
                    </m:r>
                    <m:r>
                      <a:rPr lang="en-US" sz="3900" i="1" dirty="0">
                        <a:latin typeface="Cambria Math" panose="02040503050406030204" pitchFamily="18" charset="0"/>
                      </a:rPr>
                      <m:t>]</m:t>
                    </m:r>
                  </m:oMath>
                </a14:m>
                <a:endParaRPr lang="en-US" sz="3900" dirty="0"/>
              </a:p>
            </p:txBody>
          </p:sp>
        </mc:Choice>
        <mc:Fallback xmlns="">
          <p:sp>
            <p:nvSpPr>
              <p:cNvPr id="5" name="Content Placeholder 2">
                <a:extLst>
                  <a:ext uri="{FF2B5EF4-FFF2-40B4-BE49-F238E27FC236}">
                    <a16:creationId xmlns:a16="http://schemas.microsoft.com/office/drawing/2014/main" id="{6CEB365A-7E65-4A52-A59C-71E7914B18C6}"/>
                  </a:ext>
                </a:extLst>
              </p:cNvPr>
              <p:cNvSpPr txBox="1">
                <a:spLocks noRot="1" noChangeAspect="1" noMove="1" noResize="1" noEditPoints="1" noAdjustHandles="1" noChangeArrowheads="1" noChangeShapeType="1" noTextEdit="1"/>
              </p:cNvSpPr>
              <p:nvPr/>
            </p:nvSpPr>
            <p:spPr>
              <a:xfrm>
                <a:off x="9144001" y="2765945"/>
                <a:ext cx="7697753" cy="6527007"/>
              </a:xfrm>
              <a:prstGeom prst="rect">
                <a:avLst/>
              </a:prstGeom>
              <a:blipFill>
                <a:blip r:embed="rId3"/>
                <a:stretch>
                  <a:fillRect l="-1738"/>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10732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dirty="0"/>
              <a:t>What are Objective Results?</a:t>
            </a:r>
            <a:endParaRPr lang="en-US" b="1" dirty="0"/>
          </a:p>
        </p:txBody>
      </p:sp>
      <p:sp>
        <p:nvSpPr>
          <p:cNvPr id="4" name="Content Placeholder 3">
            <a:extLst>
              <a:ext uri="{FF2B5EF4-FFF2-40B4-BE49-F238E27FC236}">
                <a16:creationId xmlns:a16="http://schemas.microsoft.com/office/drawing/2014/main" id="{218F1B8D-9458-2E27-8BB4-134C85D79246}"/>
              </a:ext>
            </a:extLst>
          </p:cNvPr>
          <p:cNvSpPr>
            <a:spLocks noGrp="1"/>
          </p:cNvSpPr>
          <p:nvPr>
            <p:ph idx="1"/>
          </p:nvPr>
        </p:nvSpPr>
        <p:spPr/>
        <p:txBody>
          <a:bodyPr anchor="ctr"/>
          <a:lstStyle/>
          <a:p>
            <a:pPr>
              <a:lnSpc>
                <a:spcPct val="125000"/>
              </a:lnSpc>
              <a:spcBef>
                <a:spcPts val="600"/>
              </a:spcBef>
            </a:pPr>
            <a:r>
              <a:rPr lang="en-US" sz="3600" dirty="0"/>
              <a:t>We want to apply our model to different data, in a different environment, at a future time, by someone else, and still generate values and make a real impact.</a:t>
            </a:r>
          </a:p>
          <a:p>
            <a:pPr>
              <a:lnSpc>
                <a:spcPct val="125000"/>
              </a:lnSpc>
              <a:spcBef>
                <a:spcPts val="600"/>
              </a:spcBef>
            </a:pPr>
            <a:r>
              <a:rPr lang="en-US" sz="3600" dirty="0"/>
              <a:t>Although we cannot claim that our model will work in all scenarios, foreseeable or not, it is our responsibility to evaluate how well our model can perform in other circumstances.</a:t>
            </a:r>
          </a:p>
          <a:p>
            <a:pPr>
              <a:lnSpc>
                <a:spcPct val="125000"/>
              </a:lnSpc>
              <a:spcBef>
                <a:spcPts val="600"/>
              </a:spcBef>
            </a:pPr>
            <a:r>
              <a:rPr lang="en-US" sz="3600" dirty="0"/>
              <a:t>Our evaluations are based on two criteria, namely, Reproducibility and Replicability.</a:t>
            </a:r>
          </a:p>
        </p:txBody>
      </p:sp>
    </p:spTree>
    <p:extLst>
      <p:ext uri="{BB962C8B-B14F-4D97-AF65-F5344CB8AC3E}">
        <p14:creationId xmlns:p14="http://schemas.microsoft.com/office/powerpoint/2010/main" val="824101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Common Distance for Continuous Features</a:t>
            </a:r>
          </a:p>
        </p:txBody>
      </p:sp>
      <p:graphicFrame>
        <p:nvGraphicFramePr>
          <p:cNvPr id="5" name="Content Placeholder 4">
            <a:extLst>
              <a:ext uri="{FF2B5EF4-FFF2-40B4-BE49-F238E27FC236}">
                <a16:creationId xmlns:a16="http://schemas.microsoft.com/office/drawing/2014/main" id="{79A74802-645E-45F4-994F-B0ABCC6B71B9}"/>
              </a:ext>
            </a:extLst>
          </p:cNvPr>
          <p:cNvGraphicFramePr>
            <a:graphicFrameLocks noGrp="1"/>
          </p:cNvGraphicFramePr>
          <p:nvPr>
            <p:ph idx="1"/>
            <p:extLst>
              <p:ext uri="{D42A27DB-BD31-4B8C-83A1-F6EECF244321}">
                <p14:modId xmlns:p14="http://schemas.microsoft.com/office/powerpoint/2010/main" val="2869966412"/>
              </p:ext>
            </p:extLst>
          </p:nvPr>
        </p:nvGraphicFramePr>
        <p:xfrm>
          <a:off x="1257300" y="2738438"/>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6698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a:t>The </a:t>
                </a:r>
                <a14:m>
                  <m:oMath xmlns:m="http://schemas.openxmlformats.org/officeDocument/2006/math">
                    <m:r>
                      <a:rPr lang="en-US" b="1" i="1" dirty="0" smtClean="0">
                        <a:latin typeface="Cambria Math" panose="02040503050406030204" pitchFamily="18" charset="0"/>
                      </a:rPr>
                      <m:t>𝒌</m:t>
                    </m:r>
                  </m:oMath>
                </a14:m>
                <a:r>
                  <a:rPr lang="en-US" b="1" dirty="0"/>
                  <a:t>-Means Cluster Algorithm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25000"/>
                  </a:lnSpc>
                  <a:spcBef>
                    <a:spcPts val="900"/>
                  </a:spcBef>
                </a:pPr>
                <a:r>
                  <a:rPr lang="en-US" sz="3900" dirty="0"/>
                  <a:t>Centroids are the sample mean of observations in a cluster</a:t>
                </a:r>
              </a:p>
              <a:p>
                <a:pPr marL="0" indent="0">
                  <a:lnSpc>
                    <a:spcPct val="125000"/>
                  </a:lnSpc>
                  <a:spcBef>
                    <a:spcPts val="900"/>
                  </a:spcBef>
                  <a:buNone/>
                </a:pPr>
                <a14:m>
                  <m:oMathPara xmlns:m="http://schemas.openxmlformats.org/officeDocument/2006/math">
                    <m:oMathParaPr>
                      <m:jc m:val="centerGroup"/>
                    </m:oMathParaPr>
                    <m:oMath xmlns:m="http://schemas.openxmlformats.org/officeDocument/2006/math">
                      <m:sSub>
                        <m:sSubPr>
                          <m:ctrlPr>
                            <a:rPr lang="en-US" sz="3900" i="1">
                              <a:latin typeface="Cambria Math" panose="02040503050406030204" pitchFamily="18" charset="0"/>
                            </a:rPr>
                          </m:ctrlPr>
                        </m:sSubPr>
                        <m:e>
                          <m:r>
                            <a:rPr lang="en-US" sz="3900" b="1">
                              <a:latin typeface="Cambria Math" panose="02040503050406030204" pitchFamily="18" charset="0"/>
                            </a:rPr>
                            <m:t>𝐜</m:t>
                          </m:r>
                        </m:e>
                        <m:sub>
                          <m:r>
                            <a:rPr lang="en-US" sz="3900" i="1">
                              <a:latin typeface="Cambria Math" panose="02040503050406030204" pitchFamily="18" charset="0"/>
                            </a:rPr>
                            <m:t>𝑖</m:t>
                          </m:r>
                        </m:sub>
                      </m:sSub>
                      <m: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rPr>
                          </m:ctrlPr>
                        </m:sSubPr>
                        <m:e>
                          <m:acc>
                            <m:accPr>
                              <m:chr m:val="̅"/>
                              <m:ctrlPr>
                                <a:rPr lang="en-US" sz="3900" i="1">
                                  <a:latin typeface="Cambria Math" panose="02040503050406030204" pitchFamily="18" charset="0"/>
                                </a:rPr>
                              </m:ctrlPr>
                            </m:accPr>
                            <m:e>
                              <m:r>
                                <a:rPr lang="en-US" sz="3900" b="1">
                                  <a:latin typeface="Cambria Math" panose="02040503050406030204" pitchFamily="18" charset="0"/>
                                </a:rPr>
                                <m:t>𝐱</m:t>
                              </m:r>
                            </m:e>
                          </m:acc>
                        </m:e>
                        <m:sub>
                          <m:r>
                            <a:rPr lang="en-US" sz="3900" i="1">
                              <a:latin typeface="Cambria Math" panose="02040503050406030204" pitchFamily="18" charset="0"/>
                            </a:rPr>
                            <m:t>𝑖</m:t>
                          </m:r>
                        </m:sub>
                      </m:sSub>
                      <m:r>
                        <a:rPr lang="en-US" sz="3900" i="1">
                          <a:latin typeface="Cambria Math" panose="02040503050406030204" pitchFamily="18" charset="0"/>
                        </a:rPr>
                        <m:t>=</m:t>
                      </m:r>
                      <m:f>
                        <m:fPr>
                          <m:ctrlPr>
                            <a:rPr lang="en-US" sz="3900" i="1">
                              <a:latin typeface="Cambria Math" panose="02040503050406030204" pitchFamily="18" charset="0"/>
                            </a:rPr>
                          </m:ctrlPr>
                        </m:fPr>
                        <m:num>
                          <m:r>
                            <a:rPr lang="en-US" sz="3900" i="1">
                              <a:latin typeface="Cambria Math" panose="02040503050406030204" pitchFamily="18" charset="0"/>
                            </a:rPr>
                            <m:t>1</m:t>
                          </m:r>
                        </m:num>
                        <m:den>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𝑖</m:t>
                              </m:r>
                            </m:sub>
                          </m:sSub>
                        </m:den>
                      </m:f>
                      <m:nary>
                        <m:naryPr>
                          <m:chr m:val="∑"/>
                          <m:supHide m:val="on"/>
                          <m:ctrlPr>
                            <a:rPr lang="en-US" sz="3900" i="1">
                              <a:latin typeface="Cambria Math" panose="02040503050406030204" pitchFamily="18" charset="0"/>
                            </a:rPr>
                          </m:ctrlPr>
                        </m:naryPr>
                        <m:sub>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m:rPr>
                              <m:brk m:alnAt="23"/>
                            </m:rP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m:rPr>
                                  <m:brk m:alnAt="23"/>
                                </m:rPr>
                                <a:rPr lang="en-US" sz="3900" i="1">
                                  <a:latin typeface="Cambria Math" panose="02040503050406030204" pitchFamily="18" charset="0"/>
                                  <a:ea typeface="Cambria Math" panose="02040503050406030204" pitchFamily="18" charset="0"/>
                                </a:rPr>
                                <m:t>𝑖</m:t>
                              </m:r>
                            </m:sub>
                          </m:sSub>
                        </m:sub>
                        <m:sup/>
                        <m:e>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e>
                      </m:nary>
                      <m:r>
                        <a:rPr lang="en-US" sz="3900" i="1">
                          <a:latin typeface="Cambria Math" panose="02040503050406030204" pitchFamily="18" charset="0"/>
                        </a:rPr>
                        <m:t>=</m:t>
                      </m:r>
                      <m:f>
                        <m:fPr>
                          <m:ctrlPr>
                            <a:rPr lang="en-US" sz="3900" i="1">
                              <a:latin typeface="Cambria Math" panose="02040503050406030204" pitchFamily="18" charset="0"/>
                            </a:rPr>
                          </m:ctrlPr>
                        </m:fPr>
                        <m:num>
                          <m:r>
                            <a:rPr lang="en-US" sz="3900" i="1">
                              <a:latin typeface="Cambria Math" panose="02040503050406030204" pitchFamily="18" charset="0"/>
                            </a:rPr>
                            <m:t>1</m:t>
                          </m:r>
                        </m:num>
                        <m:den>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𝑖</m:t>
                              </m:r>
                            </m:sub>
                          </m:sSub>
                        </m:den>
                      </m:f>
                      <m:nary>
                        <m:naryPr>
                          <m:chr m:val="∑"/>
                          <m:ctrlPr>
                            <a:rPr lang="en-US" sz="3900" i="1">
                              <a:latin typeface="Cambria Math" panose="02040503050406030204" pitchFamily="18" charset="0"/>
                            </a:rPr>
                          </m:ctrlPr>
                        </m:naryPr>
                        <m:sub>
                          <m:r>
                            <m:rPr>
                              <m:brk m:alnAt="23"/>
                            </m:rPr>
                            <a:rPr lang="en-US" sz="3900" i="1">
                              <a:latin typeface="Cambria Math" panose="02040503050406030204" pitchFamily="18" charset="0"/>
                            </a:rPr>
                            <m:t>𝑗</m:t>
                          </m:r>
                          <m:r>
                            <a:rPr lang="en-US" sz="3900" i="1">
                              <a:latin typeface="Cambria Math" panose="02040503050406030204" pitchFamily="18" charset="0"/>
                            </a:rPr>
                            <m:t>=1</m:t>
                          </m:r>
                        </m:sub>
                        <m:sup>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𝑖</m:t>
                              </m:r>
                            </m:sub>
                          </m:sSub>
                        </m:sup>
                        <m:e>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e>
                      </m:nary>
                    </m:oMath>
                  </m:oMathPara>
                </a14:m>
                <a:endParaRPr lang="en-US" sz="3900" dirty="0"/>
              </a:p>
              <a:p>
                <a:pPr>
                  <a:lnSpc>
                    <a:spcPct val="125000"/>
                  </a:lnSpc>
                  <a:spcBef>
                    <a:spcPts val="900"/>
                  </a:spcBef>
                </a:pPr>
                <a:r>
                  <a:rPr lang="en-US" sz="3900" dirty="0"/>
                  <a:t>Total Within-Cluster Variation (TWCV)</a:t>
                </a:r>
              </a:p>
              <a:p>
                <a:pPr marL="0" indent="0">
                  <a:lnSpc>
                    <a:spcPct val="125000"/>
                  </a:lnSpc>
                  <a:spcBef>
                    <a:spcPts val="900"/>
                  </a:spcBef>
                  <a:buNone/>
                </a:pPr>
                <a14:m>
                  <m:oMathPara xmlns:m="http://schemas.openxmlformats.org/officeDocument/2006/math">
                    <m:oMathParaPr>
                      <m:jc m:val="centerGroup"/>
                    </m:oMathParaPr>
                    <m:oMath xmlns:m="http://schemas.openxmlformats.org/officeDocument/2006/math">
                      <m:nary>
                        <m:naryPr>
                          <m:chr m:val="∑"/>
                          <m:ctrlPr>
                            <a:rPr lang="en-US" sz="3900" i="1">
                              <a:latin typeface="Cambria Math" panose="02040503050406030204" pitchFamily="18" charset="0"/>
                            </a:rPr>
                          </m:ctrlPr>
                        </m:naryPr>
                        <m:sub>
                          <m:r>
                            <m:rPr>
                              <m:brk m:alnAt="23"/>
                            </m:rPr>
                            <a:rPr lang="en-US" sz="3900" i="1">
                              <a:latin typeface="Cambria Math" panose="02040503050406030204" pitchFamily="18" charset="0"/>
                            </a:rPr>
                            <m:t>𝑖</m:t>
                          </m:r>
                          <m:r>
                            <a:rPr lang="en-US" sz="3900" i="1">
                              <a:latin typeface="Cambria Math" panose="02040503050406030204" pitchFamily="18" charset="0"/>
                            </a:rPr>
                            <m:t>=1</m:t>
                          </m:r>
                        </m:sub>
                        <m:sup>
                          <m:r>
                            <a:rPr lang="en-US" sz="3900" i="1">
                              <a:latin typeface="Cambria Math" panose="02040503050406030204" pitchFamily="18" charset="0"/>
                            </a:rPr>
                            <m:t>𝐾</m:t>
                          </m:r>
                        </m:sup>
                        <m:e>
                          <m:nary>
                            <m:naryPr>
                              <m:chr m:val="∑"/>
                              <m:supHide m:val="on"/>
                              <m:ctrlPr>
                                <a:rPr lang="en-US" sz="3900" i="1">
                                  <a:latin typeface="Cambria Math" panose="02040503050406030204" pitchFamily="18" charset="0"/>
                                </a:rPr>
                              </m:ctrlPr>
                            </m:naryPr>
                            <m:sub>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m:rPr>
                                  <m:brk m:alnAt="23"/>
                                </m:rP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m:rPr>
                                      <m:brk m:alnAt="23"/>
                                    </m:rPr>
                                    <a:rPr lang="en-US" sz="3900" i="1">
                                      <a:latin typeface="Cambria Math" panose="02040503050406030204" pitchFamily="18" charset="0"/>
                                      <a:ea typeface="Cambria Math" panose="02040503050406030204" pitchFamily="18" charset="0"/>
                                    </a:rPr>
                                    <m:t>𝑖</m:t>
                                  </m:r>
                                </m:sub>
                              </m:sSub>
                            </m:sub>
                            <m:sup/>
                            <m:e>
                              <m:sSup>
                                <m:sSupPr>
                                  <m:ctrlPr>
                                    <a:rPr lang="en-US" sz="3900" i="1">
                                      <a:latin typeface="Cambria Math" panose="02040503050406030204" pitchFamily="18" charset="0"/>
                                      <a:ea typeface="Cambria Math" panose="02040503050406030204" pitchFamily="18" charset="0"/>
                                    </a:rPr>
                                  </m:ctrlPr>
                                </m:sSupPr>
                                <m:e>
                                  <m:r>
                                    <a:rPr lang="en-US" sz="3900" i="1">
                                      <a:latin typeface="Cambria Math" panose="02040503050406030204" pitchFamily="18" charset="0"/>
                                      <a:ea typeface="Cambria Math" panose="02040503050406030204" pitchFamily="18" charset="0"/>
                                    </a:rPr>
                                    <m:t>𝑑</m:t>
                                  </m:r>
                                </m:e>
                                <m:sup>
                                  <m:r>
                                    <a:rPr lang="en-US" sz="3900" i="1">
                                      <a:latin typeface="Cambria Math" panose="02040503050406030204" pitchFamily="18" charset="0"/>
                                      <a:ea typeface="Cambria Math" panose="02040503050406030204" pitchFamily="18" charset="0"/>
                                    </a:rPr>
                                    <m:t>2</m:t>
                                  </m:r>
                                </m:sup>
                              </m:sSup>
                              <m:d>
                                <m:dPr>
                                  <m:ctrlPr>
                                    <a:rPr lang="en-US" sz="3900" i="1">
                                      <a:latin typeface="Cambria Math" panose="02040503050406030204" pitchFamily="18" charset="0"/>
                                    </a:rPr>
                                  </m:ctrlPr>
                                </m:dPr>
                                <m:e>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a:rPr lang="en-US" sz="3900" i="1">
                                      <a:latin typeface="Cambria Math" panose="02040503050406030204" pitchFamily="18" charset="0"/>
                                    </a:rPr>
                                    <m:t>,</m:t>
                                  </m:r>
                                  <m:sSub>
                                    <m:sSubPr>
                                      <m:ctrlPr>
                                        <a:rPr lang="en-US" sz="3900" i="1">
                                          <a:latin typeface="Cambria Math" panose="02040503050406030204" pitchFamily="18" charset="0"/>
                                        </a:rPr>
                                      </m:ctrlPr>
                                    </m:sSubPr>
                                    <m:e>
                                      <m:acc>
                                        <m:accPr>
                                          <m:chr m:val="̅"/>
                                          <m:ctrlPr>
                                            <a:rPr lang="en-US" sz="3900" i="1">
                                              <a:latin typeface="Cambria Math" panose="02040503050406030204" pitchFamily="18" charset="0"/>
                                            </a:rPr>
                                          </m:ctrlPr>
                                        </m:accPr>
                                        <m:e>
                                          <m:r>
                                            <a:rPr lang="en-US" sz="3900" b="1">
                                              <a:latin typeface="Cambria Math" panose="02040503050406030204" pitchFamily="18" charset="0"/>
                                            </a:rPr>
                                            <m:t>𝐱</m:t>
                                          </m:r>
                                        </m:e>
                                      </m:acc>
                                    </m:e>
                                    <m:sub>
                                      <m:r>
                                        <a:rPr lang="en-US" sz="3900" i="1">
                                          <a:latin typeface="Cambria Math" panose="02040503050406030204" pitchFamily="18" charset="0"/>
                                        </a:rPr>
                                        <m:t>𝑖</m:t>
                                      </m:r>
                                    </m:sub>
                                  </m:sSub>
                                </m:e>
                              </m:d>
                            </m:e>
                          </m:nary>
                        </m:e>
                      </m:nary>
                    </m:oMath>
                  </m:oMathPara>
                </a14:m>
                <a:endParaRPr lang="en-US" sz="3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97"/>
                </a:stretch>
              </a:blipFill>
            </p:spPr>
            <p:txBody>
              <a:bodyPr/>
              <a:lstStyle/>
              <a:p>
                <a:r>
                  <a:rPr lang="en-US">
                    <a:noFill/>
                  </a:rPr>
                  <a:t> </a:t>
                </a:r>
              </a:p>
            </p:txBody>
          </p:sp>
        </mc:Fallback>
      </mc:AlternateContent>
    </p:spTree>
    <p:extLst>
      <p:ext uri="{BB962C8B-B14F-4D97-AF65-F5344CB8AC3E}">
        <p14:creationId xmlns:p14="http://schemas.microsoft.com/office/powerpoint/2010/main" val="1272070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a:t>The </a:t>
                </a:r>
                <a14:m>
                  <m:oMath xmlns:m="http://schemas.openxmlformats.org/officeDocument/2006/math">
                    <m:r>
                      <a:rPr lang="en-US" b="1" i="1" dirty="0" smtClean="0">
                        <a:latin typeface="Cambria Math" panose="02040503050406030204" pitchFamily="18" charset="0"/>
                      </a:rPr>
                      <m:t>𝒌</m:t>
                    </m:r>
                  </m:oMath>
                </a14:m>
                <a:r>
                  <a:rPr lang="en-US" b="1" dirty="0"/>
                  <a:t>-Means Algorithm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a:bodyPr>
              <a:lstStyle/>
              <a:p>
                <a:pPr marL="685800" indent="-685800">
                  <a:lnSpc>
                    <a:spcPct val="125000"/>
                  </a:lnSpc>
                  <a:spcBef>
                    <a:spcPts val="900"/>
                  </a:spcBef>
                  <a:buFont typeface="+mj-lt"/>
                  <a:buAutoNum type="arabicPeriod"/>
                </a:pPr>
                <a:r>
                  <a:rPr lang="en-US" sz="4000" dirty="0"/>
                  <a:t>For a fixed </a:t>
                </a:r>
                <a14:m>
                  <m:oMath xmlns:m="http://schemas.openxmlformats.org/officeDocument/2006/math">
                    <m:r>
                      <a:rPr lang="en-US" sz="4000" i="1">
                        <a:latin typeface="Cambria Math" panose="02040503050406030204" pitchFamily="18" charset="0"/>
                      </a:rPr>
                      <m:t>𝑘</m:t>
                    </m:r>
                    <m:r>
                      <a:rPr lang="en-US" sz="4000" i="1">
                        <a:latin typeface="Cambria Math" panose="02040503050406030204" pitchFamily="18" charset="0"/>
                      </a:rPr>
                      <m:t>&gt;1</m:t>
                    </m:r>
                  </m:oMath>
                </a14:m>
                <a:r>
                  <a:rPr lang="en-US" sz="4000" dirty="0"/>
                  <a:t> number of clusters</a:t>
                </a:r>
              </a:p>
              <a:p>
                <a:pPr marL="685800" indent="-685800">
                  <a:lnSpc>
                    <a:spcPct val="125000"/>
                  </a:lnSpc>
                  <a:spcBef>
                    <a:spcPts val="900"/>
                  </a:spcBef>
                  <a:buFont typeface="+mj-lt"/>
                  <a:buAutoNum type="arabicPeriod"/>
                </a:pPr>
                <a:r>
                  <a:rPr lang="en-US" sz="4000" dirty="0"/>
                  <a:t>Specify </a:t>
                </a:r>
                <a14:m>
                  <m:oMath xmlns:m="http://schemas.openxmlformats.org/officeDocument/2006/math">
                    <m:r>
                      <a:rPr lang="en-US" sz="4000" i="1" dirty="0" smtClean="0">
                        <a:latin typeface="Cambria Math" panose="02040503050406030204" pitchFamily="18" charset="0"/>
                      </a:rPr>
                      <m:t>𝑘</m:t>
                    </m:r>
                  </m:oMath>
                </a14:m>
                <a:r>
                  <a:rPr lang="en-US" sz="4000" dirty="0"/>
                  <a:t> arrays with </a:t>
                </a:r>
                <a14:m>
                  <m:oMath xmlns:m="http://schemas.openxmlformats.org/officeDocument/2006/math">
                    <m:r>
                      <a:rPr lang="en-US" sz="4000" i="1" dirty="0" smtClean="0">
                        <a:latin typeface="Cambria Math" panose="02040503050406030204" pitchFamily="18" charset="0"/>
                      </a:rPr>
                      <m:t>𝑝</m:t>
                    </m:r>
                  </m:oMath>
                </a14:m>
                <a:r>
                  <a:rPr lang="en-US" sz="4000" dirty="0"/>
                  <a:t> elements as the initial centroids</a:t>
                </a:r>
              </a:p>
              <a:p>
                <a:pPr marL="685800" indent="-685800">
                  <a:lnSpc>
                    <a:spcPct val="125000"/>
                  </a:lnSpc>
                  <a:spcBef>
                    <a:spcPts val="900"/>
                  </a:spcBef>
                  <a:buFont typeface="+mj-lt"/>
                  <a:buAutoNum type="arabicPeriod"/>
                </a:pPr>
                <a:r>
                  <a:rPr lang="en-US" sz="4000" dirty="0"/>
                  <a:t>Repeat the following four sub-tasks</a:t>
                </a:r>
              </a:p>
              <a:p>
                <a:pPr lvl="1" indent="-685800">
                  <a:lnSpc>
                    <a:spcPct val="125000"/>
                  </a:lnSpc>
                  <a:spcBef>
                    <a:spcPts val="900"/>
                  </a:spcBef>
                  <a:buFont typeface="+mj-lt"/>
                  <a:buAutoNum type="alphaLcPeriod"/>
                </a:pPr>
                <a:r>
                  <a:rPr lang="en-US" dirty="0"/>
                  <a:t>calculate the distance of each observation to all the centroids</a:t>
                </a:r>
              </a:p>
              <a:p>
                <a:pPr lvl="1" indent="-685800">
                  <a:lnSpc>
                    <a:spcPct val="125000"/>
                  </a:lnSpc>
                  <a:spcBef>
                    <a:spcPts val="900"/>
                  </a:spcBef>
                  <a:buFont typeface="+mj-lt"/>
                  <a:buAutoNum type="alphaLcPeriod"/>
                </a:pPr>
                <a:r>
                  <a:rPr lang="en-US" dirty="0"/>
                  <a:t>assigning each observation to the cluster with the shortest distance</a:t>
                </a:r>
              </a:p>
              <a:p>
                <a:pPr lvl="1" indent="-685800">
                  <a:lnSpc>
                    <a:spcPct val="125000"/>
                  </a:lnSpc>
                  <a:spcBef>
                    <a:spcPts val="900"/>
                  </a:spcBef>
                  <a:buFont typeface="+mj-lt"/>
                  <a:buAutoNum type="alphaLcPeriod"/>
                </a:pPr>
                <a:r>
                  <a:rPr lang="en-US" dirty="0"/>
                  <a:t>update (i.e., re-compute) the centroids of all clusters</a:t>
                </a:r>
              </a:p>
              <a:p>
                <a:pPr lvl="1" indent="-685800">
                  <a:lnSpc>
                    <a:spcPct val="125000"/>
                  </a:lnSpc>
                  <a:spcBef>
                    <a:spcPts val="900"/>
                  </a:spcBef>
                  <a:buFont typeface="+mj-lt"/>
                  <a:buAutoNum type="alphaLcPeriod"/>
                </a:pPr>
                <a:r>
                  <a:rPr lang="en-US" dirty="0"/>
                  <a:t>exit if the Total Within-Cluster variation converges (in practice, check for no changes in cluster memberships)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64" b="-177"/>
                </a:stretch>
              </a:blipFill>
            </p:spPr>
            <p:txBody>
              <a:bodyPr/>
              <a:lstStyle/>
              <a:p>
                <a:r>
                  <a:rPr lang="en-US">
                    <a:noFill/>
                  </a:rPr>
                  <a:t> </a:t>
                </a:r>
              </a:p>
            </p:txBody>
          </p:sp>
        </mc:Fallback>
      </mc:AlternateContent>
    </p:spTree>
    <p:extLst>
      <p:ext uri="{BB962C8B-B14F-4D97-AF65-F5344CB8AC3E}">
        <p14:creationId xmlns:p14="http://schemas.microsoft.com/office/powerpoint/2010/main" val="1469895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Multiple Trials for Initial Centroids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8550" y="2281238"/>
                <a:ext cx="16191714" cy="6527007"/>
              </a:xfrm>
            </p:spPr>
            <p:txBody>
              <a:bodyPr anchor="ctr">
                <a:normAutofit/>
              </a:bodyPr>
              <a:lstStyle/>
              <a:p>
                <a:pPr>
                  <a:lnSpc>
                    <a:spcPct val="125000"/>
                  </a:lnSpc>
                  <a:spcBef>
                    <a:spcPts val="900"/>
                  </a:spcBef>
                </a:pPr>
                <a:r>
                  <a:rPr lang="en-US" sz="3900" dirty="0"/>
                  <a:t>Since it is a </a:t>
                </a:r>
                <a:r>
                  <a:rPr lang="en-US" sz="3900" i="1" dirty="0"/>
                  <a:t>de-facto</a:t>
                </a:r>
                <a:r>
                  <a:rPr lang="en-US" sz="3900" dirty="0"/>
                  <a:t> standard to limit the number of iterations in an iterative algorithm such as the </a:t>
                </a:r>
                <a14:m>
                  <m:oMath xmlns:m="http://schemas.openxmlformats.org/officeDocument/2006/math">
                    <m:r>
                      <a:rPr lang="en-US" sz="3900" i="1" dirty="0">
                        <a:latin typeface="Cambria Math" panose="02040503050406030204" pitchFamily="18" charset="0"/>
                      </a:rPr>
                      <m:t>𝑘</m:t>
                    </m:r>
                  </m:oMath>
                </a14:m>
                <a:r>
                  <a:rPr lang="en-US" sz="3900" dirty="0"/>
                  <a:t>-Means algorithm, an iteration may terminate too early resulting in a non-optimal solution.</a:t>
                </a:r>
              </a:p>
              <a:p>
                <a:pPr>
                  <a:lnSpc>
                    <a:spcPct val="125000"/>
                  </a:lnSpc>
                  <a:spcBef>
                    <a:spcPts val="900"/>
                  </a:spcBef>
                </a:pPr>
                <a:r>
                  <a:rPr lang="en-US" sz="3900" dirty="0"/>
                  <a:t>Therefore, a common strategy is to rerun the </a:t>
                </a:r>
                <a14:m>
                  <m:oMath xmlns:m="http://schemas.openxmlformats.org/officeDocument/2006/math">
                    <m:r>
                      <a:rPr lang="en-US" sz="3900" i="1" dirty="0" smtClean="0">
                        <a:latin typeface="Cambria Math" panose="02040503050406030204" pitchFamily="18" charset="0"/>
                      </a:rPr>
                      <m:t>𝑘</m:t>
                    </m:r>
                  </m:oMath>
                </a14:m>
                <a:r>
                  <a:rPr lang="en-US" sz="3900" dirty="0"/>
                  <a:t>-Means algorithm with different initial centroids.  Finally, return the solution that produces the most compact clusters.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8550" y="2281238"/>
                <a:ext cx="16191714" cy="6527007"/>
              </a:xfrm>
              <a:blipFill>
                <a:blip r:embed="rId2"/>
                <a:stretch>
                  <a:fillRect l="-1054"/>
                </a:stretch>
              </a:blipFill>
            </p:spPr>
            <p:txBody>
              <a:bodyPr/>
              <a:lstStyle/>
              <a:p>
                <a:r>
                  <a:rPr lang="en-US">
                    <a:noFill/>
                  </a:rPr>
                  <a:t> </a:t>
                </a:r>
              </a:p>
            </p:txBody>
          </p:sp>
        </mc:Fallback>
      </mc:AlternateContent>
    </p:spTree>
    <p:extLst>
      <p:ext uri="{BB962C8B-B14F-4D97-AF65-F5344CB8AC3E}">
        <p14:creationId xmlns:p14="http://schemas.microsoft.com/office/powerpoint/2010/main" val="764980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the Number of Clusters?</a:t>
            </a:r>
          </a:p>
        </p:txBody>
      </p:sp>
      <p:sp>
        <p:nvSpPr>
          <p:cNvPr id="3" name="Content Placeholder 2"/>
          <p:cNvSpPr>
            <a:spLocks noGrp="1"/>
          </p:cNvSpPr>
          <p:nvPr>
            <p:ph idx="1"/>
          </p:nvPr>
        </p:nvSpPr>
        <p:spPr/>
        <p:txBody>
          <a:bodyPr anchor="ctr">
            <a:normAutofit/>
          </a:bodyPr>
          <a:lstStyle/>
          <a:p>
            <a:pPr>
              <a:lnSpc>
                <a:spcPct val="125000"/>
              </a:lnSpc>
              <a:spcBef>
                <a:spcPts val="900"/>
              </a:spcBef>
            </a:pPr>
            <a:r>
              <a:rPr lang="en-US" sz="3900" dirty="0"/>
              <a:t>How many disjoint segments the data exhibits?</a:t>
            </a:r>
          </a:p>
          <a:p>
            <a:pPr>
              <a:lnSpc>
                <a:spcPct val="125000"/>
              </a:lnSpc>
              <a:spcBef>
                <a:spcPts val="900"/>
              </a:spcBef>
            </a:pPr>
            <a:r>
              <a:rPr lang="en-US" sz="3900" dirty="0"/>
              <a:t>What is the number of clusters that best separated the data?</a:t>
            </a:r>
          </a:p>
          <a:p>
            <a:pPr>
              <a:lnSpc>
                <a:spcPct val="125000"/>
              </a:lnSpc>
              <a:spcBef>
                <a:spcPts val="900"/>
              </a:spcBef>
            </a:pPr>
            <a:r>
              <a:rPr lang="en-US" sz="3900" dirty="0"/>
              <a:t>We must have this is a piece of information that we usually do not know.</a:t>
            </a:r>
          </a:p>
          <a:p>
            <a:pPr>
              <a:lnSpc>
                <a:spcPct val="125000"/>
              </a:lnSpc>
              <a:spcBef>
                <a:spcPts val="900"/>
              </a:spcBef>
            </a:pPr>
            <a:r>
              <a:rPr lang="en-US" sz="3900" dirty="0"/>
              <a:t>The common practice is to use the Elbow value and the Silhouette Index to help us decide.</a:t>
            </a:r>
          </a:p>
        </p:txBody>
      </p:sp>
    </p:spTree>
    <p:extLst>
      <p:ext uri="{BB962C8B-B14F-4D97-AF65-F5344CB8AC3E}">
        <p14:creationId xmlns:p14="http://schemas.microsoft.com/office/powerpoint/2010/main" val="34594522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Elbow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0156" y="2536032"/>
                <a:ext cx="15773400" cy="6527007"/>
              </a:xfrm>
            </p:spPr>
            <p:txBody>
              <a:bodyPr anchor="ctr">
                <a:noAutofit/>
              </a:bodyPr>
              <a:lstStyle/>
              <a:p>
                <a:pPr>
                  <a:lnSpc>
                    <a:spcPct val="125000"/>
                  </a:lnSpc>
                  <a:spcBef>
                    <a:spcPts val="900"/>
                  </a:spcBef>
                </a:pPr>
                <a:r>
                  <a:rPr lang="en-US" sz="3900" dirty="0"/>
                  <a:t>The Within-Cluster Variation </a:t>
                </a:r>
                <a14:m>
                  <m:oMath xmlns:m="http://schemas.openxmlformats.org/officeDocument/2006/math">
                    <m:sSub>
                      <m:sSubPr>
                        <m:ctrlPr>
                          <a:rPr lang="en-US" sz="3900" i="1">
                            <a:latin typeface="Cambria Math" panose="02040503050406030204" pitchFamily="18" charset="0"/>
                          </a:rPr>
                        </m:ctrlPr>
                      </m:sSubPr>
                      <m:e>
                        <m:r>
                          <m:rPr>
                            <m:sty m:val="p"/>
                          </m:rPr>
                          <a:rPr lang="en-US" sz="3900">
                            <a:latin typeface="Cambria Math" panose="02040503050406030204" pitchFamily="18" charset="0"/>
                          </a:rPr>
                          <m:t>WCV</m:t>
                        </m:r>
                      </m:e>
                      <m:sub>
                        <m:r>
                          <a:rPr lang="en-US" sz="3900" i="1">
                            <a:latin typeface="Cambria Math" panose="02040503050406030204" pitchFamily="18" charset="0"/>
                          </a:rPr>
                          <m:t>𝑖</m:t>
                        </m:r>
                      </m:sub>
                    </m:sSub>
                    <m:r>
                      <a:rPr lang="en-US" sz="3900" i="1">
                        <a:latin typeface="Cambria Math" panose="02040503050406030204" pitchFamily="18" charset="0"/>
                      </a:rPr>
                      <m:t>=</m:t>
                    </m:r>
                    <m:nary>
                      <m:naryPr>
                        <m:chr m:val="∑"/>
                        <m:supHide m:val="on"/>
                        <m:ctrlPr>
                          <a:rPr lang="en-US" sz="3900" i="1">
                            <a:latin typeface="Cambria Math" panose="02040503050406030204" pitchFamily="18" charset="0"/>
                          </a:rPr>
                        </m:ctrlPr>
                      </m:naryPr>
                      <m:sub>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m:rPr>
                            <m:brk m:alnAt="23"/>
                          </m:rP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𝑖</m:t>
                            </m:r>
                          </m:sub>
                        </m:sSub>
                      </m:sub>
                      <m:sup/>
                      <m:e>
                        <m:sSup>
                          <m:sSupPr>
                            <m:ctrlPr>
                              <a:rPr lang="en-US" sz="3900" i="1">
                                <a:latin typeface="Cambria Math" panose="02040503050406030204" pitchFamily="18" charset="0"/>
                                <a:ea typeface="Cambria Math" panose="02040503050406030204" pitchFamily="18" charset="0"/>
                              </a:rPr>
                            </m:ctrlPr>
                          </m:sSupPr>
                          <m:e>
                            <m:r>
                              <a:rPr lang="en-US" sz="3900" i="1">
                                <a:latin typeface="Cambria Math" panose="02040503050406030204" pitchFamily="18" charset="0"/>
                                <a:ea typeface="Cambria Math" panose="02040503050406030204" pitchFamily="18" charset="0"/>
                              </a:rPr>
                              <m:t>𝑑</m:t>
                            </m:r>
                          </m:e>
                          <m:sup>
                            <m:r>
                              <a:rPr lang="en-US" sz="3900" i="1">
                                <a:latin typeface="Cambria Math" panose="02040503050406030204" pitchFamily="18" charset="0"/>
                                <a:ea typeface="Cambria Math" panose="02040503050406030204" pitchFamily="18" charset="0"/>
                              </a:rPr>
                              <m:t>2</m:t>
                            </m:r>
                          </m:sup>
                        </m:sSup>
                        <m:d>
                          <m:dPr>
                            <m:ctrlPr>
                              <a:rPr lang="en-US" sz="3900" i="1">
                                <a:latin typeface="Cambria Math" panose="02040503050406030204" pitchFamily="18" charset="0"/>
                                <a:ea typeface="Cambria Math" panose="02040503050406030204" pitchFamily="18" charset="0"/>
                              </a:rPr>
                            </m:ctrlPr>
                          </m:dPr>
                          <m:e>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a:rPr lang="en-US" sz="3900" i="1">
                                <a:latin typeface="Cambria Math" panose="02040503050406030204" pitchFamily="18" charset="0"/>
                              </a:rPr>
                              <m:t>,</m:t>
                            </m:r>
                            <m:sSub>
                              <m:sSubPr>
                                <m:ctrlPr>
                                  <a:rPr lang="en-US" sz="3900" i="1">
                                    <a:latin typeface="Cambria Math" panose="02040503050406030204" pitchFamily="18" charset="0"/>
                                  </a:rPr>
                                </m:ctrlPr>
                              </m:sSubPr>
                              <m:e>
                                <m:acc>
                                  <m:accPr>
                                    <m:chr m:val="̅"/>
                                    <m:ctrlPr>
                                      <a:rPr lang="en-US" sz="3900" b="1" i="1">
                                        <a:latin typeface="Cambria Math" panose="02040503050406030204" pitchFamily="18" charset="0"/>
                                      </a:rPr>
                                    </m:ctrlPr>
                                  </m:accPr>
                                  <m:e>
                                    <m:r>
                                      <a:rPr lang="en-US" sz="3900" b="1">
                                        <a:latin typeface="Cambria Math" panose="02040503050406030204" pitchFamily="18" charset="0"/>
                                      </a:rPr>
                                      <m:t>𝐱</m:t>
                                    </m:r>
                                  </m:e>
                                </m:acc>
                              </m:e>
                              <m:sub>
                                <m:r>
                                  <a:rPr lang="en-US" sz="3900" i="1">
                                    <a:latin typeface="Cambria Math" panose="02040503050406030204" pitchFamily="18" charset="0"/>
                                  </a:rPr>
                                  <m:t>𝑖</m:t>
                                </m:r>
                              </m:sub>
                            </m:sSub>
                          </m:e>
                        </m:d>
                      </m:e>
                    </m:nary>
                  </m:oMath>
                </a14:m>
                <a:endParaRPr lang="en-US" sz="3900" i="1" dirty="0"/>
              </a:p>
              <a:p>
                <a:pPr>
                  <a:lnSpc>
                    <a:spcPct val="125000"/>
                  </a:lnSpc>
                  <a:spcBef>
                    <a:spcPts val="900"/>
                  </a:spcBef>
                </a:pPr>
                <a:r>
                  <a:rPr lang="en-US" sz="3900" dirty="0"/>
                  <a:t>The WCV is usually larger for a cluster with many observations, thus we need to account for the size of a cluster.</a:t>
                </a:r>
              </a:p>
              <a:p>
                <a:pPr>
                  <a:lnSpc>
                    <a:spcPct val="125000"/>
                  </a:lnSpc>
                  <a:spcBef>
                    <a:spcPts val="900"/>
                  </a:spcBef>
                </a:pPr>
                <a:r>
                  <a:rPr lang="en-US" sz="3900" dirty="0"/>
                  <a:t>Let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𝑖</m:t>
                        </m:r>
                      </m:sub>
                    </m:sSub>
                  </m:oMath>
                </a14:m>
                <a:r>
                  <a:rPr lang="en-US" sz="3900" dirty="0"/>
                  <a:t> be the number of observations in the cluster</a:t>
                </a:r>
              </a:p>
              <a:p>
                <a:pPr>
                  <a:lnSpc>
                    <a:spcPct val="125000"/>
                  </a:lnSpc>
                  <a:spcBef>
                    <a:spcPts val="900"/>
                  </a:spcBef>
                </a:pPr>
                <a:r>
                  <a:rPr lang="en-US" sz="3900" dirty="0"/>
                  <a:t>For </a:t>
                </a:r>
                <a14:m>
                  <m:oMath xmlns:m="http://schemas.openxmlformats.org/officeDocument/2006/math">
                    <m:r>
                      <a:rPr lang="en-US" sz="3900" i="1" dirty="0">
                        <a:latin typeface="Cambria Math" panose="02040503050406030204" pitchFamily="18" charset="0"/>
                      </a:rPr>
                      <m:t>𝐾</m:t>
                    </m:r>
                  </m:oMath>
                </a14:m>
                <a:r>
                  <a:rPr lang="en-US" sz="3900" dirty="0"/>
                  <a:t> number of clusters, the measure is:</a:t>
                </a:r>
                <a:br>
                  <a:rPr lang="en-US" sz="3900" dirty="0"/>
                </a:b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𝑊</m:t>
                        </m:r>
                      </m:e>
                      <m:sub>
                        <m:r>
                          <a:rPr lang="en-US" sz="3900" i="1">
                            <a:latin typeface="Cambria Math" panose="02040503050406030204" pitchFamily="18" charset="0"/>
                          </a:rPr>
                          <m:t>𝐾</m:t>
                        </m:r>
                      </m:sub>
                    </m:sSub>
                    <m:r>
                      <a:rPr lang="en-US" sz="3900" i="1">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a:latin typeface="Cambria Math" panose="02040503050406030204" pitchFamily="18" charset="0"/>
                          </a:rPr>
                          <m:t>𝑖</m:t>
                        </m:r>
                        <m:r>
                          <a:rPr lang="en-US" sz="3900" i="1">
                            <a:latin typeface="Cambria Math" panose="02040503050406030204" pitchFamily="18" charset="0"/>
                          </a:rPr>
                          <m:t>=1</m:t>
                        </m:r>
                      </m:sub>
                      <m:sup>
                        <m:r>
                          <a:rPr lang="en-US" sz="3900" i="1">
                            <a:latin typeface="Cambria Math" panose="02040503050406030204" pitchFamily="18" charset="0"/>
                          </a:rPr>
                          <m:t>𝐾</m:t>
                        </m:r>
                      </m:sup>
                      <m:e>
                        <m:f>
                          <m:fPr>
                            <m:ctrlPr>
                              <a:rPr lang="en-US" sz="3900" i="1">
                                <a:latin typeface="Cambria Math" panose="02040503050406030204" pitchFamily="18" charset="0"/>
                              </a:rPr>
                            </m:ctrlPr>
                          </m:fPr>
                          <m:num>
                            <m:r>
                              <a:rPr lang="en-US" sz="3900" i="1">
                                <a:latin typeface="Cambria Math" panose="02040503050406030204" pitchFamily="18" charset="0"/>
                              </a:rPr>
                              <m:t>1</m:t>
                            </m:r>
                          </m:num>
                          <m:den>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𝑖</m:t>
                                </m:r>
                              </m:sub>
                            </m:sSub>
                          </m:den>
                        </m:f>
                        <m:d>
                          <m:dPr>
                            <m:ctrlPr>
                              <a:rPr lang="en-US" sz="3900" i="1">
                                <a:latin typeface="Cambria Math" panose="02040503050406030204" pitchFamily="18" charset="0"/>
                              </a:rPr>
                            </m:ctrlPr>
                          </m:dPr>
                          <m:e>
                            <m:nary>
                              <m:naryPr>
                                <m:chr m:val="∑"/>
                                <m:supHide m:val="on"/>
                                <m:ctrlPr>
                                  <a:rPr lang="en-US" sz="3900" i="1">
                                    <a:latin typeface="Cambria Math" panose="02040503050406030204" pitchFamily="18" charset="0"/>
                                  </a:rPr>
                                </m:ctrlPr>
                              </m:naryPr>
                              <m:sub>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m:rPr>
                                    <m:brk m:alnAt="23"/>
                                  </m:rP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𝑖</m:t>
                                    </m:r>
                                  </m:sub>
                                </m:sSub>
                              </m:sub>
                              <m:sup/>
                              <m:e>
                                <m:sSup>
                                  <m:sSupPr>
                                    <m:ctrlPr>
                                      <a:rPr lang="en-US" sz="3900" i="1">
                                        <a:latin typeface="Cambria Math" panose="02040503050406030204" pitchFamily="18" charset="0"/>
                                        <a:ea typeface="Cambria Math" panose="02040503050406030204" pitchFamily="18" charset="0"/>
                                      </a:rPr>
                                    </m:ctrlPr>
                                  </m:sSupPr>
                                  <m:e>
                                    <m:r>
                                      <a:rPr lang="en-US" sz="3900" i="1">
                                        <a:latin typeface="Cambria Math" panose="02040503050406030204" pitchFamily="18" charset="0"/>
                                        <a:ea typeface="Cambria Math" panose="02040503050406030204" pitchFamily="18" charset="0"/>
                                      </a:rPr>
                                      <m:t>𝑑</m:t>
                                    </m:r>
                                  </m:e>
                                  <m:sup>
                                    <m:r>
                                      <a:rPr lang="en-US" sz="3900" i="1">
                                        <a:latin typeface="Cambria Math" panose="02040503050406030204" pitchFamily="18" charset="0"/>
                                        <a:ea typeface="Cambria Math" panose="02040503050406030204" pitchFamily="18" charset="0"/>
                                      </a:rPr>
                                      <m:t>2</m:t>
                                    </m:r>
                                  </m:sup>
                                </m:sSup>
                                <m:d>
                                  <m:dPr>
                                    <m:ctrlPr>
                                      <a:rPr lang="en-US" sz="3900" i="1">
                                        <a:latin typeface="Cambria Math" panose="02040503050406030204" pitchFamily="18" charset="0"/>
                                        <a:ea typeface="Cambria Math" panose="02040503050406030204" pitchFamily="18" charset="0"/>
                                      </a:rPr>
                                    </m:ctrlPr>
                                  </m:dPr>
                                  <m:e>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a:rPr lang="en-US" sz="3900" i="1">
                                        <a:latin typeface="Cambria Math" panose="02040503050406030204" pitchFamily="18" charset="0"/>
                                      </a:rPr>
                                      <m:t>,</m:t>
                                    </m:r>
                                    <m:sSub>
                                      <m:sSubPr>
                                        <m:ctrlPr>
                                          <a:rPr lang="en-US" sz="3900" i="1">
                                            <a:latin typeface="Cambria Math" panose="02040503050406030204" pitchFamily="18" charset="0"/>
                                          </a:rPr>
                                        </m:ctrlPr>
                                      </m:sSubPr>
                                      <m:e>
                                        <m:acc>
                                          <m:accPr>
                                            <m:chr m:val="̅"/>
                                            <m:ctrlPr>
                                              <a:rPr lang="en-US" sz="3900" b="1" i="1">
                                                <a:latin typeface="Cambria Math" panose="02040503050406030204" pitchFamily="18" charset="0"/>
                                              </a:rPr>
                                            </m:ctrlPr>
                                          </m:accPr>
                                          <m:e>
                                            <m:r>
                                              <a:rPr lang="en-US" sz="3900" b="1">
                                                <a:latin typeface="Cambria Math" panose="02040503050406030204" pitchFamily="18" charset="0"/>
                                              </a:rPr>
                                              <m:t>𝐱</m:t>
                                            </m:r>
                                          </m:e>
                                        </m:acc>
                                      </m:e>
                                      <m:sub>
                                        <m:r>
                                          <a:rPr lang="en-US" sz="3900" i="1">
                                            <a:latin typeface="Cambria Math" panose="02040503050406030204" pitchFamily="18" charset="0"/>
                                          </a:rPr>
                                          <m:t>𝑖</m:t>
                                        </m:r>
                                      </m:sub>
                                    </m:sSub>
                                  </m:e>
                                </m:d>
                              </m:e>
                            </m:nary>
                          </m:e>
                        </m:d>
                        <m:r>
                          <a:rPr lang="en-US" sz="3900" i="1">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a:latin typeface="Cambria Math" panose="02040503050406030204" pitchFamily="18" charset="0"/>
                              </a:rPr>
                              <m:t>𝑖</m:t>
                            </m:r>
                            <m:r>
                              <a:rPr lang="en-US" sz="3900" i="1">
                                <a:latin typeface="Cambria Math" panose="02040503050406030204" pitchFamily="18" charset="0"/>
                              </a:rPr>
                              <m:t>=1</m:t>
                            </m:r>
                          </m:sub>
                          <m:sup>
                            <m:r>
                              <a:rPr lang="en-US" sz="3900" i="1">
                                <a:latin typeface="Cambria Math" panose="02040503050406030204" pitchFamily="18" charset="0"/>
                              </a:rPr>
                              <m:t>𝐾</m:t>
                            </m:r>
                          </m:sup>
                          <m:e>
                            <m:f>
                              <m:fPr>
                                <m:ctrlPr>
                                  <a:rPr lang="en-US" sz="3900" i="1">
                                    <a:latin typeface="Cambria Math" panose="02040503050406030204" pitchFamily="18" charset="0"/>
                                  </a:rPr>
                                </m:ctrlPr>
                              </m:fPr>
                              <m:num>
                                <m:sSub>
                                  <m:sSubPr>
                                    <m:ctrlPr>
                                      <a:rPr lang="en-US" sz="3900" i="1">
                                        <a:latin typeface="Cambria Math" panose="02040503050406030204" pitchFamily="18" charset="0"/>
                                      </a:rPr>
                                    </m:ctrlPr>
                                  </m:sSubPr>
                                  <m:e>
                                    <m:r>
                                      <m:rPr>
                                        <m:sty m:val="p"/>
                                      </m:rPr>
                                      <a:rPr lang="en-US" sz="3900">
                                        <a:latin typeface="Cambria Math" panose="02040503050406030204" pitchFamily="18" charset="0"/>
                                      </a:rPr>
                                      <m:t>WCV</m:t>
                                    </m:r>
                                  </m:e>
                                  <m:sub>
                                    <m:r>
                                      <a:rPr lang="en-US" sz="3900" i="1">
                                        <a:latin typeface="Cambria Math" panose="02040503050406030204" pitchFamily="18" charset="0"/>
                                      </a:rPr>
                                      <m:t>𝑖</m:t>
                                    </m:r>
                                  </m:sub>
                                </m:sSub>
                              </m:num>
                              <m:den>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𝑖</m:t>
                                    </m:r>
                                  </m:sub>
                                </m:sSub>
                              </m:den>
                            </m:f>
                          </m:e>
                        </m:nary>
                      </m:e>
                    </m:nary>
                  </m:oMath>
                </a14:m>
                <a:endParaRPr lang="en-US" sz="3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0156" y="2536032"/>
                <a:ext cx="15773400" cy="6527007"/>
              </a:xfrm>
              <a:blipFill>
                <a:blip r:embed="rId2"/>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29701671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Elbow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7302" y="2738438"/>
                <a:ext cx="8125026" cy="6527007"/>
              </a:xfrm>
            </p:spPr>
            <p:txBody>
              <a:bodyPr anchor="ctr">
                <a:normAutofit/>
              </a:bodyPr>
              <a:lstStyle/>
              <a:p>
                <a:pPr>
                  <a:lnSpc>
                    <a:spcPct val="135000"/>
                  </a:lnSpc>
                  <a:spcBef>
                    <a:spcPts val="900"/>
                  </a:spcBef>
                </a:pPr>
                <a:r>
                  <a:rPr lang="en-US" sz="3900" dirty="0"/>
                  <a:t>Create clusters for </a:t>
                </a:r>
                <a14:m>
                  <m:oMath xmlns:m="http://schemas.openxmlformats.org/officeDocument/2006/math">
                    <m:r>
                      <a:rPr lang="en-US" sz="3900" i="1" dirty="0">
                        <a:latin typeface="Cambria Math" panose="02040503050406030204" pitchFamily="18" charset="0"/>
                      </a:rPr>
                      <m:t>𝑘</m:t>
                    </m:r>
                    <m:r>
                      <a:rPr lang="en-US" sz="3900" i="1" dirty="0">
                        <a:latin typeface="Cambria Math" panose="02040503050406030204" pitchFamily="18" charset="0"/>
                      </a:rPr>
                      <m:t>=1, 2, …</m:t>
                    </m:r>
                  </m:oMath>
                </a14:m>
                <a:r>
                  <a:rPr lang="en-US" sz="3900" dirty="0"/>
                  <a:t> and up to a conventionally specified upper limit</a:t>
                </a:r>
              </a:p>
              <a:p>
                <a:pPr>
                  <a:lnSpc>
                    <a:spcPct val="135000"/>
                  </a:lnSpc>
                  <a:spcBef>
                    <a:spcPts val="900"/>
                  </a:spcBef>
                </a:pPr>
                <a:r>
                  <a:rPr lang="en-US" sz="3900" dirty="0"/>
                  <a:t>Plot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𝑊</m:t>
                        </m:r>
                      </m:e>
                      <m:sub>
                        <m:r>
                          <a:rPr lang="en-US" sz="3900" i="1">
                            <a:latin typeface="Cambria Math" panose="02040503050406030204" pitchFamily="18" charset="0"/>
                          </a:rPr>
                          <m:t>𝐾</m:t>
                        </m:r>
                      </m:sub>
                    </m:sSub>
                  </m:oMath>
                </a14:m>
                <a:r>
                  <a:rPr lang="en-US" sz="3900" dirty="0"/>
                  <a:t> versus </a:t>
                </a:r>
                <a14:m>
                  <m:oMath xmlns:m="http://schemas.openxmlformats.org/officeDocument/2006/math">
                    <m:r>
                      <a:rPr lang="en-US" sz="3900" i="1" dirty="0">
                        <a:latin typeface="Cambria Math" panose="02040503050406030204" pitchFamily="18" charset="0"/>
                      </a:rPr>
                      <m:t>𝑘</m:t>
                    </m:r>
                  </m:oMath>
                </a14:m>
                <a:endParaRPr lang="en-US" sz="3900" dirty="0"/>
              </a:p>
              <a:p>
                <a:pPr>
                  <a:lnSpc>
                    <a:spcPct val="135000"/>
                  </a:lnSpc>
                  <a:spcBef>
                    <a:spcPts val="900"/>
                  </a:spcBef>
                </a:pPr>
                <a:r>
                  <a:rPr lang="en-US" sz="3900" dirty="0"/>
                  <a:t>The curve is decreasing </a:t>
                </a:r>
                <a:r>
                  <a:rPr lang="en-US" sz="3900" i="1" dirty="0"/>
                  <a:t>in theory</a:t>
                </a:r>
              </a:p>
              <a:p>
                <a:pPr>
                  <a:lnSpc>
                    <a:spcPct val="135000"/>
                  </a:lnSpc>
                  <a:spcBef>
                    <a:spcPts val="900"/>
                  </a:spcBef>
                </a:pPr>
                <a:r>
                  <a:rPr lang="en-US" sz="3900" dirty="0"/>
                  <a:t>Select </a:t>
                </a:r>
                <a14:m>
                  <m:oMath xmlns:m="http://schemas.openxmlformats.org/officeDocument/2006/math">
                    <m:r>
                      <a:rPr lang="en-US" sz="3900" i="1" dirty="0">
                        <a:latin typeface="Cambria Math" panose="02040503050406030204" pitchFamily="18" charset="0"/>
                      </a:rPr>
                      <m:t>𝑘</m:t>
                    </m:r>
                  </m:oMath>
                </a14:m>
                <a:r>
                  <a:rPr lang="en-US" sz="3900" dirty="0"/>
                  <a:t> that corresponds to the </a:t>
                </a:r>
                <a:r>
                  <a:rPr lang="en-US" sz="3900" b="1" i="1" dirty="0"/>
                  <a:t>first</a:t>
                </a:r>
                <a:r>
                  <a:rPr lang="en-US" sz="3900" b="1" dirty="0"/>
                  <a:t> </a:t>
                </a:r>
                <a:r>
                  <a:rPr lang="en-US" sz="3900" b="1" i="1" dirty="0"/>
                  <a:t>elbow</a:t>
                </a:r>
                <a:r>
                  <a:rPr lang="en-US" sz="3900" dirty="0"/>
                  <a:t> in the L-curve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7302" y="2738438"/>
                <a:ext cx="8125026" cy="6527007"/>
              </a:xfrm>
              <a:blipFill>
                <a:blip r:embed="rId2"/>
                <a:stretch>
                  <a:fillRect l="-21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04F2E59-5FB7-4151-A45B-B7864ACF6A3C}"/>
              </a:ext>
            </a:extLst>
          </p:cNvPr>
          <p:cNvPicPr>
            <a:picLocks/>
          </p:cNvPicPr>
          <p:nvPr/>
        </p:nvPicPr>
        <p:blipFill>
          <a:blip r:embed="rId3"/>
          <a:stretch>
            <a:fillRect/>
          </a:stretch>
        </p:blipFill>
        <p:spPr>
          <a:xfrm>
            <a:off x="9589534" y="2947673"/>
            <a:ext cx="7441166" cy="5762468"/>
          </a:xfrm>
          <a:prstGeom prst="rect">
            <a:avLst/>
          </a:prstGeom>
        </p:spPr>
      </p:pic>
    </p:spTree>
    <p:extLst>
      <p:ext uri="{BB962C8B-B14F-4D97-AF65-F5344CB8AC3E}">
        <p14:creationId xmlns:p14="http://schemas.microsoft.com/office/powerpoint/2010/main" val="1618642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Silhouette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0156" y="2536032"/>
                <a:ext cx="12893040" cy="6527007"/>
              </a:xfrm>
            </p:spPr>
            <p:txBody>
              <a:bodyPr anchor="ctr">
                <a:normAutofit/>
              </a:bodyPr>
              <a:lstStyle/>
              <a:p>
                <a:pPr>
                  <a:lnSpc>
                    <a:spcPct val="125000"/>
                  </a:lnSpc>
                  <a:spcBef>
                    <a:spcPts val="900"/>
                  </a:spcBef>
                </a:pPr>
                <a:r>
                  <a:rPr lang="en-US" sz="3900" dirty="0"/>
                  <a:t>Define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𝑎</m:t>
                        </m:r>
                      </m:e>
                      <m:sub>
                        <m:r>
                          <a:rPr lang="en-US" sz="3900" i="1">
                            <a:latin typeface="Cambria Math" panose="02040503050406030204" pitchFamily="18" charset="0"/>
                          </a:rPr>
                          <m:t>𝑖𝑗</m:t>
                        </m:r>
                      </m:sub>
                    </m:sSub>
                    <m:r>
                      <a:rPr lang="en-US" sz="3900" i="1">
                        <a:latin typeface="Cambria Math" panose="02040503050406030204" pitchFamily="18" charset="0"/>
                      </a:rPr>
                      <m:t>=</m:t>
                    </m:r>
                    <m:f>
                      <m:fPr>
                        <m:type m:val="lin"/>
                        <m:ctrlPr>
                          <a:rPr lang="en-US" sz="3900" i="1">
                            <a:latin typeface="Cambria Math" panose="02040503050406030204" pitchFamily="18" charset="0"/>
                          </a:rPr>
                        </m:ctrlPr>
                      </m:fPr>
                      <m:num>
                        <m:nary>
                          <m:naryPr>
                            <m:chr m:val="∑"/>
                            <m:supHide m:val="on"/>
                            <m:ctrlPr>
                              <a:rPr lang="en-US" sz="3900" i="1">
                                <a:latin typeface="Cambria Math" panose="02040503050406030204" pitchFamily="18" charset="0"/>
                              </a:rPr>
                            </m:ctrlPr>
                          </m:naryPr>
                          <m:sub>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m:rPr>
                                <m:brk m:alnAt="7"/>
                              </m:rPr>
                              <a:rPr lang="en-US" sz="3900" i="1">
                                <a:latin typeface="Cambria Math" panose="02040503050406030204" pitchFamily="18" charset="0"/>
                              </a:rPr>
                              <m:t>,</m:t>
                            </m:r>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m:rPr>
                                    <m:brk m:alnAt="7"/>
                                  </m:rPr>
                                  <a:rPr lang="en-US" sz="3900" i="1">
                                    <a:latin typeface="Cambria Math" panose="02040503050406030204" pitchFamily="18" charset="0"/>
                                  </a:rPr>
                                  <m:t>𝑖</m:t>
                                </m:r>
                                <m:r>
                                  <a:rPr lang="en-US" sz="3900" i="1">
                                    <a:latin typeface="Cambria Math" panose="02040503050406030204" pitchFamily="18" charset="0"/>
                                  </a:rPr>
                                  <m:t>𝑠</m:t>
                                </m:r>
                              </m:sub>
                            </m:sSub>
                            <m:r>
                              <m:rPr>
                                <m:brk m:alnAt="7"/>
                              </m:rP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𝑖</m:t>
                                </m:r>
                              </m:sub>
                            </m:sSub>
                            <m:r>
                              <m:rPr>
                                <m:brk m:alnAt="7"/>
                              </m:rP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𝑗</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𝑠</m:t>
                            </m:r>
                          </m:sub>
                          <m:sup/>
                          <m:e>
                            <m:r>
                              <a:rPr lang="en-US" sz="3900" i="1">
                                <a:latin typeface="Cambria Math" panose="02040503050406030204" pitchFamily="18" charset="0"/>
                                <a:ea typeface="Cambria Math" panose="02040503050406030204" pitchFamily="18" charset="0"/>
                              </a:rPr>
                              <m:t>𝑑</m:t>
                            </m:r>
                            <m:d>
                              <m:dPr>
                                <m:ctrlPr>
                                  <a:rPr lang="en-US" sz="3900" i="1">
                                    <a:latin typeface="Cambria Math" panose="02040503050406030204" pitchFamily="18" charset="0"/>
                                    <a:ea typeface="Cambria Math" panose="02040503050406030204" pitchFamily="18" charset="0"/>
                                  </a:rPr>
                                </m:ctrlPr>
                              </m:dPr>
                              <m:e>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a:rPr lang="en-US" sz="3900" i="1">
                                    <a:latin typeface="Cambria Math" panose="02040503050406030204" pitchFamily="18" charset="0"/>
                                  </a:rPr>
                                  <m:t>,</m:t>
                                </m:r>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𝑖𝑠</m:t>
                                    </m:r>
                                  </m:sub>
                                </m:sSub>
                              </m:e>
                            </m:d>
                          </m:e>
                        </m:nary>
                      </m:num>
                      <m:den>
                        <m:d>
                          <m:dPr>
                            <m:ctrlPr>
                              <a:rPr lang="en-US" sz="3900" i="1">
                                <a:latin typeface="Cambria Math" panose="02040503050406030204" pitchFamily="18" charset="0"/>
                              </a:rPr>
                            </m:ctrlPr>
                          </m:dPr>
                          <m:e>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𝑖</m:t>
                                </m:r>
                              </m:sub>
                            </m:sSub>
                            <m:r>
                              <a:rPr lang="en-US" sz="3900" i="1">
                                <a:latin typeface="Cambria Math" panose="02040503050406030204" pitchFamily="18" charset="0"/>
                              </a:rPr>
                              <m:t>−1</m:t>
                            </m:r>
                          </m:e>
                        </m:d>
                      </m:den>
                    </m:f>
                  </m:oMath>
                </a14:m>
                <a:endParaRPr lang="en-US" sz="3900" dirty="0"/>
              </a:p>
              <a:p>
                <a:pPr>
                  <a:lnSpc>
                    <a:spcPct val="125000"/>
                  </a:lnSpc>
                  <a:spcBef>
                    <a:spcPts val="900"/>
                  </a:spcBef>
                </a:pP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𝑎</m:t>
                        </m:r>
                      </m:e>
                      <m:sub>
                        <m:r>
                          <a:rPr lang="en-US" sz="3900" i="1">
                            <a:latin typeface="Cambria Math" panose="02040503050406030204" pitchFamily="18" charset="0"/>
                          </a:rPr>
                          <m:t>𝑖𝑗</m:t>
                        </m:r>
                      </m:sub>
                    </m:sSub>
                    <m:r>
                      <a:rPr lang="en-US" sz="3900" i="1">
                        <a:latin typeface="Cambria Math" panose="02040503050406030204" pitchFamily="18" charset="0"/>
                      </a:rPr>
                      <m:t> </m:t>
                    </m:r>
                  </m:oMath>
                </a14:m>
                <a:r>
                  <a:rPr lang="en-US" sz="3900" dirty="0"/>
                  <a:t>is the average distance between the observation </a:t>
                </a:r>
                <a14:m>
                  <m:oMath xmlns:m="http://schemas.openxmlformats.org/officeDocument/2006/math">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oMath>
                </a14:m>
                <a:r>
                  <a:rPr lang="en-US" sz="3900" dirty="0"/>
                  <a:t> and all other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sSub>
                          <m:sSubPr>
                            <m:ctrlPr>
                              <a:rPr lang="en-US" sz="3900" i="1">
                                <a:latin typeface="Cambria Math" panose="02040503050406030204" pitchFamily="18" charset="0"/>
                              </a:rPr>
                            </m:ctrlPr>
                          </m:sSubPr>
                          <m:e>
                            <m:r>
                              <a:rPr lang="en-US" sz="3900" i="1">
                                <a:latin typeface="Cambria Math" panose="02040503050406030204" pitchFamily="18" charset="0"/>
                              </a:rPr>
                              <m:t>𝐶</m:t>
                            </m:r>
                          </m:e>
                          <m:sub>
                            <m:r>
                              <a:rPr lang="en-US" sz="3900" i="1">
                                <a:latin typeface="Cambria Math" panose="02040503050406030204" pitchFamily="18" charset="0"/>
                              </a:rPr>
                              <m:t>𝑖</m:t>
                            </m:r>
                          </m:sub>
                        </m:sSub>
                      </m:sub>
                    </m:sSub>
                    <m:r>
                      <a:rPr lang="en-US" sz="3900" i="1">
                        <a:latin typeface="Cambria Math" panose="02040503050406030204" pitchFamily="18" charset="0"/>
                      </a:rPr>
                      <m:t>−1</m:t>
                    </m:r>
                  </m:oMath>
                </a14:m>
                <a:r>
                  <a:rPr lang="en-US" sz="3900" dirty="0"/>
                  <a:t> observations in the same cluster.</a:t>
                </a:r>
              </a:p>
              <a:p>
                <a:pPr>
                  <a:lnSpc>
                    <a:spcPct val="125000"/>
                  </a:lnSpc>
                  <a:spcBef>
                    <a:spcPts val="900"/>
                  </a:spcBef>
                </a:pPr>
                <a:r>
                  <a:rPr lang="en-US" sz="3900" dirty="0"/>
                  <a:t>If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sSub>
                          <m:sSubPr>
                            <m:ctrlPr>
                              <a:rPr lang="en-US" sz="3900" i="1">
                                <a:latin typeface="Cambria Math" panose="02040503050406030204" pitchFamily="18" charset="0"/>
                              </a:rPr>
                            </m:ctrlPr>
                          </m:sSubPr>
                          <m:e>
                            <m:r>
                              <a:rPr lang="en-US" sz="3900" i="1">
                                <a:latin typeface="Cambria Math" panose="02040503050406030204" pitchFamily="18" charset="0"/>
                              </a:rPr>
                              <m:t>𝐶</m:t>
                            </m:r>
                          </m:e>
                          <m:sub>
                            <m:r>
                              <a:rPr lang="en-US" sz="3900" i="1">
                                <a:latin typeface="Cambria Math" panose="02040503050406030204" pitchFamily="18" charset="0"/>
                              </a:rPr>
                              <m:t>𝑖</m:t>
                            </m:r>
                          </m:sub>
                        </m:sSub>
                      </m:sub>
                    </m:sSub>
                    <m:r>
                      <a:rPr lang="en-US" sz="3900" i="1">
                        <a:latin typeface="Cambria Math" panose="02040503050406030204" pitchFamily="18" charset="0"/>
                      </a:rPr>
                      <m:t>=1</m:t>
                    </m:r>
                  </m:oMath>
                </a14:m>
                <a:r>
                  <a:rPr lang="en-US" sz="3900" dirty="0"/>
                  <a:t>, then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𝑎</m:t>
                        </m:r>
                      </m:e>
                      <m:sub>
                        <m:r>
                          <a:rPr lang="en-US" sz="3900" i="1">
                            <a:latin typeface="Cambria Math" panose="02040503050406030204" pitchFamily="18" charset="0"/>
                          </a:rPr>
                          <m:t>𝑖𝑗</m:t>
                        </m:r>
                      </m:sub>
                    </m:sSub>
                    <m:r>
                      <a:rPr lang="en-US" sz="3900" i="1">
                        <a:latin typeface="Cambria Math" panose="02040503050406030204" pitchFamily="18" charset="0"/>
                      </a:rPr>
                      <m:t>=0</m:t>
                    </m:r>
                  </m:oMath>
                </a14:m>
                <a:r>
                  <a:rPr lang="en-US" sz="3900" dirty="0"/>
                  <a:t> (by definition).</a:t>
                </a:r>
              </a:p>
              <a:p>
                <a:pPr>
                  <a:lnSpc>
                    <a:spcPct val="125000"/>
                  </a:lnSpc>
                  <a:spcBef>
                    <a:spcPts val="900"/>
                  </a:spcBef>
                </a:pPr>
                <a:r>
                  <a:rPr lang="en-US" sz="3900" dirty="0"/>
                  <a:t>These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𝑎</m:t>
                        </m:r>
                      </m:e>
                      <m:sub>
                        <m:r>
                          <a:rPr lang="en-US" sz="3900" i="1">
                            <a:latin typeface="Cambria Math" panose="02040503050406030204" pitchFamily="18" charset="0"/>
                          </a:rPr>
                          <m:t>𝑖𝑗</m:t>
                        </m:r>
                      </m:sub>
                    </m:sSub>
                  </m:oMath>
                </a14:m>
                <a:r>
                  <a:rPr lang="en-US" sz="3900" dirty="0"/>
                  <a:t> indicates how compact a cluster 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0156" y="2536032"/>
                <a:ext cx="12893040" cy="6527007"/>
              </a:xfrm>
              <a:blipFill>
                <a:blip r:embed="rId2"/>
                <a:stretch>
                  <a:fillRect l="-1324"/>
                </a:stretch>
              </a:blipFill>
            </p:spPr>
            <p:txBody>
              <a:bodyPr/>
              <a:lstStyle/>
              <a:p>
                <a:r>
                  <a:rPr lang="en-US">
                    <a:noFill/>
                  </a:rPr>
                  <a:t> </a:t>
                </a:r>
              </a:p>
            </p:txBody>
          </p:sp>
        </mc:Fallback>
      </mc:AlternateContent>
      <p:pic>
        <p:nvPicPr>
          <p:cNvPr id="7" name="Picture 4" descr="Image result for convergence">
            <a:extLst>
              <a:ext uri="{FF2B5EF4-FFF2-40B4-BE49-F238E27FC236}">
                <a16:creationId xmlns:a16="http://schemas.microsoft.com/office/drawing/2014/main" id="{8FA4EA51-BE59-4EAD-8544-EA252983C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4030" y="5090223"/>
            <a:ext cx="4800600" cy="440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78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Silhouette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7300" y="2326886"/>
                <a:ext cx="15773400" cy="4279980"/>
              </a:xfrm>
            </p:spPr>
            <p:txBody>
              <a:bodyPr anchor="ctr">
                <a:noAutofit/>
              </a:bodyPr>
              <a:lstStyle/>
              <a:p>
                <a:pPr>
                  <a:lnSpc>
                    <a:spcPct val="125000"/>
                  </a:lnSpc>
                  <a:spcBef>
                    <a:spcPts val="900"/>
                  </a:spcBef>
                </a:pPr>
                <a:r>
                  <a:rPr lang="en-US" sz="3900" dirty="0"/>
                  <a:t>Define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𝑑</m:t>
                        </m:r>
                      </m:e>
                      <m:sub>
                        <m:r>
                          <a:rPr lang="en-US" sz="3900" i="1">
                            <a:latin typeface="Cambria Math" panose="02040503050406030204" pitchFamily="18" charset="0"/>
                          </a:rPr>
                          <m:t>𝑖𝑗</m:t>
                        </m:r>
                        <m:r>
                          <a:rPr lang="en-US" sz="3900" i="1">
                            <a:latin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𝑟</m:t>
                            </m:r>
                          </m:sub>
                        </m:sSub>
                      </m:sub>
                    </m:sSub>
                    <m:r>
                      <a:rPr lang="en-US" sz="3900" i="1">
                        <a:latin typeface="Cambria Math" panose="02040503050406030204" pitchFamily="18" charset="0"/>
                      </a:rPr>
                      <m:t>=</m:t>
                    </m:r>
                    <m:f>
                      <m:fPr>
                        <m:type m:val="lin"/>
                        <m:ctrlPr>
                          <a:rPr lang="en-US" sz="3900" i="1">
                            <a:latin typeface="Cambria Math" panose="02040503050406030204" pitchFamily="18" charset="0"/>
                          </a:rPr>
                        </m:ctrlPr>
                      </m:fPr>
                      <m:num>
                        <m:nary>
                          <m:naryPr>
                            <m:chr m:val="∑"/>
                            <m:supHide m:val="on"/>
                            <m:ctrlPr>
                              <a:rPr lang="en-US" sz="3900" i="1">
                                <a:latin typeface="Cambria Math" panose="02040503050406030204" pitchFamily="18" charset="0"/>
                              </a:rPr>
                            </m:ctrlPr>
                          </m:naryPr>
                          <m:sub>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m:rPr>
                                <m:brk m:alnAt="7"/>
                              </m:rP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𝑖</m:t>
                                </m:r>
                              </m:sub>
                            </m:sSub>
                            <m:r>
                              <m:rPr>
                                <m:brk m:alnAt="7"/>
                              </m:rP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𝑟𝑠</m:t>
                                </m:r>
                              </m:sub>
                            </m:sSub>
                            <m:r>
                              <m:rPr>
                                <m:brk m:alnAt="7"/>
                              </m:rP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𝑟</m:t>
                                </m:r>
                              </m:sub>
                            </m:sSub>
                          </m:sub>
                          <m:sup/>
                          <m:e>
                            <m:r>
                              <a:rPr lang="en-US" sz="3900" i="1">
                                <a:latin typeface="Cambria Math" panose="02040503050406030204" pitchFamily="18" charset="0"/>
                                <a:ea typeface="Cambria Math" panose="02040503050406030204" pitchFamily="18" charset="0"/>
                              </a:rPr>
                              <m:t>𝑑</m:t>
                            </m:r>
                            <m:d>
                              <m:dPr>
                                <m:ctrlPr>
                                  <a:rPr lang="en-US" sz="3900" i="1">
                                    <a:latin typeface="Cambria Math" panose="02040503050406030204" pitchFamily="18" charset="0"/>
                                    <a:ea typeface="Cambria Math" panose="02040503050406030204" pitchFamily="18" charset="0"/>
                                  </a:rPr>
                                </m:ctrlPr>
                              </m:dPr>
                              <m:e>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r>
                                  <a:rPr lang="en-US" sz="3900" i="1">
                                    <a:latin typeface="Cambria Math" panose="02040503050406030204" pitchFamily="18" charset="0"/>
                                  </a:rPr>
                                  <m:t>,</m:t>
                                </m:r>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𝑟𝑠</m:t>
                                    </m:r>
                                  </m:sub>
                                </m:sSub>
                              </m:e>
                            </m:d>
                          </m:e>
                        </m:nary>
                      </m:num>
                      <m:den>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𝑟</m:t>
                            </m:r>
                          </m:sub>
                        </m:sSub>
                      </m:den>
                    </m:f>
                  </m:oMath>
                </a14:m>
                <a:endParaRPr lang="en-US" sz="3900" dirty="0"/>
              </a:p>
              <a:p>
                <a:pPr>
                  <a:lnSpc>
                    <a:spcPct val="125000"/>
                  </a:lnSpc>
                  <a:spcBef>
                    <a:spcPts val="900"/>
                  </a:spcBef>
                </a:pP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𝑑</m:t>
                        </m:r>
                      </m:e>
                      <m:sub>
                        <m:r>
                          <a:rPr lang="en-US" sz="3900" i="1">
                            <a:latin typeface="Cambria Math" panose="02040503050406030204" pitchFamily="18" charset="0"/>
                          </a:rPr>
                          <m:t>𝑖𝑗</m:t>
                        </m:r>
                        <m:r>
                          <a:rPr lang="en-US" sz="3900" i="1">
                            <a:latin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𝑟</m:t>
                            </m:r>
                          </m:sub>
                        </m:sSub>
                      </m:sub>
                    </m:sSub>
                  </m:oMath>
                </a14:m>
                <a:r>
                  <a:rPr lang="en-US" sz="3900" dirty="0"/>
                  <a:t> is the average distance between the observation </a:t>
                </a:r>
                <a14:m>
                  <m:oMath xmlns:m="http://schemas.openxmlformats.org/officeDocument/2006/math">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oMath>
                </a14:m>
                <a:r>
                  <a:rPr lang="en-US" sz="3900" dirty="0"/>
                  <a:t> in cluster </a:t>
                </a:r>
                <a14:m>
                  <m:oMath xmlns:m="http://schemas.openxmlformats.org/officeDocument/2006/math">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𝑖</m:t>
                        </m:r>
                      </m:sub>
                    </m:sSub>
                    <m:r>
                      <a:rPr lang="en-US" sz="3900" i="1">
                        <a:latin typeface="Cambria Math" panose="02040503050406030204" pitchFamily="18" charset="0"/>
                        <a:ea typeface="Cambria Math" panose="02040503050406030204" pitchFamily="18" charset="0"/>
                      </a:rPr>
                      <m:t> </m:t>
                    </m:r>
                  </m:oMath>
                </a14:m>
                <a:r>
                  <a:rPr lang="en-US" sz="3900" dirty="0"/>
                  <a:t>and all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𝑟</m:t>
                        </m:r>
                      </m:sub>
                    </m:sSub>
                    <m:r>
                      <a:rPr lang="en-US" sz="3900" i="1">
                        <a:latin typeface="Cambria Math" panose="02040503050406030204" pitchFamily="18" charset="0"/>
                      </a:rPr>
                      <m:t> </m:t>
                    </m:r>
                  </m:oMath>
                </a14:m>
                <a:r>
                  <a:rPr lang="en-US" sz="3900" dirty="0"/>
                  <a:t>observations in the cluster </a:t>
                </a:r>
                <a14:m>
                  <m:oMath xmlns:m="http://schemas.openxmlformats.org/officeDocument/2006/math">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𝑟</m:t>
                        </m:r>
                      </m:sub>
                    </m:sSub>
                  </m:oMath>
                </a14:m>
                <a:r>
                  <a:rPr lang="en-US" sz="3900" dirty="0"/>
                  <a:t>.</a:t>
                </a:r>
              </a:p>
              <a:p>
                <a:pPr>
                  <a:lnSpc>
                    <a:spcPct val="125000"/>
                  </a:lnSpc>
                  <a:spcBef>
                    <a:spcPts val="900"/>
                  </a:spcBef>
                </a:pPr>
                <a:r>
                  <a:rPr lang="en-US" sz="3900" dirty="0"/>
                  <a:t>Finally, define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𝑏</m:t>
                        </m:r>
                      </m:e>
                      <m:sub>
                        <m:r>
                          <a:rPr lang="en-US" sz="3900" i="1">
                            <a:latin typeface="Cambria Math" panose="02040503050406030204" pitchFamily="18" charset="0"/>
                          </a:rPr>
                          <m:t>𝑖𝑗</m:t>
                        </m:r>
                      </m:sub>
                    </m:sSub>
                    <m:r>
                      <a:rPr lang="en-US" sz="3900" i="1">
                        <a:latin typeface="Cambria Math" panose="02040503050406030204" pitchFamily="18" charset="0"/>
                      </a:rPr>
                      <m:t>=</m:t>
                    </m:r>
                    <m:r>
                      <m:rPr>
                        <m:sty m:val="p"/>
                      </m:rPr>
                      <a:rPr lang="en-US" sz="3900">
                        <a:latin typeface="Cambria Math" panose="02040503050406030204" pitchFamily="18" charset="0"/>
                      </a:rPr>
                      <m:t>min</m:t>
                    </m:r>
                    <m:d>
                      <m:dPr>
                        <m:ctrlPr>
                          <a:rPr lang="en-US" sz="3900" i="1">
                            <a:latin typeface="Cambria Math" panose="02040503050406030204" pitchFamily="18" charset="0"/>
                          </a:rPr>
                        </m:ctrlPr>
                      </m:dPr>
                      <m:e>
                        <m:sSub>
                          <m:sSubPr>
                            <m:ctrlPr>
                              <a:rPr lang="en-US" sz="3900" i="1">
                                <a:latin typeface="Cambria Math" panose="02040503050406030204" pitchFamily="18" charset="0"/>
                              </a:rPr>
                            </m:ctrlPr>
                          </m:sSubPr>
                          <m:e>
                            <m:r>
                              <a:rPr lang="en-US" sz="3900" i="1">
                                <a:latin typeface="Cambria Math" panose="02040503050406030204" pitchFamily="18" charset="0"/>
                              </a:rPr>
                              <m:t>𝑑</m:t>
                            </m:r>
                          </m:e>
                          <m:sub>
                            <m:r>
                              <a:rPr lang="en-US" sz="3900" i="1">
                                <a:latin typeface="Cambria Math" panose="02040503050406030204" pitchFamily="18" charset="0"/>
                              </a:rPr>
                              <m:t>𝑖𝑗</m:t>
                            </m:r>
                            <m:r>
                              <a:rPr lang="en-US" sz="3900" i="1">
                                <a:latin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𝐶</m:t>
                                </m:r>
                              </m:e>
                              <m:sub>
                                <m:r>
                                  <a:rPr lang="en-US" sz="3900" i="1">
                                    <a:latin typeface="Cambria Math" panose="02040503050406030204" pitchFamily="18" charset="0"/>
                                    <a:ea typeface="Cambria Math" panose="02040503050406030204" pitchFamily="18" charset="0"/>
                                  </a:rPr>
                                  <m:t>𝑟</m:t>
                                </m:r>
                              </m:sub>
                            </m:sSub>
                          </m:sub>
                        </m:sSub>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𝑟</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𝑖</m:t>
                        </m:r>
                      </m:e>
                    </m:d>
                  </m:oMath>
                </a14:m>
                <a:r>
                  <a:rPr lang="en-US" sz="3900" dirty="0"/>
                  <a:t> which is the average distance of the observation </a:t>
                </a:r>
                <a14:m>
                  <m:oMath xmlns:m="http://schemas.openxmlformats.org/officeDocument/2006/math">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oMath>
                </a14:m>
                <a:r>
                  <a:rPr lang="en-US" sz="3900" dirty="0"/>
                  <a:t> to its </a:t>
                </a:r>
                <a:r>
                  <a:rPr lang="en-US" sz="3900" i="1" dirty="0"/>
                  <a:t>nearest neighboring</a:t>
                </a:r>
                <a:r>
                  <a:rPr lang="en-US" sz="3900" dirty="0"/>
                  <a:t> cluster.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7300" y="2326886"/>
                <a:ext cx="15773400" cy="4279980"/>
              </a:xfrm>
              <a:blipFill>
                <a:blip r:embed="rId2"/>
                <a:stretch>
                  <a:fillRect l="-1082" b="-6980"/>
                </a:stretch>
              </a:blipFill>
            </p:spPr>
            <p:txBody>
              <a:bodyPr/>
              <a:lstStyle/>
              <a:p>
                <a:r>
                  <a:rPr lang="en-US">
                    <a:noFill/>
                  </a:rPr>
                  <a:t> </a:t>
                </a:r>
              </a:p>
            </p:txBody>
          </p:sp>
        </mc:Fallback>
      </mc:AlternateContent>
      <p:pic>
        <p:nvPicPr>
          <p:cNvPr id="12" name="Picture 4" descr="Image result for convergence">
            <a:extLst>
              <a:ext uri="{FF2B5EF4-FFF2-40B4-BE49-F238E27FC236}">
                <a16:creationId xmlns:a16="http://schemas.microsoft.com/office/drawing/2014/main" id="{0AEBEBB8-A4C3-42DB-86E7-F767BA905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898" y="6902728"/>
            <a:ext cx="3089076" cy="28365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convergence">
            <a:extLst>
              <a:ext uri="{FF2B5EF4-FFF2-40B4-BE49-F238E27FC236}">
                <a16:creationId xmlns:a16="http://schemas.microsoft.com/office/drawing/2014/main" id="{1EA687AB-1FD6-40E8-BF1E-36739438E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9431" y="6916615"/>
            <a:ext cx="2901353" cy="26812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convergence">
            <a:extLst>
              <a:ext uri="{FF2B5EF4-FFF2-40B4-BE49-F238E27FC236}">
                <a16:creationId xmlns:a16="http://schemas.microsoft.com/office/drawing/2014/main" id="{ED2D3D62-A7B4-4803-8224-9558025C5F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5723" y="6687757"/>
            <a:ext cx="1251408" cy="114912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Left-Right 14">
            <a:extLst>
              <a:ext uri="{FF2B5EF4-FFF2-40B4-BE49-F238E27FC236}">
                <a16:creationId xmlns:a16="http://schemas.microsoft.com/office/drawing/2014/main" id="{1E9195D2-F581-41A0-A0A9-3974B95AADDB}"/>
              </a:ext>
            </a:extLst>
          </p:cNvPr>
          <p:cNvSpPr/>
          <p:nvPr/>
        </p:nvSpPr>
        <p:spPr>
          <a:xfrm rot="19986117">
            <a:off x="5027796" y="7452498"/>
            <a:ext cx="1987038" cy="852024"/>
          </a:xfrm>
          <a:prstGeom prst="lef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362F60A2-F805-4ECD-B6B9-AB217F43B12F}"/>
              </a:ext>
            </a:extLst>
          </p:cNvPr>
          <p:cNvSpPr/>
          <p:nvPr/>
        </p:nvSpPr>
        <p:spPr>
          <a:xfrm rot="621428">
            <a:off x="8376769" y="7279598"/>
            <a:ext cx="5763023" cy="852024"/>
          </a:xfrm>
          <a:prstGeom prst="lef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2587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Silhouette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0156" y="2536032"/>
                <a:ext cx="15773400" cy="6527007"/>
              </a:xfrm>
            </p:spPr>
            <p:txBody>
              <a:bodyPr anchor="ctr">
                <a:normAutofit lnSpcReduction="10000"/>
              </a:bodyPr>
              <a:lstStyle/>
              <a:p>
                <a:pPr>
                  <a:lnSpc>
                    <a:spcPct val="135000"/>
                  </a:lnSpc>
                  <a:spcBef>
                    <a:spcPts val="900"/>
                  </a:spcBef>
                </a:pPr>
                <a:r>
                  <a:rPr lang="en-US" sz="3900" dirty="0"/>
                  <a:t>The Silhouette width of the observation </a:t>
                </a:r>
                <a14:m>
                  <m:oMath xmlns:m="http://schemas.openxmlformats.org/officeDocument/2006/math">
                    <m:sSub>
                      <m:sSubPr>
                        <m:ctrlPr>
                          <a:rPr lang="en-US" sz="3900" i="1">
                            <a:latin typeface="Cambria Math" panose="02040503050406030204" pitchFamily="18" charset="0"/>
                          </a:rPr>
                        </m:ctrlPr>
                      </m:sSubPr>
                      <m:e>
                        <m:r>
                          <a:rPr lang="en-US" sz="3900" b="1">
                            <a:latin typeface="Cambria Math" panose="02040503050406030204" pitchFamily="18" charset="0"/>
                          </a:rPr>
                          <m:t>𝐱</m:t>
                        </m:r>
                      </m:e>
                      <m:sub>
                        <m:r>
                          <a:rPr lang="en-US" sz="3900" i="1">
                            <a:latin typeface="Cambria Math" panose="02040503050406030204" pitchFamily="18" charset="0"/>
                          </a:rPr>
                          <m:t>𝑖𝑗</m:t>
                        </m:r>
                      </m:sub>
                    </m:sSub>
                  </m:oMath>
                </a14:m>
                <a:r>
                  <a:rPr lang="en-US" sz="3900" dirty="0"/>
                  <a:t> is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𝑠</m:t>
                        </m:r>
                      </m:e>
                      <m:sub>
                        <m:r>
                          <a:rPr lang="en-US" sz="3900" i="1">
                            <a:latin typeface="Cambria Math" panose="02040503050406030204" pitchFamily="18" charset="0"/>
                          </a:rPr>
                          <m:t>𝑖𝑗</m:t>
                        </m:r>
                      </m:sub>
                    </m:sSub>
                    <m:r>
                      <a:rPr lang="en-US" sz="3900" i="1">
                        <a:latin typeface="Cambria Math" panose="02040503050406030204" pitchFamily="18" charset="0"/>
                      </a:rPr>
                      <m:t>=</m:t>
                    </m:r>
                    <m:f>
                      <m:fPr>
                        <m:ctrlPr>
                          <a:rPr lang="en-US" sz="3900" i="1">
                            <a:latin typeface="Cambria Math" panose="02040503050406030204" pitchFamily="18" charset="0"/>
                          </a:rPr>
                        </m:ctrlPr>
                      </m:fPr>
                      <m:num>
                        <m:sSub>
                          <m:sSubPr>
                            <m:ctrlPr>
                              <a:rPr lang="en-US" sz="3900" i="1">
                                <a:latin typeface="Cambria Math" panose="02040503050406030204" pitchFamily="18" charset="0"/>
                              </a:rPr>
                            </m:ctrlPr>
                          </m:sSubPr>
                          <m:e>
                            <m:r>
                              <a:rPr lang="en-US" sz="3900" i="1">
                                <a:latin typeface="Cambria Math" panose="02040503050406030204" pitchFamily="18" charset="0"/>
                              </a:rPr>
                              <m:t>𝑏</m:t>
                            </m:r>
                          </m:e>
                          <m:sub>
                            <m:r>
                              <a:rPr lang="en-US" sz="3900" i="1">
                                <a:latin typeface="Cambria Math" panose="02040503050406030204" pitchFamily="18" charset="0"/>
                              </a:rPr>
                              <m:t>𝑖𝑗</m:t>
                            </m:r>
                          </m:sub>
                        </m:sSub>
                        <m:r>
                          <a:rPr lang="en-US" sz="3900" i="1">
                            <a:latin typeface="Cambria Math" panose="02040503050406030204" pitchFamily="18" charset="0"/>
                          </a:rPr>
                          <m:t> − </m:t>
                        </m:r>
                        <m:sSub>
                          <m:sSubPr>
                            <m:ctrlPr>
                              <a:rPr lang="en-US" sz="3900" i="1">
                                <a:latin typeface="Cambria Math" panose="02040503050406030204" pitchFamily="18" charset="0"/>
                              </a:rPr>
                            </m:ctrlPr>
                          </m:sSubPr>
                          <m:e>
                            <m:r>
                              <a:rPr lang="en-US" sz="3900" i="1">
                                <a:latin typeface="Cambria Math" panose="02040503050406030204" pitchFamily="18" charset="0"/>
                              </a:rPr>
                              <m:t>𝑎</m:t>
                            </m:r>
                          </m:e>
                          <m:sub>
                            <m:r>
                              <a:rPr lang="en-US" sz="3900" i="1">
                                <a:latin typeface="Cambria Math" panose="02040503050406030204" pitchFamily="18" charset="0"/>
                              </a:rPr>
                              <m:t>𝑖𝑗</m:t>
                            </m:r>
                          </m:sub>
                        </m:sSub>
                      </m:num>
                      <m:den>
                        <m:r>
                          <m:rPr>
                            <m:sty m:val="p"/>
                          </m:rPr>
                          <a:rPr lang="en-US" sz="3900">
                            <a:latin typeface="Cambria Math" panose="02040503050406030204" pitchFamily="18" charset="0"/>
                          </a:rPr>
                          <m:t>max</m:t>
                        </m:r>
                        <m:d>
                          <m:dPr>
                            <m:ctrlPr>
                              <a:rPr lang="en-US" sz="3900" i="1">
                                <a:latin typeface="Cambria Math" panose="02040503050406030204" pitchFamily="18" charset="0"/>
                              </a:rPr>
                            </m:ctrlPr>
                          </m:dPr>
                          <m:e>
                            <m:sSub>
                              <m:sSubPr>
                                <m:ctrlPr>
                                  <a:rPr lang="en-US" sz="3900" i="1">
                                    <a:latin typeface="Cambria Math" panose="02040503050406030204" pitchFamily="18" charset="0"/>
                                  </a:rPr>
                                </m:ctrlPr>
                              </m:sSubPr>
                              <m:e>
                                <m:r>
                                  <a:rPr lang="en-US" sz="3900" i="1">
                                    <a:latin typeface="Cambria Math" panose="02040503050406030204" pitchFamily="18" charset="0"/>
                                  </a:rPr>
                                  <m:t>𝑎</m:t>
                                </m:r>
                              </m:e>
                              <m:sub>
                                <m:r>
                                  <a:rPr lang="en-US" sz="3900" i="1">
                                    <a:latin typeface="Cambria Math" panose="02040503050406030204" pitchFamily="18" charset="0"/>
                                  </a:rPr>
                                  <m:t>𝑖𝑗</m:t>
                                </m:r>
                              </m:sub>
                            </m:sSub>
                            <m:r>
                              <a:rPr lang="en-US" sz="3900" i="1">
                                <a:latin typeface="Cambria Math" panose="02040503050406030204" pitchFamily="18" charset="0"/>
                              </a:rPr>
                              <m:t>,</m:t>
                            </m:r>
                            <m:sSub>
                              <m:sSubPr>
                                <m:ctrlPr>
                                  <a:rPr lang="en-US" sz="3900" i="1">
                                    <a:latin typeface="Cambria Math" panose="02040503050406030204" pitchFamily="18" charset="0"/>
                                  </a:rPr>
                                </m:ctrlPr>
                              </m:sSubPr>
                              <m:e>
                                <m:r>
                                  <a:rPr lang="en-US" sz="3900" i="1">
                                    <a:latin typeface="Cambria Math" panose="02040503050406030204" pitchFamily="18" charset="0"/>
                                  </a:rPr>
                                  <m:t>𝑏</m:t>
                                </m:r>
                              </m:e>
                              <m:sub>
                                <m:r>
                                  <a:rPr lang="en-US" sz="3900" i="1">
                                    <a:latin typeface="Cambria Math" panose="02040503050406030204" pitchFamily="18" charset="0"/>
                                  </a:rPr>
                                  <m:t>𝑖𝑗</m:t>
                                </m:r>
                              </m:sub>
                            </m:sSub>
                          </m:e>
                        </m:d>
                      </m:den>
                    </m:f>
                  </m:oMath>
                </a14:m>
                <a:r>
                  <a:rPr lang="en-US" sz="3900" dirty="0"/>
                  <a:t> </a:t>
                </a:r>
              </a:p>
              <a:p>
                <a:pPr>
                  <a:lnSpc>
                    <a:spcPct val="135000"/>
                  </a:lnSpc>
                  <a:spcBef>
                    <a:spcPts val="900"/>
                  </a:spcBef>
                </a:pPr>
                <a:r>
                  <a:rPr lang="en-US" sz="3900" dirty="0"/>
                  <a:t>The Silhouette Index </a:t>
                </a:r>
                <a14:m>
                  <m:oMath xmlns:m="http://schemas.openxmlformats.org/officeDocument/2006/math">
                    <m:f>
                      <m:fPr>
                        <m:type m:val="lin"/>
                        <m:ctrlPr>
                          <a:rPr lang="en-US" sz="3900" i="1">
                            <a:latin typeface="Cambria Math" panose="02040503050406030204" pitchFamily="18" charset="0"/>
                          </a:rPr>
                        </m:ctrlPr>
                      </m:fPr>
                      <m:num>
                        <m:nary>
                          <m:naryPr>
                            <m:chr m:val="∑"/>
                            <m:ctrlPr>
                              <a:rPr lang="en-US" sz="3900" i="1">
                                <a:latin typeface="Cambria Math" panose="02040503050406030204" pitchFamily="18" charset="0"/>
                              </a:rPr>
                            </m:ctrlPr>
                          </m:naryPr>
                          <m:sub>
                            <m:r>
                              <m:rPr>
                                <m:brk m:alnAt="23"/>
                              </m:rPr>
                              <a:rPr lang="en-US" sz="3900" i="1">
                                <a:latin typeface="Cambria Math" panose="02040503050406030204" pitchFamily="18" charset="0"/>
                              </a:rPr>
                              <m:t>𝑖</m:t>
                            </m:r>
                            <m:r>
                              <a:rPr lang="en-US" sz="3900" i="1">
                                <a:latin typeface="Cambria Math" panose="02040503050406030204" pitchFamily="18" charset="0"/>
                              </a:rPr>
                              <m:t>=1</m:t>
                            </m:r>
                          </m:sub>
                          <m:sup>
                            <m:r>
                              <a:rPr lang="en-US" sz="3900" i="1">
                                <a:latin typeface="Cambria Math" panose="02040503050406030204" pitchFamily="18" charset="0"/>
                              </a:rPr>
                              <m:t>𝐾</m:t>
                            </m:r>
                          </m:sup>
                          <m:e>
                            <m:nary>
                              <m:naryPr>
                                <m:chr m:val="∑"/>
                                <m:ctrlPr>
                                  <a:rPr lang="en-US" sz="3900" i="1">
                                    <a:latin typeface="Cambria Math" panose="02040503050406030204" pitchFamily="18" charset="0"/>
                                  </a:rPr>
                                </m:ctrlPr>
                              </m:naryPr>
                              <m:sub>
                                <m:r>
                                  <m:rPr>
                                    <m:brk m:alnAt="23"/>
                                  </m:rPr>
                                  <a:rPr lang="en-US" sz="3900" i="1">
                                    <a:latin typeface="Cambria Math" panose="02040503050406030204" pitchFamily="18" charset="0"/>
                                  </a:rPr>
                                  <m:t>𝑗</m:t>
                                </m:r>
                                <m:r>
                                  <a:rPr lang="en-US" sz="3900" i="1">
                                    <a:latin typeface="Cambria Math" panose="02040503050406030204" pitchFamily="18" charset="0"/>
                                  </a:rPr>
                                  <m:t>=1</m:t>
                                </m:r>
                              </m:sub>
                              <m:sup>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𝑖</m:t>
                                    </m:r>
                                  </m:sub>
                                </m:sSub>
                              </m:sup>
                              <m:e>
                                <m:sSub>
                                  <m:sSubPr>
                                    <m:ctrlPr>
                                      <a:rPr lang="en-US" sz="3900" i="1">
                                        <a:latin typeface="Cambria Math" panose="02040503050406030204" pitchFamily="18" charset="0"/>
                                      </a:rPr>
                                    </m:ctrlPr>
                                  </m:sSubPr>
                                  <m:e>
                                    <m:r>
                                      <a:rPr lang="en-US" sz="3900" i="1">
                                        <a:latin typeface="Cambria Math" panose="02040503050406030204" pitchFamily="18" charset="0"/>
                                      </a:rPr>
                                      <m:t>𝑠</m:t>
                                    </m:r>
                                  </m:e>
                                  <m:sub>
                                    <m:r>
                                      <a:rPr lang="en-US" sz="3900" i="1">
                                        <a:latin typeface="Cambria Math" panose="02040503050406030204" pitchFamily="18" charset="0"/>
                                      </a:rPr>
                                      <m:t>𝑖𝑗</m:t>
                                    </m:r>
                                  </m:sub>
                                </m:sSub>
                              </m:e>
                            </m:nary>
                          </m:e>
                        </m:nary>
                      </m:num>
                      <m:den>
                        <m:nary>
                          <m:naryPr>
                            <m:chr m:val="∑"/>
                            <m:ctrlPr>
                              <a:rPr lang="en-US" sz="3900" i="1">
                                <a:latin typeface="Cambria Math" panose="02040503050406030204" pitchFamily="18" charset="0"/>
                              </a:rPr>
                            </m:ctrlPr>
                          </m:naryPr>
                          <m:sub>
                            <m:r>
                              <m:rPr>
                                <m:brk m:alnAt="23"/>
                              </m:rPr>
                              <a:rPr lang="en-US" sz="3900" i="1">
                                <a:latin typeface="Cambria Math" panose="02040503050406030204" pitchFamily="18" charset="0"/>
                              </a:rPr>
                              <m:t>𝑖</m:t>
                            </m:r>
                            <m:r>
                              <a:rPr lang="en-US" sz="3900" i="1">
                                <a:latin typeface="Cambria Math" panose="02040503050406030204" pitchFamily="18" charset="0"/>
                              </a:rPr>
                              <m:t>=1</m:t>
                            </m:r>
                          </m:sub>
                          <m:sup>
                            <m:r>
                              <a:rPr lang="en-US" sz="3900" i="1">
                                <a:latin typeface="Cambria Math" panose="02040503050406030204" pitchFamily="18" charset="0"/>
                              </a:rPr>
                              <m:t>𝐾</m:t>
                            </m:r>
                          </m:sup>
                          <m:e>
                            <m:sSub>
                              <m:sSubPr>
                                <m:ctrlPr>
                                  <a:rPr lang="en-US" sz="3900" i="1">
                                    <a:latin typeface="Cambria Math" panose="02040503050406030204" pitchFamily="18" charset="0"/>
                                  </a:rPr>
                                </m:ctrlPr>
                              </m:sSubPr>
                              <m:e>
                                <m:r>
                                  <a:rPr lang="en-US" sz="3900" i="1">
                                    <a:latin typeface="Cambria Math" panose="02040503050406030204" pitchFamily="18" charset="0"/>
                                  </a:rPr>
                                  <m:t>𝑛</m:t>
                                </m:r>
                              </m:e>
                              <m:sub>
                                <m:r>
                                  <a:rPr lang="en-US" sz="3900" i="1">
                                    <a:latin typeface="Cambria Math" panose="02040503050406030204" pitchFamily="18" charset="0"/>
                                  </a:rPr>
                                  <m:t>𝑖</m:t>
                                </m:r>
                              </m:sub>
                            </m:sSub>
                          </m:e>
                        </m:nary>
                      </m:den>
                    </m:f>
                  </m:oMath>
                </a14:m>
                <a:r>
                  <a:rPr lang="en-US" sz="3900" dirty="0"/>
                  <a:t>.</a:t>
                </a:r>
              </a:p>
              <a:p>
                <a:pPr>
                  <a:lnSpc>
                    <a:spcPct val="135000"/>
                  </a:lnSpc>
                  <a:spcBef>
                    <a:spcPts val="900"/>
                  </a:spcBef>
                </a:pPr>
                <a:r>
                  <a:rPr lang="en-US" sz="3900" dirty="0"/>
                  <a:t>The Silhouette Index is undefined when there is only one cluster.</a:t>
                </a:r>
              </a:p>
              <a:p>
                <a:pPr>
                  <a:lnSpc>
                    <a:spcPct val="135000"/>
                  </a:lnSpc>
                  <a:spcBef>
                    <a:spcPts val="900"/>
                  </a:spcBef>
                </a:pPr>
                <a:r>
                  <a:rPr lang="en-US" sz="3900" dirty="0"/>
                  <a:t>The Silhouette Index has a range of [-1, 1].</a:t>
                </a:r>
              </a:p>
              <a:p>
                <a:pPr lvl="1">
                  <a:lnSpc>
                    <a:spcPct val="135000"/>
                  </a:lnSpc>
                  <a:spcBef>
                    <a:spcPts val="900"/>
                  </a:spcBef>
                </a:pPr>
                <a:r>
                  <a:rPr lang="en-US" dirty="0">
                    <a:solidFill>
                      <a:schemeClr val="tx1"/>
                    </a:solidFill>
                  </a:rPr>
                  <a:t>A larger value is better</a:t>
                </a:r>
              </a:p>
              <a:p>
                <a:pPr lvl="1">
                  <a:lnSpc>
                    <a:spcPct val="135000"/>
                  </a:lnSpc>
                  <a:spcBef>
                    <a:spcPts val="900"/>
                  </a:spcBef>
                </a:pPr>
                <a:r>
                  <a:rPr lang="en-US" dirty="0">
                    <a:solidFill>
                      <a:schemeClr val="tx1"/>
                    </a:solidFill>
                  </a:rPr>
                  <a:t>+1 indicates a perfect clustering result</a:t>
                </a:r>
              </a:p>
              <a:p>
                <a:pPr lvl="1">
                  <a:lnSpc>
                    <a:spcPct val="135000"/>
                  </a:lnSpc>
                  <a:spcBef>
                    <a:spcPts val="900"/>
                  </a:spcBef>
                </a:pPr>
                <a:r>
                  <a:rPr lang="en-US" dirty="0">
                    <a:solidFill>
                      <a:schemeClr val="tx1"/>
                    </a:solidFill>
                  </a:rPr>
                  <a:t>-1 indicates the worst clustering result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0156" y="2536032"/>
                <a:ext cx="15773400" cy="6527007"/>
              </a:xfrm>
              <a:blipFill>
                <a:blip r:embed="rId2"/>
                <a:stretch>
                  <a:fillRect l="-1082" b="-3268"/>
                </a:stretch>
              </a:blipFill>
            </p:spPr>
            <p:txBody>
              <a:bodyPr/>
              <a:lstStyle/>
              <a:p>
                <a:r>
                  <a:rPr lang="en-US">
                    <a:noFill/>
                  </a:rPr>
                  <a:t> </a:t>
                </a:r>
              </a:p>
            </p:txBody>
          </p:sp>
        </mc:Fallback>
      </mc:AlternateContent>
    </p:spTree>
    <p:extLst>
      <p:ext uri="{BB962C8B-B14F-4D97-AF65-F5344CB8AC3E}">
        <p14:creationId xmlns:p14="http://schemas.microsoft.com/office/powerpoint/2010/main" val="3823142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8345"/>
          </a:xfrm>
        </p:spPr>
        <p:txBody>
          <a:bodyPr/>
          <a:lstStyle/>
          <a:p>
            <a:r>
              <a:rPr lang="en-US" b="1" dirty="0">
                <a:solidFill>
                  <a:schemeClr val="bg1"/>
                </a:solidFill>
              </a:rPr>
              <a:t>Reproducibility</a:t>
            </a:r>
          </a:p>
        </p:txBody>
      </p:sp>
      <p:graphicFrame>
        <p:nvGraphicFramePr>
          <p:cNvPr id="9" name="Diagram 8">
            <a:extLst>
              <a:ext uri="{FF2B5EF4-FFF2-40B4-BE49-F238E27FC236}">
                <a16:creationId xmlns:a16="http://schemas.microsoft.com/office/drawing/2014/main" id="{E47EC9E2-2177-4E7C-A6D5-10824CF04C01}"/>
              </a:ext>
            </a:extLst>
          </p:cNvPr>
          <p:cNvGraphicFramePr/>
          <p:nvPr>
            <p:extLst>
              <p:ext uri="{D42A27DB-BD31-4B8C-83A1-F6EECF244321}">
                <p14:modId xmlns:p14="http://schemas.microsoft.com/office/powerpoint/2010/main" val="3477009423"/>
              </p:ext>
            </p:extLst>
          </p:nvPr>
        </p:nvGraphicFramePr>
        <p:xfrm>
          <a:off x="1257302" y="2536033"/>
          <a:ext cx="15894768" cy="6697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researcher">
            <a:extLst>
              <a:ext uri="{FF2B5EF4-FFF2-40B4-BE49-F238E27FC236}">
                <a16:creationId xmlns:a16="http://schemas.microsoft.com/office/drawing/2014/main" id="{DE22589F-1781-46A7-9D00-8CFF0D1B7C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551" y="2536032"/>
            <a:ext cx="3460715" cy="2057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836269-AE1F-4F4E-9C4C-5D0D6A1F55E1}"/>
              </a:ext>
            </a:extLst>
          </p:cNvPr>
          <p:cNvSpPr txBox="1"/>
          <p:nvPr/>
        </p:nvSpPr>
        <p:spPr>
          <a:xfrm>
            <a:off x="731307" y="3900935"/>
            <a:ext cx="1371600" cy="646331"/>
          </a:xfrm>
          <a:prstGeom prst="rect">
            <a:avLst/>
          </a:prstGeom>
          <a:noFill/>
        </p:spPr>
        <p:txBody>
          <a:bodyPr wrap="square" rtlCol="0">
            <a:spAutoFit/>
          </a:bodyPr>
          <a:lstStyle/>
          <a:p>
            <a:pPr algn="ctr"/>
            <a:r>
              <a:rPr lang="en-US" sz="3600" b="1" dirty="0">
                <a:solidFill>
                  <a:schemeClr val="bg1"/>
                </a:solidFill>
              </a:rPr>
              <a:t>ME</a:t>
            </a:r>
          </a:p>
        </p:txBody>
      </p:sp>
    </p:spTree>
    <p:extLst>
      <p:ext uri="{BB962C8B-B14F-4D97-AF65-F5344CB8AC3E}">
        <p14:creationId xmlns:p14="http://schemas.microsoft.com/office/powerpoint/2010/main" val="1770067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a:solidFill>
                      <a:schemeClr val="bg1"/>
                    </a:solidFill>
                  </a:rPr>
                  <a:t>Python Function for </a:t>
                </a:r>
                <a14:m>
                  <m:oMath xmlns:m="http://schemas.openxmlformats.org/officeDocument/2006/math">
                    <m:r>
                      <a:rPr lang="en-US" b="1" i="1" dirty="0" smtClean="0">
                        <a:solidFill>
                          <a:schemeClr val="bg1"/>
                        </a:solidFill>
                        <a:latin typeface="Cambria Math" panose="02040503050406030204" pitchFamily="18" charset="0"/>
                      </a:rPr>
                      <m:t>𝒌</m:t>
                    </m:r>
                  </m:oMath>
                </a14:m>
                <a:r>
                  <a:rPr lang="en-US" b="1" dirty="0">
                    <a:solidFill>
                      <a:schemeClr val="bg1"/>
                    </a:solidFill>
                  </a:rPr>
                  <a:t>-Means Algorithm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b="-5490"/>
                </a:stretch>
              </a:blipFill>
            </p:spPr>
            <p:txBody>
              <a:bodyPr/>
              <a:lstStyle/>
              <a:p>
                <a:r>
                  <a:rPr lang="en-US">
                    <a:noFill/>
                  </a:rPr>
                  <a:t> </a:t>
                </a:r>
              </a:p>
            </p:txBody>
          </p:sp>
        </mc:Fallback>
      </mc:AlternateContent>
      <p:sp>
        <p:nvSpPr>
          <p:cNvPr id="3" name="Content Placeholder 2"/>
          <p:cNvSpPr>
            <a:spLocks noGrp="1"/>
          </p:cNvSpPr>
          <p:nvPr>
            <p:ph idx="1"/>
          </p:nvPr>
        </p:nvSpPr>
        <p:spPr/>
        <p:txBody>
          <a:bodyPr anchor="ctr">
            <a:normAutofit fontScale="92500" lnSpcReduction="10000"/>
          </a:bodyPr>
          <a:lstStyle/>
          <a:p>
            <a:pPr marL="571500" lvl="1" indent="-571500">
              <a:lnSpc>
                <a:spcPct val="135000"/>
              </a:lnSpc>
              <a:spcBef>
                <a:spcPts val="600"/>
              </a:spcBef>
            </a:pPr>
            <a:r>
              <a:rPr lang="en-US" sz="3900" b="1" dirty="0"/>
              <a:t>Function</a:t>
            </a:r>
            <a:r>
              <a:rPr lang="en-US" sz="3900" dirty="0"/>
              <a:t>: </a:t>
            </a:r>
            <a:r>
              <a:rPr lang="en-US" sz="3900" dirty="0" err="1"/>
              <a:t>sklearn.cluster.KMeans</a:t>
            </a:r>
            <a:r>
              <a:rPr lang="en-US" sz="3900" dirty="0"/>
              <a:t>(</a:t>
            </a:r>
            <a:r>
              <a:rPr lang="en-US" sz="3900" dirty="0" err="1"/>
              <a:t>n_clusters</a:t>
            </a:r>
            <a:r>
              <a:rPr lang="en-US" sz="3900" dirty="0"/>
              <a:t>=, </a:t>
            </a:r>
            <a:r>
              <a:rPr lang="en-US" sz="3900" dirty="0" err="1"/>
              <a:t>init</a:t>
            </a:r>
            <a:r>
              <a:rPr lang="en-US" sz="3900" dirty="0"/>
              <a:t> = 'random', </a:t>
            </a:r>
            <a:r>
              <a:rPr lang="en-US" sz="3900" dirty="0" err="1"/>
              <a:t>n_init</a:t>
            </a:r>
            <a:r>
              <a:rPr lang="en-US" sz="3900" dirty="0"/>
              <a:t>='auto', </a:t>
            </a:r>
            <a:r>
              <a:rPr lang="en-US" sz="3900" dirty="0" err="1"/>
              <a:t>random_state</a:t>
            </a:r>
            <a:r>
              <a:rPr lang="en-US" sz="3900" dirty="0"/>
              <a:t>=None)¶</a:t>
            </a:r>
          </a:p>
          <a:p>
            <a:pPr marL="571500" lvl="1" indent="-571500">
              <a:lnSpc>
                <a:spcPct val="135000"/>
              </a:lnSpc>
              <a:spcBef>
                <a:spcPts val="600"/>
              </a:spcBef>
            </a:pPr>
            <a:r>
              <a:rPr lang="en-US" sz="3900" b="1" dirty="0"/>
              <a:t>Description</a:t>
            </a:r>
            <a:r>
              <a:rPr lang="en-US" sz="3900" dirty="0"/>
              <a:t>:</a:t>
            </a:r>
          </a:p>
          <a:p>
            <a:pPr marL="1136650" lvl="2" indent="-571500">
              <a:lnSpc>
                <a:spcPct val="135000"/>
              </a:lnSpc>
              <a:spcBef>
                <a:spcPts val="600"/>
              </a:spcBef>
              <a:buFont typeface="Wingdings" panose="05000000000000000000" pitchFamily="2" charset="2"/>
              <a:buChar char="§"/>
            </a:pPr>
            <a:r>
              <a:rPr lang="en-US" sz="3500" dirty="0"/>
              <a:t>Discover </a:t>
            </a:r>
            <a:r>
              <a:rPr lang="en-US" sz="3500" i="1" dirty="0" err="1"/>
              <a:t>n_clusters</a:t>
            </a:r>
            <a:r>
              <a:rPr lang="en-US" sz="3500" dirty="0"/>
              <a:t> clusters with continuous features.</a:t>
            </a:r>
          </a:p>
          <a:p>
            <a:pPr marL="1136650" lvl="2" indent="-571500">
              <a:lnSpc>
                <a:spcPct val="135000"/>
              </a:lnSpc>
              <a:spcBef>
                <a:spcPts val="600"/>
              </a:spcBef>
              <a:buFont typeface="Wingdings" panose="05000000000000000000" pitchFamily="2" charset="2"/>
              <a:buChar char="§"/>
            </a:pPr>
            <a:r>
              <a:rPr lang="en-US" sz="3500" dirty="0"/>
              <a:t>Choose initial centroids randomly with multiple trials.</a:t>
            </a:r>
          </a:p>
          <a:p>
            <a:pPr marL="1136650" lvl="2" indent="-571500">
              <a:lnSpc>
                <a:spcPct val="135000"/>
              </a:lnSpc>
              <a:spcBef>
                <a:spcPts val="600"/>
              </a:spcBef>
              <a:buFont typeface="Wingdings" panose="05000000000000000000" pitchFamily="2" charset="2"/>
              <a:buChar char="§"/>
            </a:pPr>
            <a:r>
              <a:rPr lang="en-US" sz="3500" dirty="0"/>
              <a:t>To replicate the results, you must specify a positive integer for </a:t>
            </a:r>
            <a:r>
              <a:rPr lang="en-US" sz="3500" i="1" dirty="0" err="1"/>
              <a:t>random_state</a:t>
            </a:r>
            <a:r>
              <a:rPr lang="en-US" sz="3500" dirty="0"/>
              <a:t>.</a:t>
            </a:r>
          </a:p>
          <a:p>
            <a:pPr marL="1136650" lvl="2" indent="-571500">
              <a:lnSpc>
                <a:spcPct val="135000"/>
              </a:lnSpc>
              <a:spcBef>
                <a:spcPts val="600"/>
              </a:spcBef>
              <a:buFont typeface="Wingdings" panose="05000000000000000000" pitchFamily="2" charset="2"/>
              <a:buChar char="§"/>
            </a:pPr>
            <a:r>
              <a:rPr lang="en-US" sz="3500" dirty="0"/>
              <a:t>The only distance metric offered is Euclidean as </a:t>
            </a:r>
            <a:r>
              <a:rPr lang="en-US" sz="3500"/>
              <a:t>of version 1.3.2.</a:t>
            </a:r>
            <a:endParaRPr lang="en-US" sz="3500" dirty="0"/>
          </a:p>
          <a:p>
            <a:pPr marL="571500" lvl="1" indent="-571500">
              <a:lnSpc>
                <a:spcPct val="135000"/>
              </a:lnSpc>
              <a:spcBef>
                <a:spcPts val="600"/>
              </a:spcBef>
            </a:pPr>
            <a:r>
              <a:rPr lang="en-US" sz="3900" b="1" dirty="0"/>
              <a:t>Reference</a:t>
            </a:r>
            <a:r>
              <a:rPr lang="en-US" sz="3900" dirty="0"/>
              <a:t>: </a:t>
            </a:r>
            <a:r>
              <a:rPr lang="en-US" sz="3900" dirty="0">
                <a:solidFill>
                  <a:srgbClr val="0070C0"/>
                </a:solidFill>
                <a:hlinkClick r:id="rId4">
                  <a:extLst>
                    <a:ext uri="{A12FA001-AC4F-418D-AE19-62706E023703}">
                      <ahyp:hlinkClr xmlns:ahyp="http://schemas.microsoft.com/office/drawing/2018/hyperlinkcolor" val="tx"/>
                    </a:ext>
                  </a:extLst>
                </a:hlinkClick>
              </a:rPr>
              <a:t>sklearn.cluster.KMeans.html</a:t>
            </a:r>
            <a:endParaRPr lang="en-US" sz="3900" dirty="0">
              <a:solidFill>
                <a:srgbClr val="0070C0"/>
              </a:solidFill>
            </a:endParaRPr>
          </a:p>
        </p:txBody>
      </p:sp>
    </p:spTree>
    <p:extLst>
      <p:ext uri="{BB962C8B-B14F-4D97-AF65-F5344CB8AC3E}">
        <p14:creationId xmlns:p14="http://schemas.microsoft.com/office/powerpoint/2010/main" val="11079471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Many Clusters Are There?</a:t>
            </a:r>
          </a:p>
        </p:txBody>
      </p:sp>
      <p:pic>
        <p:nvPicPr>
          <p:cNvPr id="8" name="Picture 7">
            <a:extLst>
              <a:ext uri="{FF2B5EF4-FFF2-40B4-BE49-F238E27FC236}">
                <a16:creationId xmlns:a16="http://schemas.microsoft.com/office/drawing/2014/main" id="{3F274BE1-EE16-4204-B8C6-E74720662002}"/>
              </a:ext>
            </a:extLst>
          </p:cNvPr>
          <p:cNvPicPr>
            <a:picLocks noChangeAspect="1"/>
          </p:cNvPicPr>
          <p:nvPr/>
        </p:nvPicPr>
        <p:blipFill>
          <a:blip r:embed="rId2"/>
          <a:stretch>
            <a:fillRect/>
          </a:stretch>
        </p:blipFill>
        <p:spPr>
          <a:xfrm>
            <a:off x="6074228" y="2013837"/>
            <a:ext cx="9951834" cy="6858000"/>
          </a:xfrm>
          <a:prstGeom prst="rect">
            <a:avLst/>
          </a:prstGeom>
          <a:ln w="28575">
            <a:solidFill>
              <a:schemeClr val="tx1"/>
            </a:solidFill>
          </a:ln>
        </p:spPr>
      </p:pic>
      <p:graphicFrame>
        <p:nvGraphicFramePr>
          <p:cNvPr id="12" name="Table 11">
            <a:extLst>
              <a:ext uri="{FF2B5EF4-FFF2-40B4-BE49-F238E27FC236}">
                <a16:creationId xmlns:a16="http://schemas.microsoft.com/office/drawing/2014/main" id="{0863D073-D15B-415C-A92F-14BBB11FCF4B}"/>
              </a:ext>
            </a:extLst>
          </p:cNvPr>
          <p:cNvGraphicFramePr>
            <a:graphicFrameLocks noGrp="1"/>
          </p:cNvGraphicFramePr>
          <p:nvPr>
            <p:extLst>
              <p:ext uri="{D42A27DB-BD31-4B8C-83A1-F6EECF244321}">
                <p14:modId xmlns:p14="http://schemas.microsoft.com/office/powerpoint/2010/main" val="1471774228"/>
              </p:ext>
            </p:extLst>
          </p:nvPr>
        </p:nvGraphicFramePr>
        <p:xfrm>
          <a:off x="1814641" y="2099562"/>
          <a:ext cx="3568962" cy="6686550"/>
        </p:xfrm>
        <a:graphic>
          <a:graphicData uri="http://schemas.openxmlformats.org/drawingml/2006/table">
            <a:tbl>
              <a:tblPr firstRow="1">
                <a:tableStyleId>{21E4AEA4-8DFA-4A89-87EB-49C32662AFE0}</a:tableStyleId>
              </a:tblPr>
              <a:tblGrid>
                <a:gridCol w="1784481">
                  <a:extLst>
                    <a:ext uri="{9D8B030D-6E8A-4147-A177-3AD203B41FA5}">
                      <a16:colId xmlns:a16="http://schemas.microsoft.com/office/drawing/2014/main" val="4005641648"/>
                    </a:ext>
                  </a:extLst>
                </a:gridCol>
                <a:gridCol w="1784481">
                  <a:extLst>
                    <a:ext uri="{9D8B030D-6E8A-4147-A177-3AD203B41FA5}">
                      <a16:colId xmlns:a16="http://schemas.microsoft.com/office/drawing/2014/main" val="1708058948"/>
                    </a:ext>
                  </a:extLst>
                </a:gridCol>
              </a:tblGrid>
              <a:tr h="514350">
                <a:tc>
                  <a:txBody>
                    <a:bodyPr/>
                    <a:lstStyle/>
                    <a:p>
                      <a:pPr algn="ctr" fontAlgn="b"/>
                      <a:r>
                        <a:rPr lang="en-US" sz="3300" b="1" u="none" strike="noStrike" dirty="0">
                          <a:solidFill>
                            <a:schemeClr val="tx1"/>
                          </a:solidFill>
                          <a:effectLst/>
                        </a:rPr>
                        <a:t>x</a:t>
                      </a:r>
                      <a:endParaRPr lang="en-US" sz="3300" b="1" i="0" u="none" strike="noStrike" dirty="0">
                        <a:solidFill>
                          <a:schemeClr val="tx1"/>
                        </a:solidFill>
                        <a:effectLst/>
                        <a:latin typeface="Calibri" panose="020F0502020204030204" pitchFamily="34" charset="0"/>
                      </a:endParaRPr>
                    </a:p>
                  </a:txBody>
                  <a:tcPr marL="11430" marR="11430" marT="11430" marB="0" anchor="b">
                    <a:noFill/>
                  </a:tcPr>
                </a:tc>
                <a:tc>
                  <a:txBody>
                    <a:bodyPr/>
                    <a:lstStyle/>
                    <a:p>
                      <a:pPr algn="ctr" fontAlgn="b"/>
                      <a:r>
                        <a:rPr lang="en-US" sz="3300" b="1" u="none" strike="noStrike" dirty="0">
                          <a:solidFill>
                            <a:schemeClr val="tx1"/>
                          </a:solidFill>
                          <a:effectLst/>
                        </a:rPr>
                        <a:t>y</a:t>
                      </a:r>
                      <a:endParaRPr lang="en-US" sz="3300" b="1" i="0" u="none" strike="noStrike" dirty="0">
                        <a:solidFill>
                          <a:schemeClr val="tx1"/>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868694598"/>
                  </a:ext>
                </a:extLst>
              </a:tr>
              <a:tr h="514350">
                <a:tc>
                  <a:txBody>
                    <a:bodyPr/>
                    <a:lstStyle/>
                    <a:p>
                      <a:pPr algn="ctr" fontAlgn="b"/>
                      <a:r>
                        <a:rPr lang="en-US" sz="3300" b="0" u="none" strike="noStrike" dirty="0">
                          <a:solidFill>
                            <a:srgbClr val="000000"/>
                          </a:solidFill>
                          <a:effectLst/>
                        </a:rPr>
                        <a:t>2</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11</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2584042582"/>
                  </a:ext>
                </a:extLst>
              </a:tr>
              <a:tr h="514350">
                <a:tc>
                  <a:txBody>
                    <a:bodyPr/>
                    <a:lstStyle/>
                    <a:p>
                      <a:pPr algn="ctr" fontAlgn="b"/>
                      <a:r>
                        <a:rPr lang="en-US" sz="3300" b="0" u="none" strike="noStrike" dirty="0">
                          <a:solidFill>
                            <a:srgbClr val="000000"/>
                          </a:solidFill>
                          <a:effectLst/>
                        </a:rPr>
                        <a:t>4</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11</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4206077709"/>
                  </a:ext>
                </a:extLst>
              </a:tr>
              <a:tr h="514350">
                <a:tc>
                  <a:txBody>
                    <a:bodyPr/>
                    <a:lstStyle/>
                    <a:p>
                      <a:pPr algn="ctr" fontAlgn="b"/>
                      <a:r>
                        <a:rPr lang="en-US" sz="3300" b="0" u="none" strike="noStrike" dirty="0">
                          <a:solidFill>
                            <a:srgbClr val="000000"/>
                          </a:solidFill>
                          <a:effectLst/>
                        </a:rPr>
                        <a:t>2</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9</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2065072759"/>
                  </a:ext>
                </a:extLst>
              </a:tr>
              <a:tr h="514350">
                <a:tc>
                  <a:txBody>
                    <a:bodyPr/>
                    <a:lstStyle/>
                    <a:p>
                      <a:pPr algn="ctr" fontAlgn="b"/>
                      <a:r>
                        <a:rPr lang="en-US" sz="3300" b="0" u="none" strike="noStrike">
                          <a:solidFill>
                            <a:srgbClr val="000000"/>
                          </a:solidFill>
                          <a:effectLst/>
                        </a:rPr>
                        <a:t>4</a:t>
                      </a:r>
                      <a:endParaRPr lang="en-US" sz="3300" b="0" i="0" u="none" strike="noStrike">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9</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2634446955"/>
                  </a:ext>
                </a:extLst>
              </a:tr>
              <a:tr h="514350">
                <a:tc>
                  <a:txBody>
                    <a:bodyPr/>
                    <a:lstStyle/>
                    <a:p>
                      <a:pPr algn="ctr" fontAlgn="b"/>
                      <a:r>
                        <a:rPr lang="en-US" sz="3300" b="0" u="none" strike="noStrike" dirty="0">
                          <a:solidFill>
                            <a:srgbClr val="000000"/>
                          </a:solidFill>
                          <a:effectLst/>
                        </a:rPr>
                        <a:t>6</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11</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507005030"/>
                  </a:ext>
                </a:extLst>
              </a:tr>
              <a:tr h="514350">
                <a:tc>
                  <a:txBody>
                    <a:bodyPr/>
                    <a:lstStyle/>
                    <a:p>
                      <a:pPr algn="ctr" fontAlgn="b"/>
                      <a:r>
                        <a:rPr lang="en-US" sz="3300" b="0" u="none" strike="noStrike" dirty="0">
                          <a:solidFill>
                            <a:srgbClr val="000000"/>
                          </a:solidFill>
                          <a:effectLst/>
                        </a:rPr>
                        <a:t>8</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11</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3999977222"/>
                  </a:ext>
                </a:extLst>
              </a:tr>
              <a:tr h="514350">
                <a:tc>
                  <a:txBody>
                    <a:bodyPr/>
                    <a:lstStyle/>
                    <a:p>
                      <a:pPr algn="ctr" fontAlgn="b"/>
                      <a:r>
                        <a:rPr lang="en-US" sz="3300" b="0" u="none" strike="noStrike" dirty="0">
                          <a:solidFill>
                            <a:srgbClr val="000000"/>
                          </a:solidFill>
                          <a:effectLst/>
                        </a:rPr>
                        <a:t>6</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9</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2867306014"/>
                  </a:ext>
                </a:extLst>
              </a:tr>
              <a:tr h="514350">
                <a:tc>
                  <a:txBody>
                    <a:bodyPr/>
                    <a:lstStyle/>
                    <a:p>
                      <a:pPr algn="ctr" fontAlgn="b"/>
                      <a:r>
                        <a:rPr lang="en-US" sz="3300" b="0" u="none" strike="noStrike">
                          <a:solidFill>
                            <a:srgbClr val="000000"/>
                          </a:solidFill>
                          <a:effectLst/>
                        </a:rPr>
                        <a:t>8</a:t>
                      </a:r>
                      <a:endParaRPr lang="en-US" sz="3300" b="0" i="0" u="none" strike="noStrike">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9</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3512548132"/>
                  </a:ext>
                </a:extLst>
              </a:tr>
              <a:tr h="514350">
                <a:tc>
                  <a:txBody>
                    <a:bodyPr/>
                    <a:lstStyle/>
                    <a:p>
                      <a:pPr algn="ctr" fontAlgn="b"/>
                      <a:r>
                        <a:rPr lang="en-US" sz="3300" b="0" u="none" strike="noStrike" dirty="0">
                          <a:solidFill>
                            <a:srgbClr val="000000"/>
                          </a:solidFill>
                          <a:effectLst/>
                        </a:rPr>
                        <a:t>4.5</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5.5</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3949985527"/>
                  </a:ext>
                </a:extLst>
              </a:tr>
              <a:tr h="514350">
                <a:tc>
                  <a:txBody>
                    <a:bodyPr/>
                    <a:lstStyle/>
                    <a:p>
                      <a:pPr algn="ctr" fontAlgn="b"/>
                      <a:r>
                        <a:rPr lang="en-US" sz="3300" b="0" u="none" strike="noStrike">
                          <a:solidFill>
                            <a:srgbClr val="000000"/>
                          </a:solidFill>
                          <a:effectLst/>
                        </a:rPr>
                        <a:t>5.5</a:t>
                      </a:r>
                      <a:endParaRPr lang="en-US" sz="3300" b="0" i="0" u="none" strike="noStrike">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5.5</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598148817"/>
                  </a:ext>
                </a:extLst>
              </a:tr>
              <a:tr h="514350">
                <a:tc>
                  <a:txBody>
                    <a:bodyPr/>
                    <a:lstStyle/>
                    <a:p>
                      <a:pPr algn="ctr" fontAlgn="b"/>
                      <a:r>
                        <a:rPr lang="en-US" sz="3300" b="0" u="none" strike="noStrike" dirty="0">
                          <a:solidFill>
                            <a:srgbClr val="000000"/>
                          </a:solidFill>
                          <a:effectLst/>
                        </a:rPr>
                        <a:t>5.5</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4.5</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1573837568"/>
                  </a:ext>
                </a:extLst>
              </a:tr>
              <a:tr h="514350">
                <a:tc>
                  <a:txBody>
                    <a:bodyPr/>
                    <a:lstStyle/>
                    <a:p>
                      <a:pPr algn="ctr" fontAlgn="b"/>
                      <a:r>
                        <a:rPr lang="en-US" sz="3300" b="0" u="none" strike="noStrike" dirty="0">
                          <a:solidFill>
                            <a:srgbClr val="000000"/>
                          </a:solidFill>
                          <a:effectLst/>
                        </a:rPr>
                        <a:t>4.5</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tc>
                  <a:txBody>
                    <a:bodyPr/>
                    <a:lstStyle/>
                    <a:p>
                      <a:pPr algn="ctr" fontAlgn="b"/>
                      <a:r>
                        <a:rPr lang="en-US" sz="3300" b="0" u="none" strike="noStrike" dirty="0">
                          <a:solidFill>
                            <a:srgbClr val="000000"/>
                          </a:solidFill>
                          <a:effectLst/>
                        </a:rPr>
                        <a:t>4.5</a:t>
                      </a:r>
                      <a:endParaRPr lang="en-US" sz="3300" b="0" i="0" u="none" strike="noStrike" dirty="0">
                        <a:solidFill>
                          <a:srgbClr val="000000"/>
                        </a:solidFill>
                        <a:effectLst/>
                        <a:latin typeface="Calibri" panose="020F0502020204030204" pitchFamily="34" charset="0"/>
                      </a:endParaRPr>
                    </a:p>
                  </a:txBody>
                  <a:tcPr marL="11430" marR="11430" marT="11430" marB="0" anchor="b">
                    <a:noFill/>
                  </a:tcPr>
                </a:tc>
                <a:extLst>
                  <a:ext uri="{0D108BD9-81ED-4DB2-BD59-A6C34878D82A}">
                    <a16:rowId xmlns:a16="http://schemas.microsoft.com/office/drawing/2014/main" val="4071891307"/>
                  </a:ext>
                </a:extLst>
              </a:tr>
            </a:tbl>
          </a:graphicData>
        </a:graphic>
      </p:graphicFrame>
    </p:spTree>
    <p:extLst>
      <p:ext uri="{BB962C8B-B14F-4D97-AF65-F5344CB8AC3E}">
        <p14:creationId xmlns:p14="http://schemas.microsoft.com/office/powerpoint/2010/main" val="1646181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81 ===</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buFont typeface="+mj-lt"/>
              <a:buAutoNum type="arabicPeriod"/>
            </a:pPr>
            <a:r>
              <a:rPr lang="en-US" dirty="0"/>
              <a:t>How many clusters do you see based on the chart?</a:t>
            </a:r>
          </a:p>
          <a:p>
            <a:pPr marL="742950" indent="-742950">
              <a:buFont typeface="+mj-lt"/>
              <a:buAutoNum type="arabicPeriod"/>
            </a:pPr>
            <a:r>
              <a:rPr lang="en-US" dirty="0"/>
              <a:t>What is the minimum number of clusters?</a:t>
            </a:r>
          </a:p>
          <a:p>
            <a:pPr marL="742950" indent="-742950">
              <a:buFont typeface="+mj-lt"/>
              <a:buAutoNum type="arabicPeriod"/>
            </a:pPr>
            <a:r>
              <a:rPr lang="en-US" dirty="0"/>
              <a:t>What is the maximum number of clusters? </a:t>
            </a:r>
          </a:p>
        </p:txBody>
      </p:sp>
    </p:spTree>
    <p:extLst>
      <p:ext uri="{BB962C8B-B14F-4D97-AF65-F5344CB8AC3E}">
        <p14:creationId xmlns:p14="http://schemas.microsoft.com/office/powerpoint/2010/main" val="15923327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p>
            <a:r>
              <a:rPr lang="en-US" dirty="0"/>
              <a:t>How Many Clusters Are There?</a:t>
            </a:r>
          </a:p>
        </p:txBody>
      </p:sp>
      <p:sp>
        <p:nvSpPr>
          <p:cNvPr id="5" name="Content Placeholder 4">
            <a:extLst>
              <a:ext uri="{FF2B5EF4-FFF2-40B4-BE49-F238E27FC236}">
                <a16:creationId xmlns:a16="http://schemas.microsoft.com/office/drawing/2014/main" id="{3F953305-18AA-7272-32F4-6665F49A8600}"/>
              </a:ext>
            </a:extLst>
          </p:cNvPr>
          <p:cNvSpPr>
            <a:spLocks noGrp="1"/>
          </p:cNvSpPr>
          <p:nvPr>
            <p:ph idx="1"/>
          </p:nvPr>
        </p:nvSpPr>
        <p:spPr/>
        <p:txBody>
          <a:bodyPr anchor="ctr"/>
          <a:lstStyle/>
          <a:p>
            <a:r>
              <a:rPr lang="en-US" sz="3600" dirty="0"/>
              <a:t>We surely see </a:t>
            </a:r>
            <a:r>
              <a:rPr lang="en-US" sz="3600" i="1" dirty="0"/>
              <a:t>at least</a:t>
            </a:r>
            <a:r>
              <a:rPr lang="en-US" sz="3600" dirty="0"/>
              <a:t> two clusters.</a:t>
            </a:r>
          </a:p>
          <a:p>
            <a:pPr lvl="1">
              <a:buFont typeface="Wingdings" panose="05000000000000000000" pitchFamily="2" charset="2"/>
              <a:buChar char="§"/>
            </a:pPr>
            <a:r>
              <a:rPr lang="en-US" sz="2800" dirty="0"/>
              <a:t>The four points in the lower half of the chart are clearly apart from the remaining eight points.</a:t>
            </a:r>
          </a:p>
          <a:p>
            <a:pPr lvl="1">
              <a:buFont typeface="Wingdings" panose="05000000000000000000" pitchFamily="2" charset="2"/>
              <a:buChar char="§"/>
            </a:pPr>
            <a:r>
              <a:rPr lang="en-US" sz="2800" dirty="0"/>
              <a:t>Thus, there are at least two clusters.</a:t>
            </a:r>
          </a:p>
          <a:p>
            <a:r>
              <a:rPr lang="en-US" sz="3600" dirty="0"/>
              <a:t>We will try number of clusters from 1 to 11.</a:t>
            </a:r>
          </a:p>
          <a:p>
            <a:pPr lvl="1">
              <a:buFont typeface="Wingdings" panose="05000000000000000000" pitchFamily="2" charset="2"/>
              <a:buChar char="§"/>
            </a:pPr>
            <a:r>
              <a:rPr lang="en-US" sz="2800" dirty="0"/>
              <a:t>Start at one anyway for the sake of completeness.</a:t>
            </a:r>
          </a:p>
          <a:p>
            <a:pPr lvl="1">
              <a:buFont typeface="Wingdings" panose="05000000000000000000" pitchFamily="2" charset="2"/>
              <a:buChar char="§"/>
            </a:pPr>
            <a:r>
              <a:rPr lang="en-US" sz="2800" dirty="0"/>
              <a:t>There are twelve observations.  The </a:t>
            </a:r>
            <a:r>
              <a:rPr lang="en-US" sz="2800" dirty="0" err="1"/>
              <a:t>KMeans</a:t>
            </a:r>
            <a:r>
              <a:rPr lang="en-US" sz="2800" dirty="0"/>
              <a:t> implementation can</a:t>
            </a:r>
            <a:br>
              <a:rPr lang="en-US" sz="2800" dirty="0"/>
            </a:br>
            <a:r>
              <a:rPr lang="en-US" sz="2800" dirty="0"/>
              <a:t>go as high as one fewer than the number of observations.</a:t>
            </a:r>
          </a:p>
          <a:p>
            <a:r>
              <a:rPr lang="en-US" sz="3600" dirty="0"/>
              <a:t>We use a random seed of 5712023. </a:t>
            </a:r>
          </a:p>
          <a:p>
            <a:r>
              <a:rPr lang="en-US" sz="3600" dirty="0"/>
              <a:t>We will try ten random sets of initial centroids.</a:t>
            </a:r>
          </a:p>
        </p:txBody>
      </p:sp>
      <p:pic>
        <p:nvPicPr>
          <p:cNvPr id="8" name="Picture 7">
            <a:extLst>
              <a:ext uri="{FF2B5EF4-FFF2-40B4-BE49-F238E27FC236}">
                <a16:creationId xmlns:a16="http://schemas.microsoft.com/office/drawing/2014/main" id="{3F274BE1-EE16-4204-B8C6-E74720662002}"/>
              </a:ext>
            </a:extLst>
          </p:cNvPr>
          <p:cNvPicPr>
            <a:picLocks noChangeAspect="1"/>
          </p:cNvPicPr>
          <p:nvPr/>
        </p:nvPicPr>
        <p:blipFill>
          <a:blip r:embed="rId2"/>
          <a:stretch>
            <a:fillRect/>
          </a:stretch>
        </p:blipFill>
        <p:spPr>
          <a:xfrm>
            <a:off x="12865457" y="4123102"/>
            <a:ext cx="3980735" cy="2743200"/>
          </a:xfrm>
          <a:prstGeom prst="rect">
            <a:avLst/>
          </a:prstGeom>
        </p:spPr>
      </p:pic>
    </p:spTree>
    <p:extLst>
      <p:ext uri="{BB962C8B-B14F-4D97-AF65-F5344CB8AC3E}">
        <p14:creationId xmlns:p14="http://schemas.microsoft.com/office/powerpoint/2010/main" val="314813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72AEA9-0A49-B312-6FAC-7331F45CCD0D}"/>
              </a:ext>
            </a:extLst>
          </p:cNvPr>
          <p:cNvSpPr>
            <a:spLocks noGrp="1"/>
          </p:cNvSpPr>
          <p:nvPr>
            <p:ph type="title"/>
          </p:nvPr>
        </p:nvSpPr>
        <p:spPr/>
        <p:txBody>
          <a:bodyPr/>
          <a:lstStyle/>
          <a:p>
            <a:pPr algn="ctr"/>
            <a:r>
              <a:rPr lang="en-US" b="1" dirty="0"/>
              <a:t>Two-Dimensional Example</a:t>
            </a:r>
          </a:p>
        </p:txBody>
      </p:sp>
      <p:sp>
        <p:nvSpPr>
          <p:cNvPr id="2" name="Arrow: Right 1">
            <a:extLst>
              <a:ext uri="{FF2B5EF4-FFF2-40B4-BE49-F238E27FC236}">
                <a16:creationId xmlns:a16="http://schemas.microsoft.com/office/drawing/2014/main" id="{39A02DDD-A6F4-43A5-D306-A03B13DA8E81}"/>
              </a:ext>
            </a:extLst>
          </p:cNvPr>
          <p:cNvSpPr/>
          <p:nvPr/>
        </p:nvSpPr>
        <p:spPr>
          <a:xfrm>
            <a:off x="2286000" y="2743200"/>
            <a:ext cx="13716000" cy="4800600"/>
          </a:xfrm>
          <a:prstGeom prst="rightArrow">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200" b="1" dirty="0">
                <a:solidFill>
                  <a:schemeClr val="bg2"/>
                </a:solidFill>
              </a:rPr>
              <a:t>Module 4 </a:t>
            </a:r>
            <a:r>
              <a:rPr lang="en-US" sz="4200" b="1" dirty="0" err="1">
                <a:solidFill>
                  <a:schemeClr val="bg2"/>
                </a:solidFill>
              </a:rPr>
              <a:t>KMeans</a:t>
            </a:r>
            <a:r>
              <a:rPr lang="en-US" sz="4200" b="1" dirty="0">
                <a:solidFill>
                  <a:schemeClr val="bg2"/>
                </a:solidFill>
              </a:rPr>
              <a:t> 2D Example.py</a:t>
            </a:r>
          </a:p>
        </p:txBody>
      </p:sp>
    </p:spTree>
    <p:extLst>
      <p:ext uri="{BB962C8B-B14F-4D97-AF65-F5344CB8AC3E}">
        <p14:creationId xmlns:p14="http://schemas.microsoft.com/office/powerpoint/2010/main" val="18829909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For Various Number of Clusters</a:t>
            </a:r>
          </a:p>
        </p:txBody>
      </p:sp>
      <p:graphicFrame>
        <p:nvGraphicFramePr>
          <p:cNvPr id="6" name="Table 5">
            <a:extLst>
              <a:ext uri="{FF2B5EF4-FFF2-40B4-BE49-F238E27FC236}">
                <a16:creationId xmlns:a16="http://schemas.microsoft.com/office/drawing/2014/main" id="{3720E7A1-CD54-9FD7-D0C7-5BDE70CD7807}"/>
              </a:ext>
            </a:extLst>
          </p:cNvPr>
          <p:cNvGraphicFramePr>
            <a:graphicFrameLocks noGrp="1"/>
          </p:cNvGraphicFramePr>
          <p:nvPr>
            <p:extLst>
              <p:ext uri="{D42A27DB-BD31-4B8C-83A1-F6EECF244321}">
                <p14:modId xmlns:p14="http://schemas.microsoft.com/office/powerpoint/2010/main" val="2803967753"/>
              </p:ext>
            </p:extLst>
          </p:nvPr>
        </p:nvGraphicFramePr>
        <p:xfrm>
          <a:off x="1351148" y="1736955"/>
          <a:ext cx="15579356" cy="7132320"/>
        </p:xfrm>
        <a:graphic>
          <a:graphicData uri="http://schemas.openxmlformats.org/drawingml/2006/table">
            <a:tbl>
              <a:tblPr firstRow="1">
                <a:tableStyleId>{B301B821-A1FF-4177-AEE7-76D212191A09}</a:tableStyleId>
              </a:tblPr>
              <a:tblGrid>
                <a:gridCol w="3894839">
                  <a:extLst>
                    <a:ext uri="{9D8B030D-6E8A-4147-A177-3AD203B41FA5}">
                      <a16:colId xmlns:a16="http://schemas.microsoft.com/office/drawing/2014/main" val="2600798984"/>
                    </a:ext>
                  </a:extLst>
                </a:gridCol>
                <a:gridCol w="3894839">
                  <a:extLst>
                    <a:ext uri="{9D8B030D-6E8A-4147-A177-3AD203B41FA5}">
                      <a16:colId xmlns:a16="http://schemas.microsoft.com/office/drawing/2014/main" val="1507755777"/>
                    </a:ext>
                  </a:extLst>
                </a:gridCol>
                <a:gridCol w="3894839">
                  <a:extLst>
                    <a:ext uri="{9D8B030D-6E8A-4147-A177-3AD203B41FA5}">
                      <a16:colId xmlns:a16="http://schemas.microsoft.com/office/drawing/2014/main" val="4237820746"/>
                    </a:ext>
                  </a:extLst>
                </a:gridCol>
                <a:gridCol w="3894839">
                  <a:extLst>
                    <a:ext uri="{9D8B030D-6E8A-4147-A177-3AD203B41FA5}">
                      <a16:colId xmlns:a16="http://schemas.microsoft.com/office/drawing/2014/main" val="2616993915"/>
                    </a:ext>
                  </a:extLst>
                </a:gridCol>
              </a:tblGrid>
              <a:tr h="1097280">
                <a:tc>
                  <a:txBody>
                    <a:bodyPr/>
                    <a:lstStyle/>
                    <a:p>
                      <a:pPr algn="ctr" fontAlgn="b"/>
                      <a:r>
                        <a:rPr lang="en-US" sz="3200" b="1" u="none" strike="noStrike" dirty="0">
                          <a:solidFill>
                            <a:schemeClr val="bg1"/>
                          </a:solidFill>
                          <a:effectLst/>
                          <a:latin typeface="+mn-lt"/>
                        </a:rPr>
                        <a:t>Number of  Clusters</a:t>
                      </a:r>
                      <a:endParaRPr lang="en-US" sz="3200" b="1" i="0" u="none" strike="noStrike" dirty="0">
                        <a:solidFill>
                          <a:schemeClr val="bg1"/>
                        </a:solidFill>
                        <a:effectLst/>
                        <a:latin typeface="+mn-lt"/>
                      </a:endParaRPr>
                    </a:p>
                  </a:txBody>
                  <a:tcPr marL="11430" marR="0" marT="11430" marB="0" anchor="ctr">
                    <a:noFill/>
                  </a:tcPr>
                </a:tc>
                <a:tc>
                  <a:txBody>
                    <a:bodyPr/>
                    <a:lstStyle/>
                    <a:p>
                      <a:pPr algn="ctr" fontAlgn="b"/>
                      <a:r>
                        <a:rPr lang="en-US" sz="3200" b="1" u="none" strike="noStrike" dirty="0">
                          <a:solidFill>
                            <a:schemeClr val="bg1"/>
                          </a:solidFill>
                          <a:effectLst/>
                          <a:latin typeface="+mn-lt"/>
                        </a:rPr>
                        <a:t>Total Within-Cluster Sum of Squares</a:t>
                      </a:r>
                      <a:endParaRPr lang="en-US" sz="3200" b="1" i="0" u="none" strike="noStrike" dirty="0">
                        <a:solidFill>
                          <a:schemeClr val="bg1"/>
                        </a:solidFill>
                        <a:effectLst/>
                        <a:latin typeface="+mn-lt"/>
                      </a:endParaRPr>
                    </a:p>
                  </a:txBody>
                  <a:tcPr marL="11430" marR="0" marT="11430" marB="0" anchor="ctr">
                    <a:noFill/>
                  </a:tcPr>
                </a:tc>
                <a:tc>
                  <a:txBody>
                    <a:bodyPr/>
                    <a:lstStyle/>
                    <a:p>
                      <a:pPr algn="ctr" fontAlgn="b"/>
                      <a:r>
                        <a:rPr lang="en-US" sz="3200" b="1" u="none" strike="noStrike" dirty="0">
                          <a:solidFill>
                            <a:schemeClr val="bg1"/>
                          </a:solidFill>
                          <a:effectLst/>
                          <a:latin typeface="+mn-lt"/>
                        </a:rPr>
                        <a:t>Elbow Value</a:t>
                      </a:r>
                      <a:endParaRPr lang="en-US" sz="3200" b="1" i="0" u="none" strike="noStrike" dirty="0">
                        <a:solidFill>
                          <a:schemeClr val="bg1"/>
                        </a:solidFill>
                        <a:effectLst/>
                        <a:latin typeface="+mn-lt"/>
                      </a:endParaRPr>
                    </a:p>
                  </a:txBody>
                  <a:tcPr marL="11430" marR="0" marT="11430" marB="0" anchor="ctr">
                    <a:noFill/>
                  </a:tcPr>
                </a:tc>
                <a:tc>
                  <a:txBody>
                    <a:bodyPr/>
                    <a:lstStyle/>
                    <a:p>
                      <a:pPr algn="ctr" fontAlgn="b"/>
                      <a:r>
                        <a:rPr lang="en-US" sz="3200" b="1" u="none" strike="noStrike" dirty="0">
                          <a:solidFill>
                            <a:schemeClr val="bg1"/>
                          </a:solidFill>
                          <a:effectLst/>
                          <a:latin typeface="+mn-lt"/>
                        </a:rPr>
                        <a:t>Silhouette Index</a:t>
                      </a:r>
                      <a:endParaRPr lang="en-US" sz="3200" b="1" i="0" u="none" strike="noStrike" dirty="0">
                        <a:solidFill>
                          <a:schemeClr val="bg1"/>
                        </a:solidFill>
                        <a:effectLst/>
                        <a:latin typeface="+mn-lt"/>
                      </a:endParaRPr>
                    </a:p>
                  </a:txBody>
                  <a:tcPr marL="11430" marR="0" marT="11430" marB="0" anchor="ctr">
                    <a:noFill/>
                  </a:tcPr>
                </a:tc>
                <a:extLst>
                  <a:ext uri="{0D108BD9-81ED-4DB2-BD59-A6C34878D82A}">
                    <a16:rowId xmlns:a16="http://schemas.microsoft.com/office/drawing/2014/main" val="1941587480"/>
                  </a:ext>
                </a:extLst>
              </a:tr>
              <a:tr h="548640">
                <a:tc>
                  <a:txBody>
                    <a:bodyPr/>
                    <a:lstStyle/>
                    <a:p>
                      <a:pPr algn="ctr" fontAlgn="b"/>
                      <a:r>
                        <a:rPr lang="en-US" sz="3200" b="0" i="0" u="none" strike="noStrike" dirty="0">
                          <a:solidFill>
                            <a:srgbClr val="000000"/>
                          </a:solidFill>
                          <a:effectLst/>
                          <a:latin typeface="Calibri" panose="020F0502020204030204" pitchFamily="34" charset="0"/>
                        </a:rPr>
                        <a:t>1</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116.6667</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9.7222</a:t>
                      </a:r>
                    </a:p>
                  </a:txBody>
                  <a:tcPr marL="7620" marR="7620" marT="7620" marB="0" anchor="ctr">
                    <a:noFill/>
                  </a:tcPr>
                </a:tc>
                <a:tc>
                  <a:txBody>
                    <a:bodyPr/>
                    <a:lstStyle/>
                    <a:p>
                      <a:pPr algn="ctr" fontAlgn="b"/>
                      <a:endParaRPr lang="en-US" sz="3200" b="0" i="0" u="none" strike="noStrike">
                        <a:solidFill>
                          <a:srgbClr val="000000"/>
                        </a:solidFill>
                        <a:effectLst/>
                        <a:latin typeface="Calibri" panose="020F0502020204030204" pitchFamily="34" charset="0"/>
                      </a:endParaRPr>
                    </a:p>
                  </a:txBody>
                  <a:tcPr marL="7620" marR="7620" marT="7620" marB="0" anchor="ctr">
                    <a:noFill/>
                  </a:tcPr>
                </a:tc>
                <a:extLst>
                  <a:ext uri="{0D108BD9-81ED-4DB2-BD59-A6C34878D82A}">
                    <a16:rowId xmlns:a16="http://schemas.microsoft.com/office/drawing/2014/main" val="983049004"/>
                  </a:ext>
                </a:extLst>
              </a:tr>
              <a:tr h="548640">
                <a:tc>
                  <a:txBody>
                    <a:bodyPr/>
                    <a:lstStyle/>
                    <a:p>
                      <a:pPr algn="ctr" fontAlgn="b"/>
                      <a:r>
                        <a:rPr lang="en-US" sz="3200" b="0" i="0" u="none" strike="noStrike">
                          <a:solidFill>
                            <a:srgbClr val="000000"/>
                          </a:solidFill>
                          <a:effectLst/>
                          <a:latin typeface="Calibri" panose="020F0502020204030204" pitchFamily="34" charset="0"/>
                        </a:rPr>
                        <a:t>2</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50</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6.5</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0.5080</a:t>
                      </a:r>
                    </a:p>
                  </a:txBody>
                  <a:tcPr marL="7620" marR="7620" marT="7620" marB="0" anchor="ctr">
                    <a:noFill/>
                  </a:tcPr>
                </a:tc>
                <a:extLst>
                  <a:ext uri="{0D108BD9-81ED-4DB2-BD59-A6C34878D82A}">
                    <a16:rowId xmlns:a16="http://schemas.microsoft.com/office/drawing/2014/main" val="2854670727"/>
                  </a:ext>
                </a:extLst>
              </a:tr>
              <a:tr h="548640">
                <a:tc>
                  <a:txBody>
                    <a:bodyPr/>
                    <a:lstStyle/>
                    <a:p>
                      <a:pPr algn="ctr" fontAlgn="b"/>
                      <a:r>
                        <a:rPr lang="en-US" sz="3200" b="0" i="0" u="none" strike="noStrike">
                          <a:solidFill>
                            <a:srgbClr val="000000"/>
                          </a:solidFill>
                          <a:effectLst/>
                          <a:latin typeface="Calibri" panose="020F0502020204030204" pitchFamily="34" charset="0"/>
                        </a:rPr>
                        <a:t>3</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18</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4.5</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0.5515</a:t>
                      </a:r>
                    </a:p>
                  </a:txBody>
                  <a:tcPr marL="7620" marR="7620" marT="7620" marB="0" anchor="ctr">
                    <a:noFill/>
                  </a:tcPr>
                </a:tc>
                <a:extLst>
                  <a:ext uri="{0D108BD9-81ED-4DB2-BD59-A6C34878D82A}">
                    <a16:rowId xmlns:a16="http://schemas.microsoft.com/office/drawing/2014/main" val="366768339"/>
                  </a:ext>
                </a:extLst>
              </a:tr>
              <a:tr h="548640">
                <a:tc>
                  <a:txBody>
                    <a:bodyPr/>
                    <a:lstStyle/>
                    <a:p>
                      <a:pPr algn="ctr" fontAlgn="b"/>
                      <a:r>
                        <a:rPr lang="en-US" sz="3200" b="0" i="0" u="none" strike="noStrike">
                          <a:solidFill>
                            <a:srgbClr val="000000"/>
                          </a:solidFill>
                          <a:effectLst/>
                          <a:latin typeface="Calibri" panose="020F0502020204030204" pitchFamily="34" charset="0"/>
                        </a:rPr>
                        <a:t>4</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14</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4.5</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0.4025</a:t>
                      </a:r>
                    </a:p>
                  </a:txBody>
                  <a:tcPr marL="7620" marR="7620" marT="7620" marB="0" anchor="ctr">
                    <a:noFill/>
                  </a:tcPr>
                </a:tc>
                <a:extLst>
                  <a:ext uri="{0D108BD9-81ED-4DB2-BD59-A6C34878D82A}">
                    <a16:rowId xmlns:a16="http://schemas.microsoft.com/office/drawing/2014/main" val="2587593059"/>
                  </a:ext>
                </a:extLst>
              </a:tr>
              <a:tr h="548640">
                <a:tc>
                  <a:txBody>
                    <a:bodyPr/>
                    <a:lstStyle/>
                    <a:p>
                      <a:pPr algn="ctr" fontAlgn="b"/>
                      <a:r>
                        <a:rPr lang="en-US" sz="3200" b="0" i="0" u="none" strike="noStrike">
                          <a:solidFill>
                            <a:srgbClr val="000000"/>
                          </a:solidFill>
                          <a:effectLst/>
                          <a:latin typeface="Calibri" panose="020F0502020204030204" pitchFamily="34" charset="0"/>
                        </a:rPr>
                        <a:t>5</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10</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4.5</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0.3641</a:t>
                      </a:r>
                    </a:p>
                  </a:txBody>
                  <a:tcPr marL="7620" marR="7620" marT="7620" marB="0" anchor="ctr">
                    <a:noFill/>
                  </a:tcPr>
                </a:tc>
                <a:extLst>
                  <a:ext uri="{0D108BD9-81ED-4DB2-BD59-A6C34878D82A}">
                    <a16:rowId xmlns:a16="http://schemas.microsoft.com/office/drawing/2014/main" val="2596143802"/>
                  </a:ext>
                </a:extLst>
              </a:tr>
              <a:tr h="548640">
                <a:tc>
                  <a:txBody>
                    <a:bodyPr/>
                    <a:lstStyle/>
                    <a:p>
                      <a:pPr algn="ctr" fontAlgn="b"/>
                      <a:r>
                        <a:rPr lang="en-US" sz="3200" b="0" i="0" u="none" strike="noStrike">
                          <a:solidFill>
                            <a:srgbClr val="000000"/>
                          </a:solidFill>
                          <a:effectLst/>
                          <a:latin typeface="Calibri" panose="020F0502020204030204" pitchFamily="34" charset="0"/>
                        </a:rPr>
                        <a:t>6</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8</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3.5</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0.2693</a:t>
                      </a:r>
                    </a:p>
                  </a:txBody>
                  <a:tcPr marL="7620" marR="7620" marT="7620" marB="0" anchor="ctr">
                    <a:noFill/>
                  </a:tcPr>
                </a:tc>
                <a:extLst>
                  <a:ext uri="{0D108BD9-81ED-4DB2-BD59-A6C34878D82A}">
                    <a16:rowId xmlns:a16="http://schemas.microsoft.com/office/drawing/2014/main" val="3270390516"/>
                  </a:ext>
                </a:extLst>
              </a:tr>
              <a:tr h="548640">
                <a:tc>
                  <a:txBody>
                    <a:bodyPr/>
                    <a:lstStyle/>
                    <a:p>
                      <a:pPr algn="ctr" fontAlgn="b"/>
                      <a:r>
                        <a:rPr lang="en-US" sz="3200" b="0" i="0" u="none" strike="noStrike">
                          <a:solidFill>
                            <a:srgbClr val="000000"/>
                          </a:solidFill>
                          <a:effectLst/>
                          <a:latin typeface="Calibri" panose="020F0502020204030204" pitchFamily="34" charset="0"/>
                        </a:rPr>
                        <a:t>7</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6</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2.5</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0.2407</a:t>
                      </a:r>
                    </a:p>
                  </a:txBody>
                  <a:tcPr marL="7620" marR="7620" marT="7620" marB="0" anchor="ctr">
                    <a:noFill/>
                  </a:tcPr>
                </a:tc>
                <a:extLst>
                  <a:ext uri="{0D108BD9-81ED-4DB2-BD59-A6C34878D82A}">
                    <a16:rowId xmlns:a16="http://schemas.microsoft.com/office/drawing/2014/main" val="2563815033"/>
                  </a:ext>
                </a:extLst>
              </a:tr>
              <a:tr h="548640">
                <a:tc>
                  <a:txBody>
                    <a:bodyPr/>
                    <a:lstStyle/>
                    <a:p>
                      <a:pPr algn="ctr" fontAlgn="b"/>
                      <a:r>
                        <a:rPr lang="en-US" sz="3200" b="0" i="0" u="none" strike="noStrike">
                          <a:solidFill>
                            <a:srgbClr val="000000"/>
                          </a:solidFill>
                          <a:effectLst/>
                          <a:latin typeface="Calibri" panose="020F0502020204030204" pitchFamily="34" charset="0"/>
                        </a:rPr>
                        <a:t>8</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4</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1.5</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0.2378</a:t>
                      </a:r>
                    </a:p>
                  </a:txBody>
                  <a:tcPr marL="7620" marR="7620" marT="7620" marB="0" anchor="ctr">
                    <a:noFill/>
                  </a:tcPr>
                </a:tc>
                <a:extLst>
                  <a:ext uri="{0D108BD9-81ED-4DB2-BD59-A6C34878D82A}">
                    <a16:rowId xmlns:a16="http://schemas.microsoft.com/office/drawing/2014/main" val="212434053"/>
                  </a:ext>
                </a:extLst>
              </a:tr>
              <a:tr h="548640">
                <a:tc>
                  <a:txBody>
                    <a:bodyPr/>
                    <a:lstStyle/>
                    <a:p>
                      <a:pPr algn="ctr" fontAlgn="b"/>
                      <a:r>
                        <a:rPr lang="en-US" sz="3200" b="0" i="0" u="none" strike="noStrike">
                          <a:solidFill>
                            <a:srgbClr val="000000"/>
                          </a:solidFill>
                          <a:effectLst/>
                          <a:latin typeface="Calibri" panose="020F0502020204030204" pitchFamily="34" charset="0"/>
                        </a:rPr>
                        <a:t>9</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2</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0.5</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0.2378</a:t>
                      </a:r>
                    </a:p>
                  </a:txBody>
                  <a:tcPr marL="7620" marR="7620" marT="7620" marB="0" anchor="ctr">
                    <a:noFill/>
                  </a:tcPr>
                </a:tc>
                <a:extLst>
                  <a:ext uri="{0D108BD9-81ED-4DB2-BD59-A6C34878D82A}">
                    <a16:rowId xmlns:a16="http://schemas.microsoft.com/office/drawing/2014/main" val="1640098668"/>
                  </a:ext>
                </a:extLst>
              </a:tr>
              <a:tr h="548640">
                <a:tc>
                  <a:txBody>
                    <a:bodyPr/>
                    <a:lstStyle/>
                    <a:p>
                      <a:pPr algn="ctr" fontAlgn="b"/>
                      <a:r>
                        <a:rPr lang="en-US" sz="3200" b="0" i="0" u="none" strike="noStrike">
                          <a:solidFill>
                            <a:srgbClr val="000000"/>
                          </a:solidFill>
                          <a:effectLst/>
                          <a:latin typeface="Calibri" panose="020F0502020204030204" pitchFamily="34" charset="0"/>
                        </a:rPr>
                        <a:t>10</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1</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0.5</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0.0572</a:t>
                      </a:r>
                    </a:p>
                  </a:txBody>
                  <a:tcPr marL="7620" marR="7620" marT="7620" marB="0" anchor="ctr">
                    <a:noFill/>
                  </a:tcPr>
                </a:tc>
                <a:extLst>
                  <a:ext uri="{0D108BD9-81ED-4DB2-BD59-A6C34878D82A}">
                    <a16:rowId xmlns:a16="http://schemas.microsoft.com/office/drawing/2014/main" val="1983479665"/>
                  </a:ext>
                </a:extLst>
              </a:tr>
              <a:tr h="548640">
                <a:tc>
                  <a:txBody>
                    <a:bodyPr/>
                    <a:lstStyle/>
                    <a:p>
                      <a:pPr algn="ctr" fontAlgn="b"/>
                      <a:r>
                        <a:rPr lang="en-US" sz="3200" b="0" i="0" u="none" strike="noStrike">
                          <a:solidFill>
                            <a:srgbClr val="000000"/>
                          </a:solidFill>
                          <a:effectLst/>
                          <a:latin typeface="Calibri" panose="020F0502020204030204" pitchFamily="34" charset="0"/>
                        </a:rPr>
                        <a:t>11</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0.5</a:t>
                      </a:r>
                    </a:p>
                  </a:txBody>
                  <a:tcPr marL="7620" marR="7620" marT="7620" marB="0" anchor="ctr">
                    <a:noFill/>
                  </a:tcPr>
                </a:tc>
                <a:tc>
                  <a:txBody>
                    <a:bodyPr/>
                    <a:lstStyle/>
                    <a:p>
                      <a:pPr algn="ctr" fontAlgn="b"/>
                      <a:r>
                        <a:rPr lang="en-US" sz="3200" b="0" i="0" u="none" strike="noStrike">
                          <a:solidFill>
                            <a:srgbClr val="000000"/>
                          </a:solidFill>
                          <a:effectLst/>
                          <a:latin typeface="Calibri" panose="020F0502020204030204" pitchFamily="34" charset="0"/>
                        </a:rPr>
                        <a:t>0.25</a:t>
                      </a:r>
                    </a:p>
                  </a:txBody>
                  <a:tcPr marL="7620" marR="7620" marT="7620" marB="0" anchor="ctr">
                    <a:noFill/>
                  </a:tcPr>
                </a:tc>
                <a:tc>
                  <a:txBody>
                    <a:bodyPr/>
                    <a:lstStyle/>
                    <a:p>
                      <a:pPr algn="ctr" fontAlgn="b"/>
                      <a:r>
                        <a:rPr lang="en-US" sz="3200" b="0" i="0" u="none" strike="noStrike" dirty="0">
                          <a:solidFill>
                            <a:srgbClr val="000000"/>
                          </a:solidFill>
                          <a:effectLst/>
                          <a:latin typeface="Calibri" panose="020F0502020204030204" pitchFamily="34" charset="0"/>
                        </a:rPr>
                        <a:t>0</a:t>
                      </a:r>
                    </a:p>
                  </a:txBody>
                  <a:tcPr marL="7620" marR="7620" marT="7620" marB="0" anchor="ctr">
                    <a:noFill/>
                  </a:tcPr>
                </a:tc>
                <a:extLst>
                  <a:ext uri="{0D108BD9-81ED-4DB2-BD59-A6C34878D82A}">
                    <a16:rowId xmlns:a16="http://schemas.microsoft.com/office/drawing/2014/main" val="3455038933"/>
                  </a:ext>
                </a:extLst>
              </a:tr>
            </a:tbl>
          </a:graphicData>
        </a:graphic>
      </p:graphicFrame>
    </p:spTree>
    <p:extLst>
      <p:ext uri="{BB962C8B-B14F-4D97-AF65-F5344CB8AC3E}">
        <p14:creationId xmlns:p14="http://schemas.microsoft.com/office/powerpoint/2010/main" val="3501172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0DD44A9-411F-DAA3-0423-FBA7BBD58D2C}"/>
              </a:ext>
            </a:extLst>
          </p:cNvPr>
          <p:cNvPicPr>
            <a:picLocks noChangeAspect="1"/>
          </p:cNvPicPr>
          <p:nvPr/>
        </p:nvPicPr>
        <p:blipFill>
          <a:blip r:embed="rId2"/>
          <a:stretch>
            <a:fillRect/>
          </a:stretch>
        </p:blipFill>
        <p:spPr>
          <a:xfrm>
            <a:off x="9196650" y="2496621"/>
            <a:ext cx="8571615" cy="6400800"/>
          </a:xfrm>
          <a:prstGeom prst="rect">
            <a:avLst/>
          </a:prstGeom>
          <a:ln w="19050">
            <a:solidFill>
              <a:schemeClr val="tx1"/>
            </a:solidFill>
          </a:ln>
        </p:spPr>
      </p:pic>
      <p:pic>
        <p:nvPicPr>
          <p:cNvPr id="5" name="Picture 4">
            <a:extLst>
              <a:ext uri="{FF2B5EF4-FFF2-40B4-BE49-F238E27FC236}">
                <a16:creationId xmlns:a16="http://schemas.microsoft.com/office/drawing/2014/main" id="{35E95D5E-EA74-0101-837C-24C31E7F5C24}"/>
              </a:ext>
            </a:extLst>
          </p:cNvPr>
          <p:cNvPicPr>
            <a:picLocks noChangeAspect="1"/>
          </p:cNvPicPr>
          <p:nvPr/>
        </p:nvPicPr>
        <p:blipFill>
          <a:blip r:embed="rId3"/>
          <a:stretch>
            <a:fillRect/>
          </a:stretch>
        </p:blipFill>
        <p:spPr>
          <a:xfrm>
            <a:off x="575559" y="2496621"/>
            <a:ext cx="8515793" cy="6400800"/>
          </a:xfrm>
          <a:prstGeom prst="rect">
            <a:avLst/>
          </a:prstGeom>
          <a:ln w="12700">
            <a:solidFill>
              <a:schemeClr val="tx1"/>
            </a:solidFill>
          </a:ln>
        </p:spPr>
      </p:pic>
      <p:sp>
        <p:nvSpPr>
          <p:cNvPr id="2" name="Title 1"/>
          <p:cNvSpPr>
            <a:spLocks noGrp="1"/>
          </p:cNvSpPr>
          <p:nvPr>
            <p:ph type="title"/>
          </p:nvPr>
        </p:nvSpPr>
        <p:spPr/>
        <p:txBody>
          <a:bodyPr/>
          <a:lstStyle/>
          <a:p>
            <a:pPr algn="ctr"/>
            <a:r>
              <a:rPr lang="en-US" b="1" dirty="0"/>
              <a:t>Elbow Value and Silhouette Index</a:t>
            </a:r>
          </a:p>
        </p:txBody>
      </p:sp>
      <p:sp>
        <p:nvSpPr>
          <p:cNvPr id="11" name="Arrow: Down 10">
            <a:extLst>
              <a:ext uri="{FF2B5EF4-FFF2-40B4-BE49-F238E27FC236}">
                <a16:creationId xmlns:a16="http://schemas.microsoft.com/office/drawing/2014/main" id="{DA60BA65-09AE-675B-8A2D-CF5029635B0B}"/>
              </a:ext>
            </a:extLst>
          </p:cNvPr>
          <p:cNvSpPr/>
          <p:nvPr/>
        </p:nvSpPr>
        <p:spPr>
          <a:xfrm>
            <a:off x="2955938" y="4800600"/>
            <a:ext cx="274320" cy="685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D0BDF71F-567D-30B6-D55F-1E0F8093D18E}"/>
              </a:ext>
            </a:extLst>
          </p:cNvPr>
          <p:cNvSpPr/>
          <p:nvPr/>
        </p:nvSpPr>
        <p:spPr>
          <a:xfrm rot="10800000">
            <a:off x="11295951" y="3144680"/>
            <a:ext cx="274320" cy="685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03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969116"/>
          </a:xfrm>
        </p:spPr>
        <p:txBody>
          <a:bodyPr/>
          <a:lstStyle/>
          <a:p>
            <a:r>
              <a:rPr lang="en-US" b="1" dirty="0"/>
              <a:t>Locate The Elbow Programmatically</a:t>
            </a:r>
          </a:p>
        </p:txBody>
      </p:sp>
      <p:sp>
        <p:nvSpPr>
          <p:cNvPr id="9" name="Content Placeholder 8">
            <a:extLst>
              <a:ext uri="{FF2B5EF4-FFF2-40B4-BE49-F238E27FC236}">
                <a16:creationId xmlns:a16="http://schemas.microsoft.com/office/drawing/2014/main" id="{68C93D92-6499-A557-DC51-2CD61464F49A}"/>
              </a:ext>
            </a:extLst>
          </p:cNvPr>
          <p:cNvSpPr>
            <a:spLocks noGrp="1"/>
          </p:cNvSpPr>
          <p:nvPr>
            <p:ph idx="1"/>
          </p:nvPr>
        </p:nvSpPr>
        <p:spPr/>
        <p:txBody>
          <a:bodyPr anchor="ctr"/>
          <a:lstStyle/>
          <a:p>
            <a:pPr>
              <a:lnSpc>
                <a:spcPct val="125000"/>
              </a:lnSpc>
              <a:spcBef>
                <a:spcPts val="900"/>
              </a:spcBef>
            </a:pPr>
            <a:r>
              <a:rPr lang="en-US" sz="3900" dirty="0"/>
              <a:t>In a typical Elbow chart, the Elbow values decrease as we increase the number of clusters.  The Elbow is the point where the decrease slows down.</a:t>
            </a:r>
          </a:p>
          <a:p>
            <a:pPr>
              <a:lnSpc>
                <a:spcPct val="125000"/>
              </a:lnSpc>
              <a:spcBef>
                <a:spcPts val="900"/>
              </a:spcBef>
            </a:pPr>
            <a:r>
              <a:rPr lang="en-US" sz="3900" dirty="0"/>
              <a:t>If we calculate the slope (i.e., the decrease per additional cluster) and then the acceleration (i.e., the change in slope per additional cluster), the Elbow is the point where the acceleration is the highest.</a:t>
            </a:r>
          </a:p>
          <a:p>
            <a:pPr>
              <a:lnSpc>
                <a:spcPct val="125000"/>
              </a:lnSpc>
              <a:spcBef>
                <a:spcPts val="900"/>
              </a:spcBef>
            </a:pPr>
            <a:r>
              <a:rPr lang="en-US" sz="3900" dirty="0"/>
              <a:t>We may use our best judgment to take the number of clusters (or less one) at the Elbow to be our optimal number of clusters.</a:t>
            </a:r>
          </a:p>
        </p:txBody>
      </p:sp>
    </p:spTree>
    <p:extLst>
      <p:ext uri="{BB962C8B-B14F-4D97-AF65-F5344CB8AC3E}">
        <p14:creationId xmlns:p14="http://schemas.microsoft.com/office/powerpoint/2010/main" val="35799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Acceleration = Rate of Slope Changes</a:t>
            </a:r>
          </a:p>
        </p:txBody>
      </p:sp>
      <p:graphicFrame>
        <p:nvGraphicFramePr>
          <p:cNvPr id="5" name="Table 4">
            <a:extLst>
              <a:ext uri="{FF2B5EF4-FFF2-40B4-BE49-F238E27FC236}">
                <a16:creationId xmlns:a16="http://schemas.microsoft.com/office/drawing/2014/main" id="{C5A5E4E8-C910-A7B5-05EA-45D2009BFDB3}"/>
              </a:ext>
            </a:extLst>
          </p:cNvPr>
          <p:cNvGraphicFramePr>
            <a:graphicFrameLocks noGrp="1"/>
          </p:cNvGraphicFramePr>
          <p:nvPr>
            <p:extLst>
              <p:ext uri="{D42A27DB-BD31-4B8C-83A1-F6EECF244321}">
                <p14:modId xmlns:p14="http://schemas.microsoft.com/office/powerpoint/2010/main" val="218431440"/>
              </p:ext>
            </p:extLst>
          </p:nvPr>
        </p:nvGraphicFramePr>
        <p:xfrm>
          <a:off x="1727718" y="3199131"/>
          <a:ext cx="9875520" cy="6583680"/>
        </p:xfrm>
        <a:graphic>
          <a:graphicData uri="http://schemas.openxmlformats.org/drawingml/2006/table">
            <a:tbl>
              <a:tblPr firstRow="1" bandRow="1">
                <a:tableStyleId>{B301B821-A1FF-4177-AEE7-76D212191A09}</a:tableStyleId>
              </a:tblPr>
              <a:tblGrid>
                <a:gridCol w="2468880">
                  <a:extLst>
                    <a:ext uri="{9D8B030D-6E8A-4147-A177-3AD203B41FA5}">
                      <a16:colId xmlns:a16="http://schemas.microsoft.com/office/drawing/2014/main" val="1247319968"/>
                    </a:ext>
                  </a:extLst>
                </a:gridCol>
                <a:gridCol w="2468880">
                  <a:extLst>
                    <a:ext uri="{9D8B030D-6E8A-4147-A177-3AD203B41FA5}">
                      <a16:colId xmlns:a16="http://schemas.microsoft.com/office/drawing/2014/main" val="2104730888"/>
                    </a:ext>
                  </a:extLst>
                </a:gridCol>
                <a:gridCol w="2468880">
                  <a:extLst>
                    <a:ext uri="{9D8B030D-6E8A-4147-A177-3AD203B41FA5}">
                      <a16:colId xmlns:a16="http://schemas.microsoft.com/office/drawing/2014/main" val="1950100675"/>
                    </a:ext>
                  </a:extLst>
                </a:gridCol>
                <a:gridCol w="2468880">
                  <a:extLst>
                    <a:ext uri="{9D8B030D-6E8A-4147-A177-3AD203B41FA5}">
                      <a16:colId xmlns:a16="http://schemas.microsoft.com/office/drawing/2014/main" val="661086843"/>
                    </a:ext>
                  </a:extLst>
                </a:gridCol>
              </a:tblGrid>
              <a:tr h="548640">
                <a:tc>
                  <a:txBody>
                    <a:bodyPr/>
                    <a:lstStyle/>
                    <a:p>
                      <a:pPr algn="ctr" fontAlgn="b"/>
                      <a:r>
                        <a:rPr lang="en-US" sz="3000" b="0" u="none" strike="noStrike" dirty="0">
                          <a:solidFill>
                            <a:schemeClr val="bg1"/>
                          </a:solidFill>
                          <a:effectLst/>
                          <a:latin typeface="+mn-lt"/>
                        </a:rPr>
                        <a:t>N Cluster</a:t>
                      </a:r>
                      <a:endParaRPr lang="en-US" sz="3000" b="0" i="0" u="none" strike="noStrike" dirty="0">
                        <a:solidFill>
                          <a:schemeClr val="bg1"/>
                        </a:solidFill>
                        <a:effectLst/>
                        <a:latin typeface="+mn-lt"/>
                      </a:endParaRPr>
                    </a:p>
                  </a:txBody>
                  <a:tcPr marL="11430" marR="11430" marT="11430" marB="0" anchor="ctr">
                    <a:noFill/>
                  </a:tcPr>
                </a:tc>
                <a:tc>
                  <a:txBody>
                    <a:bodyPr/>
                    <a:lstStyle/>
                    <a:p>
                      <a:pPr algn="ctr" fontAlgn="b"/>
                      <a:r>
                        <a:rPr lang="en-US" sz="3000" b="0" u="none" strike="noStrike" dirty="0">
                          <a:solidFill>
                            <a:schemeClr val="bg1"/>
                          </a:solidFill>
                          <a:effectLst/>
                          <a:latin typeface="+mn-lt"/>
                        </a:rPr>
                        <a:t>Elbow</a:t>
                      </a:r>
                      <a:endParaRPr lang="en-US" sz="3000" b="0" i="0" u="none" strike="noStrike" dirty="0">
                        <a:solidFill>
                          <a:schemeClr val="bg1"/>
                        </a:solidFill>
                        <a:effectLst/>
                        <a:latin typeface="+mn-lt"/>
                      </a:endParaRPr>
                    </a:p>
                  </a:txBody>
                  <a:tcPr marL="11430" marR="11430" marT="11430" marB="0" anchor="ctr">
                    <a:noFill/>
                  </a:tcPr>
                </a:tc>
                <a:tc>
                  <a:txBody>
                    <a:bodyPr/>
                    <a:lstStyle/>
                    <a:p>
                      <a:pPr algn="ctr" fontAlgn="b"/>
                      <a:r>
                        <a:rPr lang="en-US" sz="3000" b="0" u="none" strike="noStrike" dirty="0">
                          <a:solidFill>
                            <a:schemeClr val="bg1"/>
                          </a:solidFill>
                          <a:effectLst/>
                          <a:latin typeface="+mn-lt"/>
                        </a:rPr>
                        <a:t>Slope</a:t>
                      </a:r>
                      <a:endParaRPr lang="en-US" sz="3000" b="0" i="0" u="none" strike="noStrike" dirty="0">
                        <a:solidFill>
                          <a:schemeClr val="bg1"/>
                        </a:solidFill>
                        <a:effectLst/>
                        <a:latin typeface="+mn-lt"/>
                      </a:endParaRPr>
                    </a:p>
                  </a:txBody>
                  <a:tcPr marL="11430" marR="11430" marT="11430" marB="0" anchor="ctr">
                    <a:noFill/>
                  </a:tcPr>
                </a:tc>
                <a:tc>
                  <a:txBody>
                    <a:bodyPr/>
                    <a:lstStyle/>
                    <a:p>
                      <a:pPr algn="ctr" fontAlgn="b"/>
                      <a:r>
                        <a:rPr lang="en-US" sz="3000" b="0" u="none" strike="noStrike" dirty="0">
                          <a:solidFill>
                            <a:schemeClr val="bg1"/>
                          </a:solidFill>
                          <a:effectLst/>
                          <a:latin typeface="+mn-lt"/>
                        </a:rPr>
                        <a:t>Acceleration</a:t>
                      </a:r>
                      <a:endParaRPr lang="en-US" sz="3000" b="0" i="0" u="none" strike="noStrike" dirty="0">
                        <a:solidFill>
                          <a:schemeClr val="bg1"/>
                        </a:solidFill>
                        <a:effectLst/>
                        <a:latin typeface="+mn-lt"/>
                      </a:endParaRPr>
                    </a:p>
                  </a:txBody>
                  <a:tcPr marL="11430" marR="11430" marT="11430" marB="0" anchor="ctr">
                    <a:noFill/>
                  </a:tcPr>
                </a:tc>
                <a:extLst>
                  <a:ext uri="{0D108BD9-81ED-4DB2-BD59-A6C34878D82A}">
                    <a16:rowId xmlns:a16="http://schemas.microsoft.com/office/drawing/2014/main" val="696283372"/>
                  </a:ext>
                </a:extLst>
              </a:tr>
              <a:tr h="548640">
                <a:tc>
                  <a:txBody>
                    <a:bodyPr/>
                    <a:lstStyle/>
                    <a:p>
                      <a:pPr algn="ctr" fontAlgn="b"/>
                      <a:r>
                        <a:rPr lang="en-US" sz="3000" b="0" i="0" u="none" strike="noStrike">
                          <a:solidFill>
                            <a:srgbClr val="000000"/>
                          </a:solidFill>
                          <a:effectLst/>
                          <a:latin typeface="+mn-lt"/>
                        </a:rPr>
                        <a:t>1</a:t>
                      </a:r>
                    </a:p>
                  </a:txBody>
                  <a:tcPr marL="7620" marR="7620" marT="7620" marB="0" anchor="ctr">
                    <a:noFill/>
                  </a:tcPr>
                </a:tc>
                <a:tc>
                  <a:txBody>
                    <a:bodyPr/>
                    <a:lstStyle/>
                    <a:p>
                      <a:pPr algn="ctr" fontAlgn="b"/>
                      <a:r>
                        <a:rPr lang="en-US" sz="3000" b="0" i="0" u="none" strike="noStrike">
                          <a:solidFill>
                            <a:srgbClr val="000000"/>
                          </a:solidFill>
                          <a:effectLst/>
                          <a:latin typeface="+mn-lt"/>
                        </a:rPr>
                        <a:t>9.7222</a:t>
                      </a:r>
                    </a:p>
                  </a:txBody>
                  <a:tcPr marL="7620" marR="7620" marT="7620" marB="0" anchor="ctr">
                    <a:noFill/>
                  </a:tcPr>
                </a:tc>
                <a:tc>
                  <a:txBody>
                    <a:bodyPr/>
                    <a:lstStyle/>
                    <a:p>
                      <a:pPr algn="ctr" fontAlgn="b"/>
                      <a:endParaRPr lang="en-US" sz="3000" b="0" i="0" u="none" strike="noStrike" dirty="0">
                        <a:solidFill>
                          <a:srgbClr val="000000"/>
                        </a:solidFill>
                        <a:effectLst/>
                        <a:latin typeface="+mn-lt"/>
                      </a:endParaRPr>
                    </a:p>
                  </a:txBody>
                  <a:tcPr marL="7620" marR="7620" marT="7620" marB="0" anchor="ctr">
                    <a:noFill/>
                  </a:tcPr>
                </a:tc>
                <a:tc>
                  <a:txBody>
                    <a:bodyPr/>
                    <a:lstStyle/>
                    <a:p>
                      <a:pPr algn="ctr" fontAlgn="b"/>
                      <a:endParaRPr lang="en-US" sz="3000" b="0" i="0" u="none" strike="noStrike">
                        <a:solidFill>
                          <a:srgbClr val="000000"/>
                        </a:solidFill>
                        <a:effectLst/>
                        <a:latin typeface="+mn-lt"/>
                      </a:endParaRPr>
                    </a:p>
                  </a:txBody>
                  <a:tcPr marL="7620" marR="7620" marT="7620" marB="0" anchor="ctr">
                    <a:noFill/>
                  </a:tcPr>
                </a:tc>
                <a:extLst>
                  <a:ext uri="{0D108BD9-81ED-4DB2-BD59-A6C34878D82A}">
                    <a16:rowId xmlns:a16="http://schemas.microsoft.com/office/drawing/2014/main" val="1736197973"/>
                  </a:ext>
                </a:extLst>
              </a:tr>
              <a:tr h="548640">
                <a:tc>
                  <a:txBody>
                    <a:bodyPr/>
                    <a:lstStyle/>
                    <a:p>
                      <a:pPr algn="ctr" fontAlgn="b"/>
                      <a:r>
                        <a:rPr lang="en-US" sz="3000" b="0" i="0" u="none" strike="noStrike">
                          <a:solidFill>
                            <a:srgbClr val="000000"/>
                          </a:solidFill>
                          <a:effectLst/>
                          <a:latin typeface="+mn-lt"/>
                        </a:rPr>
                        <a:t>2</a:t>
                      </a:r>
                    </a:p>
                  </a:txBody>
                  <a:tcPr marL="7620" marR="7620" marT="7620" marB="0" anchor="ctr">
                    <a:noFill/>
                  </a:tcPr>
                </a:tc>
                <a:tc>
                  <a:txBody>
                    <a:bodyPr/>
                    <a:lstStyle/>
                    <a:p>
                      <a:pPr algn="ctr" fontAlgn="b"/>
                      <a:r>
                        <a:rPr lang="en-US" sz="3000" b="0" i="0" u="none" strike="noStrike">
                          <a:solidFill>
                            <a:srgbClr val="000000"/>
                          </a:solidFill>
                          <a:effectLst/>
                          <a:latin typeface="+mn-lt"/>
                        </a:rPr>
                        <a:t>6.5</a:t>
                      </a:r>
                    </a:p>
                  </a:txBody>
                  <a:tcPr marL="7620" marR="7620" marT="7620" marB="0" anchor="ctr">
                    <a:noFill/>
                  </a:tcPr>
                </a:tc>
                <a:tc>
                  <a:txBody>
                    <a:bodyPr/>
                    <a:lstStyle/>
                    <a:p>
                      <a:pPr algn="ctr" fontAlgn="b"/>
                      <a:r>
                        <a:rPr lang="en-US" sz="3000" b="0" i="0" u="none" strike="noStrike">
                          <a:solidFill>
                            <a:srgbClr val="000000"/>
                          </a:solidFill>
                          <a:effectLst/>
                          <a:latin typeface="+mn-lt"/>
                        </a:rPr>
                        <a:t>-3.2222</a:t>
                      </a:r>
                    </a:p>
                  </a:txBody>
                  <a:tcPr marL="7620" marR="7620" marT="7620" marB="0" anchor="ctr">
                    <a:noFill/>
                  </a:tcPr>
                </a:tc>
                <a:tc>
                  <a:txBody>
                    <a:bodyPr/>
                    <a:lstStyle/>
                    <a:p>
                      <a:pPr algn="ctr" fontAlgn="b"/>
                      <a:endParaRPr lang="en-US" sz="3000" b="0" i="0" u="none" strike="noStrike" dirty="0">
                        <a:solidFill>
                          <a:srgbClr val="000000"/>
                        </a:solidFill>
                        <a:effectLst/>
                        <a:latin typeface="+mn-lt"/>
                      </a:endParaRPr>
                    </a:p>
                  </a:txBody>
                  <a:tcPr marL="7620" marR="7620" marT="7620" marB="0" anchor="ctr">
                    <a:noFill/>
                  </a:tcPr>
                </a:tc>
                <a:extLst>
                  <a:ext uri="{0D108BD9-81ED-4DB2-BD59-A6C34878D82A}">
                    <a16:rowId xmlns:a16="http://schemas.microsoft.com/office/drawing/2014/main" val="449410849"/>
                  </a:ext>
                </a:extLst>
              </a:tr>
              <a:tr h="548640">
                <a:tc>
                  <a:txBody>
                    <a:bodyPr/>
                    <a:lstStyle/>
                    <a:p>
                      <a:pPr algn="ctr" fontAlgn="b"/>
                      <a:r>
                        <a:rPr lang="en-US" sz="3000" b="0" i="0" u="none" strike="noStrike" dirty="0">
                          <a:solidFill>
                            <a:srgbClr val="000000"/>
                          </a:solidFill>
                          <a:effectLst/>
                          <a:latin typeface="+mn-lt"/>
                        </a:rPr>
                        <a:t>3</a:t>
                      </a:r>
                    </a:p>
                  </a:txBody>
                  <a:tcPr marL="7620" marR="7620" marT="7620" marB="0" anchor="ctr">
                    <a:solidFill>
                      <a:schemeClr val="accent2">
                        <a:lumMod val="20000"/>
                        <a:lumOff val="80000"/>
                      </a:schemeClr>
                    </a:solidFill>
                  </a:tcPr>
                </a:tc>
                <a:tc>
                  <a:txBody>
                    <a:bodyPr/>
                    <a:lstStyle/>
                    <a:p>
                      <a:pPr algn="ctr" fontAlgn="b"/>
                      <a:r>
                        <a:rPr lang="en-US" sz="3000" b="0" i="0" u="none" strike="noStrike" dirty="0">
                          <a:solidFill>
                            <a:srgbClr val="000000"/>
                          </a:solidFill>
                          <a:effectLst/>
                          <a:latin typeface="+mn-lt"/>
                        </a:rPr>
                        <a:t>4.5</a:t>
                      </a:r>
                    </a:p>
                  </a:txBody>
                  <a:tcPr marL="7620" marR="7620" marT="7620" marB="0" anchor="ctr">
                    <a:solidFill>
                      <a:schemeClr val="accent2">
                        <a:lumMod val="20000"/>
                        <a:lumOff val="80000"/>
                      </a:schemeClr>
                    </a:solidFill>
                  </a:tcPr>
                </a:tc>
                <a:tc>
                  <a:txBody>
                    <a:bodyPr/>
                    <a:lstStyle/>
                    <a:p>
                      <a:pPr algn="ctr" fontAlgn="b"/>
                      <a:r>
                        <a:rPr lang="en-US" sz="3000" b="0" i="0" u="none" strike="noStrike" dirty="0">
                          <a:solidFill>
                            <a:srgbClr val="000000"/>
                          </a:solidFill>
                          <a:effectLst/>
                          <a:latin typeface="+mn-lt"/>
                        </a:rPr>
                        <a:t>-2</a:t>
                      </a:r>
                    </a:p>
                  </a:txBody>
                  <a:tcPr marL="7620" marR="7620" marT="7620" marB="0" anchor="ctr">
                    <a:solidFill>
                      <a:schemeClr val="accent2">
                        <a:lumMod val="20000"/>
                        <a:lumOff val="80000"/>
                      </a:schemeClr>
                    </a:solidFill>
                  </a:tcPr>
                </a:tc>
                <a:tc>
                  <a:txBody>
                    <a:bodyPr/>
                    <a:lstStyle/>
                    <a:p>
                      <a:pPr algn="ctr" fontAlgn="b"/>
                      <a:r>
                        <a:rPr lang="en-US" sz="3000" b="0" i="0" u="none" strike="noStrike" dirty="0">
                          <a:solidFill>
                            <a:srgbClr val="000000"/>
                          </a:solidFill>
                          <a:effectLst/>
                          <a:latin typeface="+mn-lt"/>
                        </a:rPr>
                        <a:t>1.2222</a:t>
                      </a:r>
                    </a:p>
                  </a:txBody>
                  <a:tcPr marL="7620" marR="7620" marT="7620" marB="0" anchor="ctr">
                    <a:solidFill>
                      <a:schemeClr val="accent2">
                        <a:lumMod val="20000"/>
                        <a:lumOff val="80000"/>
                      </a:schemeClr>
                    </a:solidFill>
                  </a:tcPr>
                </a:tc>
                <a:extLst>
                  <a:ext uri="{0D108BD9-81ED-4DB2-BD59-A6C34878D82A}">
                    <a16:rowId xmlns:a16="http://schemas.microsoft.com/office/drawing/2014/main" val="50429528"/>
                  </a:ext>
                </a:extLst>
              </a:tr>
              <a:tr h="548640">
                <a:tc>
                  <a:txBody>
                    <a:bodyPr/>
                    <a:lstStyle/>
                    <a:p>
                      <a:pPr algn="ctr" fontAlgn="b"/>
                      <a:r>
                        <a:rPr lang="en-US" sz="3000" b="0" i="0" u="none" strike="noStrike">
                          <a:solidFill>
                            <a:srgbClr val="000000"/>
                          </a:solidFill>
                          <a:effectLst/>
                          <a:latin typeface="+mn-lt"/>
                        </a:rPr>
                        <a:t>4</a:t>
                      </a:r>
                    </a:p>
                  </a:txBody>
                  <a:tcPr marL="7620" marR="7620" marT="7620" marB="0" anchor="ctr">
                    <a:noFill/>
                  </a:tcPr>
                </a:tc>
                <a:tc>
                  <a:txBody>
                    <a:bodyPr/>
                    <a:lstStyle/>
                    <a:p>
                      <a:pPr algn="ctr" fontAlgn="b"/>
                      <a:r>
                        <a:rPr lang="en-US" sz="3000" b="0" i="0" u="none" strike="noStrike">
                          <a:solidFill>
                            <a:srgbClr val="000000"/>
                          </a:solidFill>
                          <a:effectLst/>
                          <a:latin typeface="+mn-lt"/>
                        </a:rPr>
                        <a:t>4.5</a:t>
                      </a:r>
                    </a:p>
                  </a:txBody>
                  <a:tcPr marL="7620" marR="7620" marT="7620" marB="0" anchor="ctr">
                    <a:noFill/>
                  </a:tcPr>
                </a:tc>
                <a:tc>
                  <a:txBody>
                    <a:bodyPr/>
                    <a:lstStyle/>
                    <a:p>
                      <a:pPr algn="ctr" fontAlgn="b"/>
                      <a:r>
                        <a:rPr lang="en-US" sz="3000" b="0" i="0" u="none" strike="noStrike" dirty="0">
                          <a:solidFill>
                            <a:srgbClr val="000000"/>
                          </a:solidFill>
                          <a:effectLst/>
                          <a:latin typeface="+mn-lt"/>
                        </a:rPr>
                        <a:t>0</a:t>
                      </a:r>
                    </a:p>
                  </a:txBody>
                  <a:tcPr marL="7620" marR="7620" marT="7620" marB="0" anchor="ctr">
                    <a:noFill/>
                  </a:tcPr>
                </a:tc>
                <a:tc>
                  <a:txBody>
                    <a:bodyPr/>
                    <a:lstStyle/>
                    <a:p>
                      <a:pPr algn="ctr" fontAlgn="b"/>
                      <a:r>
                        <a:rPr lang="en-US" sz="3000" b="0" i="0" u="none" strike="noStrike" dirty="0">
                          <a:solidFill>
                            <a:srgbClr val="000000"/>
                          </a:solidFill>
                          <a:effectLst/>
                          <a:latin typeface="+mn-lt"/>
                        </a:rPr>
                        <a:t>2</a:t>
                      </a:r>
                    </a:p>
                  </a:txBody>
                  <a:tcPr marL="7620" marR="7620" marT="7620" marB="0" anchor="ctr">
                    <a:noFill/>
                  </a:tcPr>
                </a:tc>
                <a:extLst>
                  <a:ext uri="{0D108BD9-81ED-4DB2-BD59-A6C34878D82A}">
                    <a16:rowId xmlns:a16="http://schemas.microsoft.com/office/drawing/2014/main" val="1941262278"/>
                  </a:ext>
                </a:extLst>
              </a:tr>
              <a:tr h="548640">
                <a:tc>
                  <a:txBody>
                    <a:bodyPr/>
                    <a:lstStyle/>
                    <a:p>
                      <a:pPr algn="ctr" fontAlgn="b"/>
                      <a:r>
                        <a:rPr lang="en-US" sz="3000" b="0" i="0" u="none" strike="noStrike">
                          <a:solidFill>
                            <a:srgbClr val="000000"/>
                          </a:solidFill>
                          <a:effectLst/>
                          <a:latin typeface="+mn-lt"/>
                        </a:rPr>
                        <a:t>5</a:t>
                      </a:r>
                    </a:p>
                  </a:txBody>
                  <a:tcPr marL="7620" marR="7620" marT="7620" marB="0" anchor="ctr">
                    <a:noFill/>
                  </a:tcPr>
                </a:tc>
                <a:tc>
                  <a:txBody>
                    <a:bodyPr/>
                    <a:lstStyle/>
                    <a:p>
                      <a:pPr algn="ctr" fontAlgn="b"/>
                      <a:r>
                        <a:rPr lang="en-US" sz="3000" b="0" i="0" u="none" strike="noStrike">
                          <a:solidFill>
                            <a:srgbClr val="000000"/>
                          </a:solidFill>
                          <a:effectLst/>
                          <a:latin typeface="+mn-lt"/>
                        </a:rPr>
                        <a:t>4.5</a:t>
                      </a:r>
                    </a:p>
                  </a:txBody>
                  <a:tcPr marL="7620" marR="7620" marT="7620" marB="0" anchor="ctr">
                    <a:noFill/>
                  </a:tcPr>
                </a:tc>
                <a:tc>
                  <a:txBody>
                    <a:bodyPr/>
                    <a:lstStyle/>
                    <a:p>
                      <a:pPr algn="ctr" fontAlgn="b"/>
                      <a:r>
                        <a:rPr lang="en-US" sz="3000" b="0" i="0" u="none" strike="noStrike" dirty="0">
                          <a:solidFill>
                            <a:srgbClr val="000000"/>
                          </a:solidFill>
                          <a:effectLst/>
                          <a:latin typeface="+mn-lt"/>
                        </a:rPr>
                        <a:t>0</a:t>
                      </a:r>
                    </a:p>
                  </a:txBody>
                  <a:tcPr marL="7620" marR="7620" marT="7620" marB="0" anchor="ctr">
                    <a:noFill/>
                  </a:tcPr>
                </a:tc>
                <a:tc>
                  <a:txBody>
                    <a:bodyPr/>
                    <a:lstStyle/>
                    <a:p>
                      <a:pPr algn="ctr" fontAlgn="b"/>
                      <a:r>
                        <a:rPr lang="en-US" sz="3000" b="0" i="0" u="none" strike="noStrike" dirty="0">
                          <a:solidFill>
                            <a:srgbClr val="000000"/>
                          </a:solidFill>
                          <a:effectLst/>
                          <a:latin typeface="+mn-lt"/>
                        </a:rPr>
                        <a:t>0</a:t>
                      </a:r>
                    </a:p>
                  </a:txBody>
                  <a:tcPr marL="7620" marR="7620" marT="7620" marB="0" anchor="ctr">
                    <a:noFill/>
                  </a:tcPr>
                </a:tc>
                <a:extLst>
                  <a:ext uri="{0D108BD9-81ED-4DB2-BD59-A6C34878D82A}">
                    <a16:rowId xmlns:a16="http://schemas.microsoft.com/office/drawing/2014/main" val="1676844118"/>
                  </a:ext>
                </a:extLst>
              </a:tr>
              <a:tr h="548640">
                <a:tc>
                  <a:txBody>
                    <a:bodyPr/>
                    <a:lstStyle/>
                    <a:p>
                      <a:pPr algn="ctr" fontAlgn="b"/>
                      <a:r>
                        <a:rPr lang="en-US" sz="3000" b="0" i="0" u="none" strike="noStrike">
                          <a:solidFill>
                            <a:srgbClr val="000000"/>
                          </a:solidFill>
                          <a:effectLst/>
                          <a:latin typeface="+mn-lt"/>
                        </a:rPr>
                        <a:t>6</a:t>
                      </a:r>
                    </a:p>
                  </a:txBody>
                  <a:tcPr marL="7620" marR="7620" marT="7620" marB="0" anchor="ctr">
                    <a:noFill/>
                  </a:tcPr>
                </a:tc>
                <a:tc>
                  <a:txBody>
                    <a:bodyPr/>
                    <a:lstStyle/>
                    <a:p>
                      <a:pPr algn="ctr" fontAlgn="b"/>
                      <a:r>
                        <a:rPr lang="en-US" sz="3000" b="0" i="0" u="none" strike="noStrike">
                          <a:solidFill>
                            <a:srgbClr val="000000"/>
                          </a:solidFill>
                          <a:effectLst/>
                          <a:latin typeface="+mn-lt"/>
                        </a:rPr>
                        <a:t>3.5</a:t>
                      </a:r>
                    </a:p>
                  </a:txBody>
                  <a:tcPr marL="7620" marR="7620" marT="7620" marB="0" anchor="ctr">
                    <a:noFill/>
                  </a:tcPr>
                </a:tc>
                <a:tc>
                  <a:txBody>
                    <a:bodyPr/>
                    <a:lstStyle/>
                    <a:p>
                      <a:pPr algn="ctr" fontAlgn="b"/>
                      <a:r>
                        <a:rPr lang="en-US" sz="3000" b="0" i="0" u="none" strike="noStrike" dirty="0">
                          <a:solidFill>
                            <a:srgbClr val="000000"/>
                          </a:solidFill>
                          <a:effectLst/>
                          <a:latin typeface="+mn-lt"/>
                        </a:rPr>
                        <a:t>-1</a:t>
                      </a:r>
                    </a:p>
                  </a:txBody>
                  <a:tcPr marL="7620" marR="7620" marT="7620" marB="0" anchor="ctr">
                    <a:noFill/>
                  </a:tcPr>
                </a:tc>
                <a:tc>
                  <a:txBody>
                    <a:bodyPr/>
                    <a:lstStyle/>
                    <a:p>
                      <a:pPr algn="ctr" fontAlgn="b"/>
                      <a:r>
                        <a:rPr lang="en-US" sz="3000" b="0" i="0" u="none" strike="noStrike" dirty="0">
                          <a:solidFill>
                            <a:srgbClr val="000000"/>
                          </a:solidFill>
                          <a:effectLst/>
                          <a:latin typeface="+mn-lt"/>
                        </a:rPr>
                        <a:t>-1</a:t>
                      </a:r>
                    </a:p>
                  </a:txBody>
                  <a:tcPr marL="7620" marR="7620" marT="7620" marB="0" anchor="ctr">
                    <a:noFill/>
                  </a:tcPr>
                </a:tc>
                <a:extLst>
                  <a:ext uri="{0D108BD9-81ED-4DB2-BD59-A6C34878D82A}">
                    <a16:rowId xmlns:a16="http://schemas.microsoft.com/office/drawing/2014/main" val="3603154173"/>
                  </a:ext>
                </a:extLst>
              </a:tr>
              <a:tr h="548640">
                <a:tc>
                  <a:txBody>
                    <a:bodyPr/>
                    <a:lstStyle/>
                    <a:p>
                      <a:pPr algn="ctr" fontAlgn="b"/>
                      <a:r>
                        <a:rPr lang="en-US" sz="3000" b="0" i="0" u="none" strike="noStrike">
                          <a:solidFill>
                            <a:srgbClr val="000000"/>
                          </a:solidFill>
                          <a:effectLst/>
                          <a:latin typeface="+mn-lt"/>
                        </a:rPr>
                        <a:t>7</a:t>
                      </a:r>
                    </a:p>
                  </a:txBody>
                  <a:tcPr marL="7620" marR="7620" marT="7620" marB="0" anchor="ctr">
                    <a:noFill/>
                  </a:tcPr>
                </a:tc>
                <a:tc>
                  <a:txBody>
                    <a:bodyPr/>
                    <a:lstStyle/>
                    <a:p>
                      <a:pPr algn="ctr" fontAlgn="b"/>
                      <a:r>
                        <a:rPr lang="en-US" sz="3000" b="0" i="0" u="none" strike="noStrike">
                          <a:solidFill>
                            <a:srgbClr val="000000"/>
                          </a:solidFill>
                          <a:effectLst/>
                          <a:latin typeface="+mn-lt"/>
                        </a:rPr>
                        <a:t>2.5</a:t>
                      </a:r>
                    </a:p>
                  </a:txBody>
                  <a:tcPr marL="7620" marR="7620" marT="7620" marB="0" anchor="ctr">
                    <a:noFill/>
                  </a:tcPr>
                </a:tc>
                <a:tc>
                  <a:txBody>
                    <a:bodyPr/>
                    <a:lstStyle/>
                    <a:p>
                      <a:pPr algn="ctr" fontAlgn="b"/>
                      <a:r>
                        <a:rPr lang="en-US" sz="3000" b="0" i="0" u="none" strike="noStrike" dirty="0">
                          <a:solidFill>
                            <a:srgbClr val="000000"/>
                          </a:solidFill>
                          <a:effectLst/>
                          <a:latin typeface="+mn-lt"/>
                        </a:rPr>
                        <a:t>-1</a:t>
                      </a:r>
                    </a:p>
                  </a:txBody>
                  <a:tcPr marL="7620" marR="7620" marT="7620" marB="0" anchor="ctr">
                    <a:noFill/>
                  </a:tcPr>
                </a:tc>
                <a:tc>
                  <a:txBody>
                    <a:bodyPr/>
                    <a:lstStyle/>
                    <a:p>
                      <a:pPr algn="ctr" fontAlgn="b"/>
                      <a:r>
                        <a:rPr lang="en-US" sz="3000" b="0" i="0" u="none" strike="noStrike" dirty="0">
                          <a:solidFill>
                            <a:srgbClr val="000000"/>
                          </a:solidFill>
                          <a:effectLst/>
                          <a:latin typeface="+mn-lt"/>
                        </a:rPr>
                        <a:t>0</a:t>
                      </a:r>
                    </a:p>
                  </a:txBody>
                  <a:tcPr marL="7620" marR="7620" marT="7620" marB="0" anchor="ctr">
                    <a:noFill/>
                  </a:tcPr>
                </a:tc>
                <a:extLst>
                  <a:ext uri="{0D108BD9-81ED-4DB2-BD59-A6C34878D82A}">
                    <a16:rowId xmlns:a16="http://schemas.microsoft.com/office/drawing/2014/main" val="323165745"/>
                  </a:ext>
                </a:extLst>
              </a:tr>
              <a:tr h="548640">
                <a:tc>
                  <a:txBody>
                    <a:bodyPr/>
                    <a:lstStyle/>
                    <a:p>
                      <a:pPr algn="ctr" fontAlgn="b"/>
                      <a:r>
                        <a:rPr lang="en-US" sz="3000" b="0" i="0" u="none" strike="noStrike">
                          <a:solidFill>
                            <a:srgbClr val="000000"/>
                          </a:solidFill>
                          <a:effectLst/>
                          <a:latin typeface="+mn-lt"/>
                        </a:rPr>
                        <a:t>8</a:t>
                      </a:r>
                    </a:p>
                  </a:txBody>
                  <a:tcPr marL="7620" marR="7620" marT="7620" marB="0" anchor="ctr">
                    <a:noFill/>
                  </a:tcPr>
                </a:tc>
                <a:tc>
                  <a:txBody>
                    <a:bodyPr/>
                    <a:lstStyle/>
                    <a:p>
                      <a:pPr algn="ctr" fontAlgn="b"/>
                      <a:r>
                        <a:rPr lang="en-US" sz="3000" b="0" i="0" u="none" strike="noStrike">
                          <a:solidFill>
                            <a:srgbClr val="000000"/>
                          </a:solidFill>
                          <a:effectLst/>
                          <a:latin typeface="+mn-lt"/>
                        </a:rPr>
                        <a:t>1.5</a:t>
                      </a:r>
                    </a:p>
                  </a:txBody>
                  <a:tcPr marL="7620" marR="7620" marT="7620" marB="0" anchor="ctr">
                    <a:noFill/>
                  </a:tcPr>
                </a:tc>
                <a:tc>
                  <a:txBody>
                    <a:bodyPr/>
                    <a:lstStyle/>
                    <a:p>
                      <a:pPr algn="ctr" fontAlgn="b"/>
                      <a:r>
                        <a:rPr lang="en-US" sz="3000" b="0" i="0" u="none" strike="noStrike" dirty="0">
                          <a:solidFill>
                            <a:srgbClr val="000000"/>
                          </a:solidFill>
                          <a:effectLst/>
                          <a:latin typeface="+mn-lt"/>
                        </a:rPr>
                        <a:t>-1</a:t>
                      </a:r>
                    </a:p>
                  </a:txBody>
                  <a:tcPr marL="7620" marR="7620" marT="7620" marB="0" anchor="ctr">
                    <a:noFill/>
                  </a:tcPr>
                </a:tc>
                <a:tc>
                  <a:txBody>
                    <a:bodyPr/>
                    <a:lstStyle/>
                    <a:p>
                      <a:pPr algn="ctr" fontAlgn="b"/>
                      <a:r>
                        <a:rPr lang="en-US" sz="3000" b="0" i="0" u="none" strike="noStrike" dirty="0">
                          <a:solidFill>
                            <a:srgbClr val="000000"/>
                          </a:solidFill>
                          <a:effectLst/>
                          <a:latin typeface="+mn-lt"/>
                        </a:rPr>
                        <a:t>0</a:t>
                      </a:r>
                    </a:p>
                  </a:txBody>
                  <a:tcPr marL="7620" marR="7620" marT="7620" marB="0" anchor="ctr">
                    <a:noFill/>
                  </a:tcPr>
                </a:tc>
                <a:extLst>
                  <a:ext uri="{0D108BD9-81ED-4DB2-BD59-A6C34878D82A}">
                    <a16:rowId xmlns:a16="http://schemas.microsoft.com/office/drawing/2014/main" val="3372340303"/>
                  </a:ext>
                </a:extLst>
              </a:tr>
              <a:tr h="548640">
                <a:tc>
                  <a:txBody>
                    <a:bodyPr/>
                    <a:lstStyle/>
                    <a:p>
                      <a:pPr algn="ctr" fontAlgn="b"/>
                      <a:r>
                        <a:rPr lang="en-US" sz="3000" b="0" i="0" u="none" strike="noStrike">
                          <a:solidFill>
                            <a:srgbClr val="000000"/>
                          </a:solidFill>
                          <a:effectLst/>
                          <a:latin typeface="+mn-lt"/>
                        </a:rPr>
                        <a:t>9</a:t>
                      </a:r>
                    </a:p>
                  </a:txBody>
                  <a:tcPr marL="7620" marR="7620" marT="7620" marB="0" anchor="ctr">
                    <a:noFill/>
                  </a:tcPr>
                </a:tc>
                <a:tc>
                  <a:txBody>
                    <a:bodyPr/>
                    <a:lstStyle/>
                    <a:p>
                      <a:pPr algn="ctr" fontAlgn="b"/>
                      <a:r>
                        <a:rPr lang="en-US" sz="3000" b="0" i="0" u="none" strike="noStrike">
                          <a:solidFill>
                            <a:srgbClr val="000000"/>
                          </a:solidFill>
                          <a:effectLst/>
                          <a:latin typeface="+mn-lt"/>
                        </a:rPr>
                        <a:t>0.5</a:t>
                      </a:r>
                    </a:p>
                  </a:txBody>
                  <a:tcPr marL="7620" marR="7620" marT="7620" marB="0" anchor="ctr">
                    <a:noFill/>
                  </a:tcPr>
                </a:tc>
                <a:tc>
                  <a:txBody>
                    <a:bodyPr/>
                    <a:lstStyle/>
                    <a:p>
                      <a:pPr algn="ctr" fontAlgn="b"/>
                      <a:r>
                        <a:rPr lang="en-US" sz="3000" b="0" i="0" u="none" strike="noStrike" dirty="0">
                          <a:solidFill>
                            <a:srgbClr val="000000"/>
                          </a:solidFill>
                          <a:effectLst/>
                          <a:latin typeface="+mn-lt"/>
                        </a:rPr>
                        <a:t>-1</a:t>
                      </a:r>
                    </a:p>
                  </a:txBody>
                  <a:tcPr marL="7620" marR="7620" marT="7620" marB="0" anchor="ctr">
                    <a:noFill/>
                  </a:tcPr>
                </a:tc>
                <a:tc>
                  <a:txBody>
                    <a:bodyPr/>
                    <a:lstStyle/>
                    <a:p>
                      <a:pPr algn="ctr" fontAlgn="b"/>
                      <a:r>
                        <a:rPr lang="en-US" sz="3000" b="0" i="0" u="none" strike="noStrike" dirty="0">
                          <a:solidFill>
                            <a:srgbClr val="000000"/>
                          </a:solidFill>
                          <a:effectLst/>
                          <a:latin typeface="+mn-lt"/>
                        </a:rPr>
                        <a:t>0</a:t>
                      </a:r>
                    </a:p>
                  </a:txBody>
                  <a:tcPr marL="7620" marR="7620" marT="7620" marB="0" anchor="ctr">
                    <a:noFill/>
                  </a:tcPr>
                </a:tc>
                <a:extLst>
                  <a:ext uri="{0D108BD9-81ED-4DB2-BD59-A6C34878D82A}">
                    <a16:rowId xmlns:a16="http://schemas.microsoft.com/office/drawing/2014/main" val="2605734630"/>
                  </a:ext>
                </a:extLst>
              </a:tr>
              <a:tr h="548640">
                <a:tc>
                  <a:txBody>
                    <a:bodyPr/>
                    <a:lstStyle/>
                    <a:p>
                      <a:pPr algn="ctr" fontAlgn="b"/>
                      <a:r>
                        <a:rPr lang="en-US" sz="3000" b="0" i="0" u="none" strike="noStrike">
                          <a:solidFill>
                            <a:srgbClr val="000000"/>
                          </a:solidFill>
                          <a:effectLst/>
                          <a:latin typeface="+mn-lt"/>
                        </a:rPr>
                        <a:t>10</a:t>
                      </a:r>
                    </a:p>
                  </a:txBody>
                  <a:tcPr marL="7620" marR="7620" marT="7620" marB="0" anchor="ctr">
                    <a:noFill/>
                  </a:tcPr>
                </a:tc>
                <a:tc>
                  <a:txBody>
                    <a:bodyPr/>
                    <a:lstStyle/>
                    <a:p>
                      <a:pPr algn="ctr" fontAlgn="b"/>
                      <a:r>
                        <a:rPr lang="en-US" sz="3000" b="0" i="0" u="none" strike="noStrike">
                          <a:solidFill>
                            <a:srgbClr val="000000"/>
                          </a:solidFill>
                          <a:effectLst/>
                          <a:latin typeface="+mn-lt"/>
                        </a:rPr>
                        <a:t>0.5</a:t>
                      </a:r>
                    </a:p>
                  </a:txBody>
                  <a:tcPr marL="7620" marR="7620" marT="7620" marB="0" anchor="ctr">
                    <a:noFill/>
                  </a:tcPr>
                </a:tc>
                <a:tc>
                  <a:txBody>
                    <a:bodyPr/>
                    <a:lstStyle/>
                    <a:p>
                      <a:pPr algn="ctr" fontAlgn="b"/>
                      <a:r>
                        <a:rPr lang="en-US" sz="3000" b="0" i="0" u="none" strike="noStrike" dirty="0">
                          <a:solidFill>
                            <a:srgbClr val="000000"/>
                          </a:solidFill>
                          <a:effectLst/>
                          <a:latin typeface="+mn-lt"/>
                        </a:rPr>
                        <a:t>0</a:t>
                      </a:r>
                    </a:p>
                  </a:txBody>
                  <a:tcPr marL="7620" marR="7620" marT="7620" marB="0" anchor="ctr">
                    <a:noFill/>
                  </a:tcPr>
                </a:tc>
                <a:tc>
                  <a:txBody>
                    <a:bodyPr/>
                    <a:lstStyle/>
                    <a:p>
                      <a:pPr algn="ctr" fontAlgn="b"/>
                      <a:r>
                        <a:rPr lang="en-US" sz="3000" b="0" i="0" u="none" strike="noStrike" dirty="0">
                          <a:solidFill>
                            <a:srgbClr val="000000"/>
                          </a:solidFill>
                          <a:effectLst/>
                          <a:latin typeface="+mn-lt"/>
                        </a:rPr>
                        <a:t>1</a:t>
                      </a:r>
                    </a:p>
                  </a:txBody>
                  <a:tcPr marL="7620" marR="7620" marT="7620" marB="0" anchor="ctr">
                    <a:noFill/>
                  </a:tcPr>
                </a:tc>
                <a:extLst>
                  <a:ext uri="{0D108BD9-81ED-4DB2-BD59-A6C34878D82A}">
                    <a16:rowId xmlns:a16="http://schemas.microsoft.com/office/drawing/2014/main" val="1137955000"/>
                  </a:ext>
                </a:extLst>
              </a:tr>
              <a:tr h="548640">
                <a:tc>
                  <a:txBody>
                    <a:bodyPr/>
                    <a:lstStyle/>
                    <a:p>
                      <a:pPr algn="ctr" fontAlgn="b"/>
                      <a:r>
                        <a:rPr lang="en-US" sz="3000" b="0" i="0" u="none" strike="noStrike">
                          <a:solidFill>
                            <a:srgbClr val="000000"/>
                          </a:solidFill>
                          <a:effectLst/>
                          <a:latin typeface="+mn-lt"/>
                        </a:rPr>
                        <a:t>11</a:t>
                      </a:r>
                    </a:p>
                  </a:txBody>
                  <a:tcPr marL="7620" marR="7620" marT="7620" marB="0" anchor="ctr">
                    <a:noFill/>
                  </a:tcPr>
                </a:tc>
                <a:tc>
                  <a:txBody>
                    <a:bodyPr/>
                    <a:lstStyle/>
                    <a:p>
                      <a:pPr algn="ctr" fontAlgn="b"/>
                      <a:r>
                        <a:rPr lang="en-US" sz="3000" b="0" i="0" u="none" strike="noStrike">
                          <a:solidFill>
                            <a:srgbClr val="000000"/>
                          </a:solidFill>
                          <a:effectLst/>
                          <a:latin typeface="+mn-lt"/>
                        </a:rPr>
                        <a:t>0.25</a:t>
                      </a:r>
                    </a:p>
                  </a:txBody>
                  <a:tcPr marL="7620" marR="7620" marT="7620" marB="0" anchor="ctr">
                    <a:noFill/>
                  </a:tcPr>
                </a:tc>
                <a:tc>
                  <a:txBody>
                    <a:bodyPr/>
                    <a:lstStyle/>
                    <a:p>
                      <a:pPr algn="ctr" fontAlgn="b"/>
                      <a:r>
                        <a:rPr lang="en-US" sz="3000" b="0" i="0" u="none" strike="noStrike" dirty="0">
                          <a:solidFill>
                            <a:srgbClr val="000000"/>
                          </a:solidFill>
                          <a:effectLst/>
                          <a:latin typeface="+mn-lt"/>
                        </a:rPr>
                        <a:t>-0.25</a:t>
                      </a:r>
                    </a:p>
                  </a:txBody>
                  <a:tcPr marL="7620" marR="7620" marT="7620" marB="0" anchor="ctr">
                    <a:noFill/>
                  </a:tcPr>
                </a:tc>
                <a:tc>
                  <a:txBody>
                    <a:bodyPr/>
                    <a:lstStyle/>
                    <a:p>
                      <a:pPr algn="ctr" fontAlgn="b"/>
                      <a:r>
                        <a:rPr lang="en-US" sz="3000" b="0" i="0" u="none" strike="noStrike" dirty="0">
                          <a:solidFill>
                            <a:srgbClr val="000000"/>
                          </a:solidFill>
                          <a:effectLst/>
                          <a:latin typeface="+mn-lt"/>
                        </a:rPr>
                        <a:t>-0.25</a:t>
                      </a:r>
                    </a:p>
                  </a:txBody>
                  <a:tcPr marL="7620" marR="7620" marT="7620" marB="0" anchor="ctr">
                    <a:noFill/>
                  </a:tcPr>
                </a:tc>
                <a:extLst>
                  <a:ext uri="{0D108BD9-81ED-4DB2-BD59-A6C34878D82A}">
                    <a16:rowId xmlns:a16="http://schemas.microsoft.com/office/drawing/2014/main" val="877251815"/>
                  </a:ext>
                </a:extLst>
              </a:tr>
            </a:tbl>
          </a:graphicData>
        </a:graphic>
      </p:graphicFrame>
      <p:sp>
        <p:nvSpPr>
          <p:cNvPr id="6" name="Arrow: Left 5">
            <a:extLst>
              <a:ext uri="{FF2B5EF4-FFF2-40B4-BE49-F238E27FC236}">
                <a16:creationId xmlns:a16="http://schemas.microsoft.com/office/drawing/2014/main" id="{16976660-A9F7-E7C6-4244-2617C69A7505}"/>
              </a:ext>
            </a:extLst>
          </p:cNvPr>
          <p:cNvSpPr/>
          <p:nvPr/>
        </p:nvSpPr>
        <p:spPr>
          <a:xfrm>
            <a:off x="11603238" y="3086100"/>
            <a:ext cx="5486400" cy="4114800"/>
          </a:xfrm>
          <a:prstGeom prst="leftArrow">
            <a:avLst/>
          </a:prstGeom>
          <a:gradFill flip="none" rotWithShape="1">
            <a:gsLst>
              <a:gs pos="0">
                <a:schemeClr val="bg1">
                  <a:tint val="66000"/>
                  <a:satMod val="160000"/>
                </a:schemeClr>
              </a:gs>
              <a:gs pos="50000">
                <a:schemeClr val="bg1">
                  <a:tint val="44500"/>
                  <a:satMod val="160000"/>
                </a:schemeClr>
              </a:gs>
              <a:gs pos="100000">
                <a:schemeClr val="bg1">
                  <a:tint val="23500"/>
                  <a:satMod val="16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i="1" dirty="0">
                <a:solidFill>
                  <a:schemeClr val="tx1"/>
                </a:solidFill>
              </a:rPr>
              <a:t>My Rule of Thumb</a:t>
            </a:r>
            <a:r>
              <a:rPr lang="en-US" sz="3400" dirty="0">
                <a:solidFill>
                  <a:schemeClr val="tx1"/>
                </a:solidFill>
              </a:rPr>
              <a:t> is to pick the choice before the largest acceleration</a:t>
            </a:r>
          </a:p>
        </p:txBody>
      </p:sp>
      <p:sp>
        <p:nvSpPr>
          <p:cNvPr id="3" name="TextBox 2">
            <a:extLst>
              <a:ext uri="{FF2B5EF4-FFF2-40B4-BE49-F238E27FC236}">
                <a16:creationId xmlns:a16="http://schemas.microsoft.com/office/drawing/2014/main" id="{7461F773-BA81-5A2B-D20F-DA77521369AB}"/>
              </a:ext>
            </a:extLst>
          </p:cNvPr>
          <p:cNvSpPr txBox="1"/>
          <p:nvPr/>
        </p:nvSpPr>
        <p:spPr>
          <a:xfrm>
            <a:off x="1727718" y="1727833"/>
            <a:ext cx="15302982" cy="1129668"/>
          </a:xfrm>
          <a:prstGeom prst="rect">
            <a:avLst/>
          </a:prstGeom>
          <a:noFill/>
        </p:spPr>
        <p:txBody>
          <a:bodyPr wrap="square" rtlCol="0">
            <a:spAutoFit/>
          </a:bodyPr>
          <a:lstStyle/>
          <a:p>
            <a:pPr algn="ctr">
              <a:lnSpc>
                <a:spcPct val="125000"/>
              </a:lnSpc>
            </a:pPr>
            <a:r>
              <a:rPr lang="en-US" sz="2800" dirty="0">
                <a:latin typeface="+mn-lt"/>
              </a:rPr>
              <a:t>Slope[i] = (Elbow[i] – Elbow[i-1]) / (</a:t>
            </a:r>
            <a:r>
              <a:rPr lang="en-US" sz="2800" dirty="0" err="1">
                <a:latin typeface="+mn-lt"/>
              </a:rPr>
              <a:t>NCluster</a:t>
            </a:r>
            <a:r>
              <a:rPr lang="en-US" sz="2800" dirty="0">
                <a:latin typeface="+mn-lt"/>
              </a:rPr>
              <a:t>[i] – </a:t>
            </a:r>
            <a:r>
              <a:rPr lang="en-US" sz="2800" dirty="0" err="1">
                <a:latin typeface="+mn-lt"/>
              </a:rPr>
              <a:t>NCluster</a:t>
            </a:r>
            <a:r>
              <a:rPr lang="en-US" sz="2800" dirty="0">
                <a:latin typeface="+mn-lt"/>
              </a:rPr>
              <a:t>[i-1]) </a:t>
            </a:r>
            <a:br>
              <a:rPr lang="en-US" sz="2800" dirty="0">
                <a:latin typeface="+mn-lt"/>
              </a:rPr>
            </a:br>
            <a:r>
              <a:rPr lang="en-US" sz="2800" dirty="0">
                <a:latin typeface="+mn-lt"/>
              </a:rPr>
              <a:t>Acceleration[i] = (Slope[i] – Slope[i-1]) / (</a:t>
            </a:r>
            <a:r>
              <a:rPr lang="en-US" sz="2800" dirty="0" err="1">
                <a:latin typeface="+mn-lt"/>
              </a:rPr>
              <a:t>NCluster</a:t>
            </a:r>
            <a:r>
              <a:rPr lang="en-US" sz="2800" dirty="0">
                <a:latin typeface="+mn-lt"/>
              </a:rPr>
              <a:t>[i] – </a:t>
            </a:r>
            <a:r>
              <a:rPr lang="en-US" sz="2800" dirty="0" err="1">
                <a:latin typeface="+mn-lt"/>
              </a:rPr>
              <a:t>NCluster</a:t>
            </a:r>
            <a:r>
              <a:rPr lang="en-US" sz="2800" dirty="0">
                <a:latin typeface="+mn-lt"/>
              </a:rPr>
              <a:t>[i-1]) </a:t>
            </a:r>
          </a:p>
        </p:txBody>
      </p:sp>
    </p:spTree>
    <p:extLst>
      <p:ext uri="{BB962C8B-B14F-4D97-AF65-F5344CB8AC3E}">
        <p14:creationId xmlns:p14="http://schemas.microsoft.com/office/powerpoint/2010/main" val="1032149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solidFill>
                  <a:schemeClr val="tx1"/>
                </a:solidFill>
              </a:rPr>
              <a:t>Choose Optimal Number of Clusters by Common Sense</a:t>
            </a:r>
          </a:p>
        </p:txBody>
      </p:sp>
    </p:spTree>
    <p:extLst>
      <p:ext uri="{BB962C8B-B14F-4D97-AF65-F5344CB8AC3E}">
        <p14:creationId xmlns:p14="http://schemas.microsoft.com/office/powerpoint/2010/main" val="255199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Reproducibility</a:t>
            </a:r>
          </a:p>
        </p:txBody>
      </p:sp>
      <p:sp>
        <p:nvSpPr>
          <p:cNvPr id="3" name="Content Placeholder 2"/>
          <p:cNvSpPr>
            <a:spLocks noGrp="1"/>
          </p:cNvSpPr>
          <p:nvPr>
            <p:ph idx="1"/>
          </p:nvPr>
        </p:nvSpPr>
        <p:spPr>
          <a:xfrm>
            <a:off x="1254126" y="2363679"/>
            <a:ext cx="15773400" cy="6527007"/>
          </a:xfrm>
        </p:spPr>
        <p:txBody>
          <a:bodyPr anchor="ctr">
            <a:normAutofit/>
          </a:bodyPr>
          <a:lstStyle/>
          <a:p>
            <a:pPr>
              <a:lnSpc>
                <a:spcPct val="150000"/>
              </a:lnSpc>
              <a:spcBef>
                <a:spcPts val="0"/>
              </a:spcBef>
            </a:pPr>
            <a:r>
              <a:rPr lang="en-US" sz="3600" dirty="0"/>
              <a:t>If the expected results cannot be reproduced, this indicates there are some unexplained (intentional or random) interactions among the data, the algorithm, and the machine.</a:t>
            </a:r>
          </a:p>
          <a:p>
            <a:pPr>
              <a:lnSpc>
                <a:spcPct val="150000"/>
              </a:lnSpc>
              <a:spcBef>
                <a:spcPts val="0"/>
              </a:spcBef>
            </a:pPr>
            <a:r>
              <a:rPr lang="en-US" sz="3600" dirty="0"/>
              <a:t>Common causes are:</a:t>
            </a:r>
          </a:p>
          <a:p>
            <a:pPr marL="1441450" lvl="1" indent="-742950">
              <a:lnSpc>
                <a:spcPct val="150000"/>
              </a:lnSpc>
              <a:spcBef>
                <a:spcPts val="0"/>
              </a:spcBef>
              <a:buFont typeface="+mj-lt"/>
              <a:buAutoNum type="arabicPeriod"/>
            </a:pPr>
            <a:r>
              <a:rPr lang="en-US" dirty="0"/>
              <a:t>Uninitialized variables in the codes</a:t>
            </a:r>
          </a:p>
          <a:p>
            <a:pPr marL="1441450" lvl="1" indent="-742950">
              <a:lnSpc>
                <a:spcPct val="150000"/>
              </a:lnSpc>
              <a:spcBef>
                <a:spcPts val="0"/>
              </a:spcBef>
              <a:buFont typeface="+mj-lt"/>
              <a:buAutoNum type="arabicPeriod"/>
            </a:pPr>
            <a:r>
              <a:rPr lang="en-US" dirty="0"/>
              <a:t>Misunderstood documentation of the activity</a:t>
            </a:r>
          </a:p>
        </p:txBody>
      </p:sp>
    </p:spTree>
    <p:extLst>
      <p:ext uri="{BB962C8B-B14F-4D97-AF65-F5344CB8AC3E}">
        <p14:creationId xmlns:p14="http://schemas.microsoft.com/office/powerpoint/2010/main" val="33105646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Driving Distances in Miles From Chicago</a:t>
            </a:r>
          </a:p>
        </p:txBody>
      </p:sp>
      <p:graphicFrame>
        <p:nvGraphicFramePr>
          <p:cNvPr id="4" name="Content Placeholder 3">
            <a:extLst>
              <a:ext uri="{FF2B5EF4-FFF2-40B4-BE49-F238E27FC236}">
                <a16:creationId xmlns:a16="http://schemas.microsoft.com/office/drawing/2014/main" id="{3C61D256-6D67-410B-991F-B66AE92859EA}"/>
              </a:ext>
            </a:extLst>
          </p:cNvPr>
          <p:cNvGraphicFramePr>
            <a:graphicFrameLocks noGrp="1"/>
          </p:cNvGraphicFramePr>
          <p:nvPr>
            <p:ph idx="1"/>
            <p:extLst>
              <p:ext uri="{D42A27DB-BD31-4B8C-83A1-F6EECF244321}">
                <p14:modId xmlns:p14="http://schemas.microsoft.com/office/powerpoint/2010/main" val="101097483"/>
              </p:ext>
            </p:extLst>
          </p:nvPr>
        </p:nvGraphicFramePr>
        <p:xfrm>
          <a:off x="894693" y="2831472"/>
          <a:ext cx="6505575" cy="5632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able 5">
            <a:extLst>
              <a:ext uri="{FF2B5EF4-FFF2-40B4-BE49-F238E27FC236}">
                <a16:creationId xmlns:a16="http://schemas.microsoft.com/office/drawing/2014/main" id="{598D798F-4639-4C3F-B6DC-DE034E86151F}"/>
              </a:ext>
            </a:extLst>
          </p:cNvPr>
          <p:cNvGraphicFramePr>
            <a:graphicFrameLocks noGrp="1"/>
          </p:cNvGraphicFramePr>
          <p:nvPr>
            <p:extLst>
              <p:ext uri="{D42A27DB-BD31-4B8C-83A1-F6EECF244321}">
                <p14:modId xmlns:p14="http://schemas.microsoft.com/office/powerpoint/2010/main" val="348310508"/>
              </p:ext>
            </p:extLst>
          </p:nvPr>
        </p:nvGraphicFramePr>
        <p:xfrm>
          <a:off x="7724406" y="2392815"/>
          <a:ext cx="10036153" cy="6509877"/>
        </p:xfrm>
        <a:graphic>
          <a:graphicData uri="http://schemas.openxmlformats.org/drawingml/2006/table">
            <a:tbl>
              <a:tblPr/>
              <a:tblGrid>
                <a:gridCol w="1332078">
                  <a:extLst>
                    <a:ext uri="{9D8B030D-6E8A-4147-A177-3AD203B41FA5}">
                      <a16:colId xmlns:a16="http://schemas.microsoft.com/office/drawing/2014/main" val="3132586390"/>
                    </a:ext>
                  </a:extLst>
                </a:gridCol>
                <a:gridCol w="746664">
                  <a:extLst>
                    <a:ext uri="{9D8B030D-6E8A-4147-A177-3AD203B41FA5}">
                      <a16:colId xmlns:a16="http://schemas.microsoft.com/office/drawing/2014/main" val="1250003083"/>
                    </a:ext>
                  </a:extLst>
                </a:gridCol>
                <a:gridCol w="1051640">
                  <a:extLst>
                    <a:ext uri="{9D8B030D-6E8A-4147-A177-3AD203B41FA5}">
                      <a16:colId xmlns:a16="http://schemas.microsoft.com/office/drawing/2014/main" val="2028185446"/>
                    </a:ext>
                  </a:extLst>
                </a:gridCol>
                <a:gridCol w="1766756">
                  <a:extLst>
                    <a:ext uri="{9D8B030D-6E8A-4147-A177-3AD203B41FA5}">
                      <a16:colId xmlns:a16="http://schemas.microsoft.com/office/drawing/2014/main" val="904814646"/>
                    </a:ext>
                  </a:extLst>
                </a:gridCol>
                <a:gridCol w="283944">
                  <a:extLst>
                    <a:ext uri="{9D8B030D-6E8A-4147-A177-3AD203B41FA5}">
                      <a16:colId xmlns:a16="http://schemas.microsoft.com/office/drawing/2014/main" val="2740376340"/>
                    </a:ext>
                  </a:extLst>
                </a:gridCol>
                <a:gridCol w="1304033">
                  <a:extLst>
                    <a:ext uri="{9D8B030D-6E8A-4147-A177-3AD203B41FA5}">
                      <a16:colId xmlns:a16="http://schemas.microsoft.com/office/drawing/2014/main" val="790466292"/>
                    </a:ext>
                  </a:extLst>
                </a:gridCol>
                <a:gridCol w="746664">
                  <a:extLst>
                    <a:ext uri="{9D8B030D-6E8A-4147-A177-3AD203B41FA5}">
                      <a16:colId xmlns:a16="http://schemas.microsoft.com/office/drawing/2014/main" val="2816302195"/>
                    </a:ext>
                  </a:extLst>
                </a:gridCol>
                <a:gridCol w="1037618">
                  <a:extLst>
                    <a:ext uri="{9D8B030D-6E8A-4147-A177-3AD203B41FA5}">
                      <a16:colId xmlns:a16="http://schemas.microsoft.com/office/drawing/2014/main" val="1944907811"/>
                    </a:ext>
                  </a:extLst>
                </a:gridCol>
                <a:gridCol w="1766756">
                  <a:extLst>
                    <a:ext uri="{9D8B030D-6E8A-4147-A177-3AD203B41FA5}">
                      <a16:colId xmlns:a16="http://schemas.microsoft.com/office/drawing/2014/main" val="434667067"/>
                    </a:ext>
                  </a:extLst>
                </a:gridCol>
              </a:tblGrid>
              <a:tr h="210549">
                <a:tc>
                  <a:txBody>
                    <a:bodyPr/>
                    <a:lstStyle/>
                    <a:p>
                      <a:pPr algn="l" fontAlgn="b"/>
                      <a:r>
                        <a:rPr lang="en-US" sz="1200" b="1" i="0" u="none" strike="noStrike" dirty="0" err="1">
                          <a:solidFill>
                            <a:srgbClr val="000000"/>
                          </a:solidFill>
                          <a:effectLst/>
                          <a:latin typeface="Calibri" panose="020F0502020204030204" pitchFamily="34" charset="0"/>
                        </a:rPr>
                        <a:t>CityState</a:t>
                      </a:r>
                      <a:endParaRPr lang="en-US" sz="1200" b="1" i="0" u="none" strike="noStrike" dirty="0">
                        <a:solidFill>
                          <a:srgbClr val="000000"/>
                        </a:solidFill>
                        <a:effectLst/>
                        <a:latin typeface="Calibri" panose="020F0502020204030204" pitchFamily="34" charset="0"/>
                      </a:endParaRPr>
                    </a:p>
                  </a:txBody>
                  <a:tcPr marL="10527" marR="10527" marT="10527" marB="0" anchor="b">
                    <a:lnL>
                      <a:noFill/>
                    </a:lnL>
                    <a:lnR>
                      <a:noFill/>
                    </a:lnR>
                    <a:lnT>
                      <a:noFill/>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200" b="1" i="0" u="none" strike="noStrike">
                          <a:solidFill>
                            <a:srgbClr val="000000"/>
                          </a:solidFill>
                          <a:effectLst/>
                          <a:latin typeface="Calibri" panose="020F0502020204030204" pitchFamily="34" charset="0"/>
                        </a:rPr>
                        <a:t>StateCode</a:t>
                      </a:r>
                    </a:p>
                  </a:txBody>
                  <a:tcPr marL="10527" marR="10527" marT="10527" marB="0" anchor="b">
                    <a:lnL>
                      <a:noFill/>
                    </a:lnL>
                    <a:lnR>
                      <a:noFill/>
                    </a:lnR>
                    <a:lnT>
                      <a:noFill/>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200" b="1" i="0" u="none" strike="noStrike">
                          <a:solidFill>
                            <a:srgbClr val="000000"/>
                          </a:solidFill>
                          <a:effectLst/>
                          <a:latin typeface="Calibri" panose="020F0502020204030204" pitchFamily="34" charset="0"/>
                        </a:rPr>
                        <a:t>City</a:t>
                      </a:r>
                    </a:p>
                  </a:txBody>
                  <a:tcPr marL="10527" marR="10527" marT="10527" marB="0" anchor="b">
                    <a:lnL>
                      <a:noFill/>
                    </a:lnL>
                    <a:lnR>
                      <a:noFill/>
                    </a:lnR>
                    <a:lnT>
                      <a:noFill/>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200" b="1" i="0" u="none" strike="noStrike">
                          <a:solidFill>
                            <a:srgbClr val="000000"/>
                          </a:solidFill>
                          <a:effectLst/>
                          <a:latin typeface="Calibri" panose="020F0502020204030204" pitchFamily="34" charset="0"/>
                        </a:rPr>
                        <a:t>DrivingMilesFromChicago</a:t>
                      </a:r>
                    </a:p>
                  </a:txBody>
                  <a:tcPr marL="10527" marR="10527" marT="10527" marB="0" anchor="b">
                    <a:lnL>
                      <a:noFill/>
                    </a:lnL>
                    <a:lnR>
                      <a:noFill/>
                    </a:lnR>
                    <a:lnT>
                      <a:noFill/>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1" i="0" u="none" strike="noStrike" dirty="0" err="1">
                          <a:solidFill>
                            <a:srgbClr val="000000"/>
                          </a:solidFill>
                          <a:effectLst/>
                          <a:latin typeface="Calibri" panose="020F0502020204030204" pitchFamily="34" charset="0"/>
                        </a:rPr>
                        <a:t>CityState</a:t>
                      </a:r>
                      <a:endParaRPr lang="en-US" sz="1200" b="1" i="0" u="none" strike="noStrike" dirty="0">
                        <a:solidFill>
                          <a:srgbClr val="000000"/>
                        </a:solidFill>
                        <a:effectLst/>
                        <a:latin typeface="Calibri" panose="020F0502020204030204" pitchFamily="34" charset="0"/>
                      </a:endParaRPr>
                    </a:p>
                  </a:txBody>
                  <a:tcPr marL="10527" marR="10527" marT="10527" marB="0" anchor="b">
                    <a:lnL>
                      <a:noFill/>
                    </a:lnL>
                    <a:lnR>
                      <a:noFill/>
                    </a:lnR>
                    <a:lnT>
                      <a:noFill/>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200" b="1" i="0" u="none" strike="noStrike">
                          <a:solidFill>
                            <a:srgbClr val="000000"/>
                          </a:solidFill>
                          <a:effectLst/>
                          <a:latin typeface="Calibri" panose="020F0502020204030204" pitchFamily="34" charset="0"/>
                        </a:rPr>
                        <a:t>StateCode</a:t>
                      </a:r>
                    </a:p>
                  </a:txBody>
                  <a:tcPr marL="10527" marR="10527" marT="10527" marB="0" anchor="b">
                    <a:lnL>
                      <a:noFill/>
                    </a:lnL>
                    <a:lnR>
                      <a:noFill/>
                    </a:lnR>
                    <a:lnT>
                      <a:noFill/>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200" b="1" i="0" u="none" strike="noStrike">
                          <a:solidFill>
                            <a:srgbClr val="000000"/>
                          </a:solidFill>
                          <a:effectLst/>
                          <a:latin typeface="Calibri" panose="020F0502020204030204" pitchFamily="34" charset="0"/>
                        </a:rPr>
                        <a:t>City</a:t>
                      </a:r>
                    </a:p>
                  </a:txBody>
                  <a:tcPr marL="10527" marR="10527" marT="10527" marB="0" anchor="b">
                    <a:lnL>
                      <a:noFill/>
                    </a:lnL>
                    <a:lnR>
                      <a:noFill/>
                    </a:lnR>
                    <a:lnT>
                      <a:noFill/>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200" b="1" i="0" u="none" strike="noStrike">
                          <a:solidFill>
                            <a:srgbClr val="000000"/>
                          </a:solidFill>
                          <a:effectLst/>
                          <a:latin typeface="Calibri" panose="020F0502020204030204" pitchFamily="34" charset="0"/>
                        </a:rPr>
                        <a:t>DrivingMilesFromChicago</a:t>
                      </a:r>
                    </a:p>
                  </a:txBody>
                  <a:tcPr marL="10527" marR="10527" marT="10527" marB="0" anchor="b">
                    <a:lnL>
                      <a:noFill/>
                    </a:lnL>
                    <a:lnR>
                      <a:noFill/>
                    </a:lnR>
                    <a:lnT>
                      <a:noFill/>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04611469"/>
                  </a:ext>
                </a:extLst>
              </a:tr>
              <a:tr h="210549">
                <a:tc>
                  <a:txBody>
                    <a:bodyPr/>
                    <a:lstStyle/>
                    <a:p>
                      <a:pPr algn="l" fontAlgn="b"/>
                      <a:r>
                        <a:rPr lang="en-US" sz="1200" b="0" i="0" u="none" strike="noStrike" dirty="0">
                          <a:solidFill>
                            <a:srgbClr val="000000"/>
                          </a:solidFill>
                          <a:effectLst/>
                          <a:latin typeface="Calibri" panose="020F0502020204030204" pitchFamily="34" charset="0"/>
                        </a:rPr>
                        <a:t>Albany, NY</a:t>
                      </a:r>
                    </a:p>
                  </a:txBody>
                  <a:tcPr marL="10527" marR="10527" marT="10527" marB="0" anchor="b">
                    <a:lnL>
                      <a:noFill/>
                    </a:lnL>
                    <a:lnR>
                      <a:noFill/>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NY</a:t>
                      </a:r>
                    </a:p>
                  </a:txBody>
                  <a:tcPr marL="10527" marR="10527" marT="10527" marB="0" anchor="b">
                    <a:lnL>
                      <a:noFill/>
                    </a:lnL>
                    <a:lnR>
                      <a:noFill/>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Albany</a:t>
                      </a:r>
                    </a:p>
                  </a:txBody>
                  <a:tcPr marL="10527" marR="10527" marT="10527" marB="0" anchor="b">
                    <a:lnL>
                      <a:noFill/>
                    </a:lnL>
                    <a:lnR>
                      <a:noFill/>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820</a:t>
                      </a:r>
                    </a:p>
                  </a:txBody>
                  <a:tcPr marL="10527" marR="10527" marT="10527" marB="0" anchor="b">
                    <a:lnL>
                      <a:noFill/>
                    </a:lnL>
                    <a:lnR>
                      <a:noFill/>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Little Rock, AR</a:t>
                      </a:r>
                    </a:p>
                  </a:txBody>
                  <a:tcPr marL="10527" marR="10527" marT="10527" marB="0" anchor="b">
                    <a:lnL>
                      <a:noFill/>
                    </a:lnL>
                    <a:lnR>
                      <a:noFill/>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AR</a:t>
                      </a:r>
                    </a:p>
                  </a:txBody>
                  <a:tcPr marL="10527" marR="10527" marT="10527" marB="0" anchor="b">
                    <a:lnL>
                      <a:noFill/>
                    </a:lnL>
                    <a:lnR>
                      <a:noFill/>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Little Rock</a:t>
                      </a:r>
                    </a:p>
                  </a:txBody>
                  <a:tcPr marL="10527" marR="10527" marT="10527" marB="0" anchor="b">
                    <a:lnL>
                      <a:noFill/>
                    </a:lnL>
                    <a:lnR>
                      <a:noFill/>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655</a:t>
                      </a:r>
                    </a:p>
                  </a:txBody>
                  <a:tcPr marL="10527" marR="10527" marT="10527" marB="0" anchor="b">
                    <a:lnL>
                      <a:noFill/>
                    </a:lnL>
                    <a:lnR>
                      <a:noFill/>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extLst>
                  <a:ext uri="{0D108BD9-81ED-4DB2-BD59-A6C34878D82A}">
                    <a16:rowId xmlns:a16="http://schemas.microsoft.com/office/drawing/2014/main" val="2328301686"/>
                  </a:ext>
                </a:extLst>
              </a:tr>
              <a:tr h="210549">
                <a:tc>
                  <a:txBody>
                    <a:bodyPr/>
                    <a:lstStyle/>
                    <a:p>
                      <a:pPr algn="l" fontAlgn="b"/>
                      <a:r>
                        <a:rPr lang="en-US" sz="1200" b="0" i="0" u="none" strike="noStrike">
                          <a:solidFill>
                            <a:srgbClr val="000000"/>
                          </a:solidFill>
                          <a:effectLst/>
                          <a:latin typeface="Calibri" panose="020F0502020204030204" pitchFamily="34" charset="0"/>
                        </a:rPr>
                        <a:t>Albuquerque, NM</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NM</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Albuquerque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1341</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Los Angeles, CA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CA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Los Angeles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2028</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81362692"/>
                  </a:ext>
                </a:extLst>
              </a:tr>
              <a:tr h="210549">
                <a:tc>
                  <a:txBody>
                    <a:bodyPr/>
                    <a:lstStyle/>
                    <a:p>
                      <a:pPr algn="l" fontAlgn="b"/>
                      <a:r>
                        <a:rPr lang="en-US" sz="1200" b="0" i="0" u="none" strike="noStrike">
                          <a:solidFill>
                            <a:srgbClr val="000000"/>
                          </a:solidFill>
                          <a:effectLst/>
                          <a:latin typeface="Calibri" panose="020F0502020204030204" pitchFamily="34" charset="0"/>
                        </a:rPr>
                        <a:t>Atlanta, GA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GA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Atlanta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712</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Louisville, KY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KY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Louisville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297</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76996562"/>
                  </a:ext>
                </a:extLst>
              </a:tr>
              <a:tr h="0">
                <a:tc>
                  <a:txBody>
                    <a:bodyPr/>
                    <a:lstStyle/>
                    <a:p>
                      <a:pPr algn="l" fontAlgn="b"/>
                      <a:r>
                        <a:rPr lang="en-US" sz="1200" b="0" i="0" u="none" strike="noStrike">
                          <a:solidFill>
                            <a:srgbClr val="000000"/>
                          </a:solidFill>
                          <a:effectLst/>
                          <a:latin typeface="Calibri" panose="020F0502020204030204" pitchFamily="34" charset="0"/>
                        </a:rPr>
                        <a:t>Baltimore, MD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Baltimore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704</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Memphis, TN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TN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Memphis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536</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959512890"/>
                  </a:ext>
                </a:extLst>
              </a:tr>
              <a:tr h="210549">
                <a:tc>
                  <a:txBody>
                    <a:bodyPr/>
                    <a:lstStyle/>
                    <a:p>
                      <a:pPr algn="l" fontAlgn="b"/>
                      <a:r>
                        <a:rPr lang="en-US" sz="1200" b="0" i="0" u="none" strike="noStrike">
                          <a:solidFill>
                            <a:srgbClr val="000000"/>
                          </a:solidFill>
                          <a:effectLst/>
                          <a:latin typeface="Calibri" panose="020F0502020204030204" pitchFamily="34" charset="0"/>
                        </a:rPr>
                        <a:t>Billings, MT</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MT</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Billings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1247</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Miami, FL</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FL</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Miami</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1373</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881586944"/>
                  </a:ext>
                </a:extLst>
              </a:tr>
              <a:tr h="210549">
                <a:tc>
                  <a:txBody>
                    <a:bodyPr/>
                    <a:lstStyle/>
                    <a:p>
                      <a:pPr algn="l" fontAlgn="b"/>
                      <a:r>
                        <a:rPr lang="en-US" sz="1200" b="0" i="0" u="none" strike="noStrike">
                          <a:solidFill>
                            <a:srgbClr val="000000"/>
                          </a:solidFill>
                          <a:effectLst/>
                          <a:latin typeface="Calibri" panose="020F0502020204030204" pitchFamily="34" charset="0"/>
                        </a:rPr>
                        <a:t>Birmingham, AL</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AL</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Birmingham</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661</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Milwaukee, WI</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WI</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Milwaukee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92</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049600741"/>
                  </a:ext>
                </a:extLst>
              </a:tr>
              <a:tr h="210549">
                <a:tc>
                  <a:txBody>
                    <a:bodyPr/>
                    <a:lstStyle/>
                    <a:p>
                      <a:pPr algn="l" fontAlgn="b"/>
                      <a:r>
                        <a:rPr lang="en-US" sz="1200" b="0" i="0" u="none" strike="noStrike">
                          <a:solidFill>
                            <a:srgbClr val="000000"/>
                          </a:solidFill>
                          <a:effectLst/>
                          <a:latin typeface="Calibri" panose="020F0502020204030204" pitchFamily="34" charset="0"/>
                        </a:rPr>
                        <a:t>Boise, ID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ID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Boise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1702</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Minneapolis, MN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Minneapolis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407</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85110805"/>
                  </a:ext>
                </a:extLst>
              </a:tr>
              <a:tr h="210549">
                <a:tc>
                  <a:txBody>
                    <a:bodyPr/>
                    <a:lstStyle/>
                    <a:p>
                      <a:pPr algn="l" fontAlgn="b"/>
                      <a:r>
                        <a:rPr lang="en-US" sz="1200" b="0" i="0" u="none" strike="noStrike">
                          <a:solidFill>
                            <a:srgbClr val="000000"/>
                          </a:solidFill>
                          <a:effectLst/>
                          <a:latin typeface="Calibri" panose="020F0502020204030204" pitchFamily="34" charset="0"/>
                        </a:rPr>
                        <a:t>Boston, MA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Boston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986</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Nashville, TN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TN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Nashville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472</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243175473"/>
                  </a:ext>
                </a:extLst>
              </a:tr>
              <a:tr h="210549">
                <a:tc>
                  <a:txBody>
                    <a:bodyPr/>
                    <a:lstStyle/>
                    <a:p>
                      <a:pPr algn="l" fontAlgn="b"/>
                      <a:r>
                        <a:rPr lang="en-US" sz="1200" b="0" i="0" u="none" strike="noStrike">
                          <a:solidFill>
                            <a:srgbClr val="000000"/>
                          </a:solidFill>
                          <a:effectLst/>
                          <a:latin typeface="Calibri" panose="020F0502020204030204" pitchFamily="34" charset="0"/>
                        </a:rPr>
                        <a:t>Buffalo, NY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Buffalo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531</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New Orleans, LA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LA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New Orleans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927</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741084086"/>
                  </a:ext>
                </a:extLst>
              </a:tr>
              <a:tr h="210549">
                <a:tc>
                  <a:txBody>
                    <a:bodyPr/>
                    <a:lstStyle/>
                    <a:p>
                      <a:pPr algn="l" fontAlgn="b"/>
                      <a:r>
                        <a:rPr lang="en-US" sz="1200" b="0" i="0" u="none" strike="noStrike">
                          <a:solidFill>
                            <a:srgbClr val="000000"/>
                          </a:solidFill>
                          <a:effectLst/>
                          <a:latin typeface="Calibri" panose="020F0502020204030204" pitchFamily="34" charset="0"/>
                        </a:rPr>
                        <a:t>Charleston, WV</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WV</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Charleston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484</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New York, NY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New York</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811</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338381651"/>
                  </a:ext>
                </a:extLst>
              </a:tr>
              <a:tr h="210549">
                <a:tc>
                  <a:txBody>
                    <a:bodyPr/>
                    <a:lstStyle/>
                    <a:p>
                      <a:pPr algn="l" fontAlgn="b"/>
                      <a:r>
                        <a:rPr lang="en-US" sz="1200" b="0" i="0" u="none" strike="noStrike">
                          <a:solidFill>
                            <a:srgbClr val="000000"/>
                          </a:solidFill>
                          <a:effectLst/>
                          <a:latin typeface="Calibri" panose="020F0502020204030204" pitchFamily="34" charset="0"/>
                        </a:rPr>
                        <a:t>Charleston, SC</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SC</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Charleston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911</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Norfolk, VA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VA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Norfolk</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891</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53142707"/>
                  </a:ext>
                </a:extLst>
              </a:tr>
              <a:tr h="210549">
                <a:tc>
                  <a:txBody>
                    <a:bodyPr/>
                    <a:lstStyle/>
                    <a:p>
                      <a:pPr algn="l" fontAlgn="b"/>
                      <a:r>
                        <a:rPr lang="en-US" sz="1200" b="0" i="0" u="none" strike="noStrike">
                          <a:solidFill>
                            <a:srgbClr val="000000"/>
                          </a:solidFill>
                          <a:effectLst/>
                          <a:latin typeface="Calibri" panose="020F0502020204030204" pitchFamily="34" charset="0"/>
                        </a:rPr>
                        <a:t>Charlotte, NC</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NC</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Charlotte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770</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Oklahoma City, OK</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OK</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Oklahoma City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796</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173256017"/>
                  </a:ext>
                </a:extLst>
              </a:tr>
              <a:tr h="210549">
                <a:tc>
                  <a:txBody>
                    <a:bodyPr/>
                    <a:lstStyle/>
                    <a:p>
                      <a:pPr algn="l" fontAlgn="b"/>
                      <a:r>
                        <a:rPr lang="en-US" sz="1200" b="0" i="0" u="none" strike="noStrike">
                          <a:solidFill>
                            <a:srgbClr val="000000"/>
                          </a:solidFill>
                          <a:effectLst/>
                          <a:latin typeface="Calibri" panose="020F0502020204030204" pitchFamily="34" charset="0"/>
                        </a:rPr>
                        <a:t>Cheyenne, WY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WY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Cheyenne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968</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Omaha, NE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Omaha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469</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616529585"/>
                  </a:ext>
                </a:extLst>
              </a:tr>
              <a:tr h="210549">
                <a:tc>
                  <a:txBody>
                    <a:bodyPr/>
                    <a:lstStyle/>
                    <a:p>
                      <a:pPr algn="l" fontAlgn="b"/>
                      <a:r>
                        <a:rPr lang="en-US" sz="1200" b="0" i="0" u="none" strike="noStrike">
                          <a:solidFill>
                            <a:srgbClr val="000000"/>
                          </a:solidFill>
                          <a:effectLst/>
                          <a:latin typeface="Calibri" panose="020F0502020204030204" pitchFamily="34" charset="0"/>
                        </a:rPr>
                        <a:t>Cleveland, OH</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OH</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Cleveland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342</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Orlando, FL</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FL</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Orlando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1152</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57217519"/>
                  </a:ext>
                </a:extLst>
              </a:tr>
              <a:tr h="210549">
                <a:tc>
                  <a:txBody>
                    <a:bodyPr/>
                    <a:lstStyle/>
                    <a:p>
                      <a:pPr algn="l" fontAlgn="b"/>
                      <a:r>
                        <a:rPr lang="en-US" sz="1200" b="0" i="0" u="none" strike="noStrike">
                          <a:solidFill>
                            <a:srgbClr val="000000"/>
                          </a:solidFill>
                          <a:effectLst/>
                          <a:latin typeface="Calibri" panose="020F0502020204030204" pitchFamily="34" charset="0"/>
                        </a:rPr>
                        <a:t>Columbia, SC</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SC</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Columbia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802</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Philadelphia, PA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Philadelphia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761</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84361886"/>
                  </a:ext>
                </a:extLst>
              </a:tr>
              <a:tr h="210549">
                <a:tc>
                  <a:txBody>
                    <a:bodyPr/>
                    <a:lstStyle/>
                    <a:p>
                      <a:pPr algn="l" fontAlgn="b"/>
                      <a:r>
                        <a:rPr lang="en-US" sz="1200" b="0" i="0" u="none" strike="noStrike">
                          <a:solidFill>
                            <a:srgbClr val="000000"/>
                          </a:solidFill>
                          <a:effectLst/>
                          <a:latin typeface="Calibri" panose="020F0502020204030204" pitchFamily="34" charset="0"/>
                        </a:rPr>
                        <a:t>Columbus, OH</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OH</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Columbus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352</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Phoenix, AZ</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AZ</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Phoenix</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1804</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7356858"/>
                  </a:ext>
                </a:extLst>
              </a:tr>
              <a:tr h="210549">
                <a:tc>
                  <a:txBody>
                    <a:bodyPr/>
                    <a:lstStyle/>
                    <a:p>
                      <a:pPr algn="l" fontAlgn="b"/>
                      <a:r>
                        <a:rPr lang="en-US" sz="1200" b="0" i="0" u="none" strike="noStrike">
                          <a:solidFill>
                            <a:srgbClr val="000000"/>
                          </a:solidFill>
                          <a:effectLst/>
                          <a:latin typeface="Calibri" panose="020F0502020204030204" pitchFamily="34" charset="0"/>
                        </a:rPr>
                        <a:t>Dallas, TX</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TX</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Dallas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933</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Pittsburgh, PA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Pittsburgh</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460</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658003116"/>
                  </a:ext>
                </a:extLst>
              </a:tr>
              <a:tr h="210549">
                <a:tc>
                  <a:txBody>
                    <a:bodyPr/>
                    <a:lstStyle/>
                    <a:p>
                      <a:pPr algn="l" fontAlgn="b"/>
                      <a:r>
                        <a:rPr lang="en-US" sz="1200" b="0" i="0" u="none" strike="noStrike">
                          <a:solidFill>
                            <a:srgbClr val="000000"/>
                          </a:solidFill>
                          <a:effectLst/>
                          <a:latin typeface="Calibri" panose="020F0502020204030204" pitchFamily="34" charset="0"/>
                        </a:rPr>
                        <a:t>Denver, CO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Denver</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1009</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Portland, ME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Portland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1087</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117485399"/>
                  </a:ext>
                </a:extLst>
              </a:tr>
              <a:tr h="210549">
                <a:tc>
                  <a:txBody>
                    <a:bodyPr/>
                    <a:lstStyle/>
                    <a:p>
                      <a:pPr algn="l" fontAlgn="b"/>
                      <a:r>
                        <a:rPr lang="en-US" sz="1200" b="0" i="0" u="none" strike="noStrike">
                          <a:solidFill>
                            <a:srgbClr val="000000"/>
                          </a:solidFill>
                          <a:effectLst/>
                          <a:latin typeface="Calibri" panose="020F0502020204030204" pitchFamily="34" charset="0"/>
                        </a:rPr>
                        <a:t>Des Moines, IA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IA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Des Moines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333</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Portland, OR</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OR</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Portland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2122</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676262412"/>
                  </a:ext>
                </a:extLst>
              </a:tr>
              <a:tr h="210549">
                <a:tc>
                  <a:txBody>
                    <a:bodyPr/>
                    <a:lstStyle/>
                    <a:p>
                      <a:pPr algn="l" fontAlgn="b"/>
                      <a:r>
                        <a:rPr lang="en-US" sz="1200" b="0" i="0" u="none" strike="noStrike">
                          <a:solidFill>
                            <a:srgbClr val="000000"/>
                          </a:solidFill>
                          <a:effectLst/>
                          <a:latin typeface="Calibri" panose="020F0502020204030204" pitchFamily="34" charset="0"/>
                        </a:rPr>
                        <a:t>Detroit, MI</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MI</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Detroit</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278</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Rapid City, SD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Rapid City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909</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65409717"/>
                  </a:ext>
                </a:extLst>
              </a:tr>
              <a:tr h="210549">
                <a:tc>
                  <a:txBody>
                    <a:bodyPr/>
                    <a:lstStyle/>
                    <a:p>
                      <a:pPr algn="l" fontAlgn="b"/>
                      <a:r>
                        <a:rPr lang="en-US" sz="1200" b="0" i="0" u="none" strike="noStrike">
                          <a:solidFill>
                            <a:srgbClr val="000000"/>
                          </a:solidFill>
                          <a:effectLst/>
                          <a:latin typeface="Calibri" panose="020F0502020204030204" pitchFamily="34" charset="0"/>
                        </a:rPr>
                        <a:t>EL Paso, TX</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TX</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EL Paso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1488</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Reno, NV</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NV</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Reno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1924</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989368218"/>
                  </a:ext>
                </a:extLst>
              </a:tr>
              <a:tr h="210549">
                <a:tc>
                  <a:txBody>
                    <a:bodyPr/>
                    <a:lstStyle/>
                    <a:p>
                      <a:pPr algn="l" fontAlgn="b"/>
                      <a:r>
                        <a:rPr lang="en-US" sz="1200" b="0" i="0" u="none" strike="noStrike">
                          <a:solidFill>
                            <a:srgbClr val="000000"/>
                          </a:solidFill>
                          <a:effectLst/>
                          <a:latin typeface="Calibri" panose="020F0502020204030204" pitchFamily="34" charset="0"/>
                        </a:rPr>
                        <a:t>Fargo, ND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Fargo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644</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Saint Louis, MO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Saint Louis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300</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714174867"/>
                  </a:ext>
                </a:extLst>
              </a:tr>
              <a:tr h="210549">
                <a:tc>
                  <a:txBody>
                    <a:bodyPr/>
                    <a:lstStyle/>
                    <a:p>
                      <a:pPr algn="l" fontAlgn="b"/>
                      <a:r>
                        <a:rPr lang="en-US" sz="1200" b="0" i="0" u="none" strike="noStrike">
                          <a:solidFill>
                            <a:srgbClr val="000000"/>
                          </a:solidFill>
                          <a:effectLst/>
                          <a:latin typeface="Calibri" panose="020F0502020204030204" pitchFamily="34" charset="0"/>
                        </a:rPr>
                        <a:t>Grand Junction, CO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Grand Junction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1252</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Salt Lake City, UT</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UT</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Salt Lake City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1404</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34916821"/>
                  </a:ext>
                </a:extLst>
              </a:tr>
              <a:tr h="210549">
                <a:tc>
                  <a:txBody>
                    <a:bodyPr/>
                    <a:lstStyle/>
                    <a:p>
                      <a:pPr algn="l" fontAlgn="b"/>
                      <a:r>
                        <a:rPr lang="en-US" sz="1200" b="0" i="0" u="none" strike="noStrike">
                          <a:solidFill>
                            <a:srgbClr val="000000"/>
                          </a:solidFill>
                          <a:effectLst/>
                          <a:latin typeface="Calibri" panose="020F0502020204030204" pitchFamily="34" charset="0"/>
                        </a:rPr>
                        <a:t>Hartford, CT</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CT</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Hartford</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903</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San Antonio, TX</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TX</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San Antonio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a:solidFill>
                            <a:srgbClr val="000000"/>
                          </a:solidFill>
                          <a:effectLst/>
                          <a:latin typeface="Calibri" panose="020F0502020204030204" pitchFamily="34" charset="0"/>
                        </a:rPr>
                        <a:t>1210</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606093320"/>
                  </a:ext>
                </a:extLst>
              </a:tr>
              <a:tr h="210549">
                <a:tc>
                  <a:txBody>
                    <a:bodyPr/>
                    <a:lstStyle/>
                    <a:p>
                      <a:pPr algn="l" fontAlgn="b"/>
                      <a:r>
                        <a:rPr lang="en-US" sz="1200" b="0" i="0" u="none" strike="noStrike">
                          <a:solidFill>
                            <a:srgbClr val="000000"/>
                          </a:solidFill>
                          <a:effectLst/>
                          <a:latin typeface="Calibri" panose="020F0502020204030204" pitchFamily="34" charset="0"/>
                        </a:rPr>
                        <a:t>Houston, TX</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TX</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Houston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1089</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San Diego, CA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San Diego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2088</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742324077"/>
                  </a:ext>
                </a:extLst>
              </a:tr>
              <a:tr h="210549">
                <a:tc>
                  <a:txBody>
                    <a:bodyPr/>
                    <a:lstStyle/>
                    <a:p>
                      <a:pPr algn="l" fontAlgn="b"/>
                      <a:r>
                        <a:rPr lang="en-US" sz="1200" b="0" i="0" u="none" strike="noStrike">
                          <a:solidFill>
                            <a:srgbClr val="000000"/>
                          </a:solidFill>
                          <a:effectLst/>
                          <a:latin typeface="Calibri" panose="020F0502020204030204" pitchFamily="34" charset="0"/>
                        </a:rPr>
                        <a:t>Indianapolis, IN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IN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Indianapolis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179</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San Francisco, CA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CA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San Francisco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2148</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95219623"/>
                  </a:ext>
                </a:extLst>
              </a:tr>
              <a:tr h="210549">
                <a:tc>
                  <a:txBody>
                    <a:bodyPr/>
                    <a:lstStyle/>
                    <a:p>
                      <a:pPr algn="l" fontAlgn="b"/>
                      <a:r>
                        <a:rPr lang="en-US" sz="1200" b="0" i="0" u="none" strike="noStrike">
                          <a:solidFill>
                            <a:srgbClr val="000000"/>
                          </a:solidFill>
                          <a:effectLst/>
                          <a:latin typeface="Calibri" panose="020F0502020204030204" pitchFamily="34" charset="0"/>
                        </a:rPr>
                        <a:t>Jackson, MS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Jackson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747</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Seattle, WA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WA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Seattle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2070</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50895114"/>
                  </a:ext>
                </a:extLst>
              </a:tr>
              <a:tr h="210549">
                <a:tc>
                  <a:txBody>
                    <a:bodyPr/>
                    <a:lstStyle/>
                    <a:p>
                      <a:pPr algn="l" fontAlgn="b"/>
                      <a:r>
                        <a:rPr lang="en-US" sz="1200" b="0" i="0" u="none" strike="noStrike">
                          <a:solidFill>
                            <a:srgbClr val="000000"/>
                          </a:solidFill>
                          <a:effectLst/>
                          <a:latin typeface="Calibri" panose="020F0502020204030204" pitchFamily="34" charset="0"/>
                        </a:rPr>
                        <a:t>Jacksonville, FL</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FL</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Jacksonville</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1058</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Washington, DC</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DC</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Washington</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705</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216493021"/>
                  </a:ext>
                </a:extLst>
              </a:tr>
              <a:tr h="210549">
                <a:tc>
                  <a:txBody>
                    <a:bodyPr/>
                    <a:lstStyle/>
                    <a:p>
                      <a:pPr algn="l" fontAlgn="b"/>
                      <a:r>
                        <a:rPr lang="en-US" sz="1200" b="0" i="0" u="none" strike="noStrike" dirty="0">
                          <a:solidFill>
                            <a:srgbClr val="000000"/>
                          </a:solidFill>
                          <a:effectLst/>
                          <a:latin typeface="Calibri" panose="020F0502020204030204" pitchFamily="34" charset="0"/>
                        </a:rPr>
                        <a:t>Kansas City, MO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MO</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Kanas City</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529</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Wichita, KS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KS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Wichita</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725</a:t>
                      </a: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167560911"/>
                  </a:ext>
                </a:extLst>
              </a:tr>
              <a:tr h="210549">
                <a:tc>
                  <a:txBody>
                    <a:bodyPr/>
                    <a:lstStyle/>
                    <a:p>
                      <a:pPr algn="l" fontAlgn="b"/>
                      <a:r>
                        <a:rPr lang="en-US" sz="1200" b="0" i="0" u="none" strike="noStrike">
                          <a:solidFill>
                            <a:srgbClr val="000000"/>
                          </a:solidFill>
                          <a:effectLst/>
                          <a:latin typeface="Calibri" panose="020F0502020204030204" pitchFamily="34" charset="0"/>
                        </a:rPr>
                        <a:t>Las Vegas, NV</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NV</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r>
                        <a:rPr lang="en-US" sz="1200" b="0" i="0" u="none" strike="noStrike">
                          <a:solidFill>
                            <a:srgbClr val="000000"/>
                          </a:solidFill>
                          <a:effectLst/>
                          <a:latin typeface="Calibri" panose="020F0502020204030204" pitchFamily="34" charset="0"/>
                        </a:rPr>
                        <a:t>Las Vegas</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r" fontAlgn="b"/>
                      <a:r>
                        <a:rPr lang="en-US" sz="1200" b="0" i="0" u="none" strike="noStrike" dirty="0">
                          <a:solidFill>
                            <a:srgbClr val="000000"/>
                          </a:solidFill>
                          <a:effectLst/>
                          <a:latin typeface="Calibri" panose="020F0502020204030204" pitchFamily="34" charset="0"/>
                        </a:rPr>
                        <a:t>1755</a:t>
                      </a: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527" marR="10527" marT="1052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182074370"/>
                  </a:ext>
                </a:extLst>
              </a:tr>
            </a:tbl>
          </a:graphicData>
        </a:graphic>
      </p:graphicFrame>
    </p:spTree>
    <p:extLst>
      <p:ext uri="{BB962C8B-B14F-4D97-AF65-F5344CB8AC3E}">
        <p14:creationId xmlns:p14="http://schemas.microsoft.com/office/powerpoint/2010/main" val="22674640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72AEA9-0A49-B312-6FAC-7331F45CCD0D}"/>
              </a:ext>
            </a:extLst>
          </p:cNvPr>
          <p:cNvSpPr>
            <a:spLocks noGrp="1"/>
          </p:cNvSpPr>
          <p:nvPr>
            <p:ph type="title"/>
          </p:nvPr>
        </p:nvSpPr>
        <p:spPr/>
        <p:txBody>
          <a:bodyPr/>
          <a:lstStyle/>
          <a:p>
            <a:pPr algn="ctr"/>
            <a:r>
              <a:rPr lang="en-US" b="1" dirty="0"/>
              <a:t>Driving Distances in Miles From Chicago</a:t>
            </a:r>
          </a:p>
        </p:txBody>
      </p:sp>
      <p:sp>
        <p:nvSpPr>
          <p:cNvPr id="2" name="Arrow: Right 1">
            <a:extLst>
              <a:ext uri="{FF2B5EF4-FFF2-40B4-BE49-F238E27FC236}">
                <a16:creationId xmlns:a16="http://schemas.microsoft.com/office/drawing/2014/main" id="{39A02DDD-A6F4-43A5-D306-A03B13DA8E81}"/>
              </a:ext>
            </a:extLst>
          </p:cNvPr>
          <p:cNvSpPr/>
          <p:nvPr/>
        </p:nvSpPr>
        <p:spPr>
          <a:xfrm>
            <a:off x="2286000" y="2743200"/>
            <a:ext cx="13716000" cy="4800600"/>
          </a:xfrm>
          <a:prstGeom prst="rightArrow">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200" b="1" dirty="0">
                <a:solidFill>
                  <a:schemeClr val="bg2"/>
                </a:solidFill>
              </a:rPr>
              <a:t>Module 4 Distance From Chicago.py</a:t>
            </a:r>
          </a:p>
        </p:txBody>
      </p:sp>
    </p:spTree>
    <p:extLst>
      <p:ext uri="{BB962C8B-B14F-4D97-AF65-F5344CB8AC3E}">
        <p14:creationId xmlns:p14="http://schemas.microsoft.com/office/powerpoint/2010/main" val="20085241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Cluster Results</a:t>
            </a:r>
          </a:p>
        </p:txBody>
      </p:sp>
      <p:graphicFrame>
        <p:nvGraphicFramePr>
          <p:cNvPr id="4" name="Table 3">
            <a:extLst>
              <a:ext uri="{FF2B5EF4-FFF2-40B4-BE49-F238E27FC236}">
                <a16:creationId xmlns:a16="http://schemas.microsoft.com/office/drawing/2014/main" id="{F80F99D9-8041-31E8-6419-9BBD19F5E34C}"/>
              </a:ext>
            </a:extLst>
          </p:cNvPr>
          <p:cNvGraphicFramePr>
            <a:graphicFrameLocks noGrp="1"/>
          </p:cNvGraphicFramePr>
          <p:nvPr>
            <p:extLst>
              <p:ext uri="{D42A27DB-BD31-4B8C-83A1-F6EECF244321}">
                <p14:modId xmlns:p14="http://schemas.microsoft.com/office/powerpoint/2010/main" val="2948017877"/>
              </p:ext>
            </p:extLst>
          </p:nvPr>
        </p:nvGraphicFramePr>
        <p:xfrm>
          <a:off x="3654426" y="1575639"/>
          <a:ext cx="10972800" cy="7315200"/>
        </p:xfrm>
        <a:graphic>
          <a:graphicData uri="http://schemas.openxmlformats.org/drawingml/2006/table">
            <a:tbl>
              <a:tblPr firstRow="1">
                <a:tableStyleId>{5DA37D80-6434-44D0-A028-1B22A696006F}</a:tableStyleId>
              </a:tblPr>
              <a:tblGrid>
                <a:gridCol w="2743200">
                  <a:extLst>
                    <a:ext uri="{9D8B030D-6E8A-4147-A177-3AD203B41FA5}">
                      <a16:colId xmlns:a16="http://schemas.microsoft.com/office/drawing/2014/main" val="1706971710"/>
                    </a:ext>
                  </a:extLst>
                </a:gridCol>
                <a:gridCol w="2743200">
                  <a:extLst>
                    <a:ext uri="{9D8B030D-6E8A-4147-A177-3AD203B41FA5}">
                      <a16:colId xmlns:a16="http://schemas.microsoft.com/office/drawing/2014/main" val="3525827913"/>
                    </a:ext>
                  </a:extLst>
                </a:gridCol>
                <a:gridCol w="2743200">
                  <a:extLst>
                    <a:ext uri="{9D8B030D-6E8A-4147-A177-3AD203B41FA5}">
                      <a16:colId xmlns:a16="http://schemas.microsoft.com/office/drawing/2014/main" val="1957355627"/>
                    </a:ext>
                  </a:extLst>
                </a:gridCol>
                <a:gridCol w="2743200">
                  <a:extLst>
                    <a:ext uri="{9D8B030D-6E8A-4147-A177-3AD203B41FA5}">
                      <a16:colId xmlns:a16="http://schemas.microsoft.com/office/drawing/2014/main" val="4140668557"/>
                    </a:ext>
                  </a:extLst>
                </a:gridCol>
              </a:tblGrid>
              <a:tr h="457200">
                <a:tc>
                  <a:txBody>
                    <a:bodyPr/>
                    <a:lstStyle/>
                    <a:p>
                      <a:pPr algn="ctr" fontAlgn="b"/>
                      <a:r>
                        <a:rPr lang="en-US" sz="2600" b="1" u="none" strike="noStrike" dirty="0">
                          <a:solidFill>
                            <a:schemeClr val="bg1"/>
                          </a:solidFill>
                          <a:effectLst/>
                          <a:latin typeface="+mn-lt"/>
                        </a:rPr>
                        <a:t>N Cluster</a:t>
                      </a:r>
                      <a:endParaRPr lang="en-US" sz="2600" b="1" i="0" u="none" strike="noStrike" dirty="0">
                        <a:solidFill>
                          <a:schemeClr val="bg1"/>
                        </a:solidFill>
                        <a:effectLst/>
                        <a:latin typeface="+mn-lt"/>
                      </a:endParaRPr>
                    </a:p>
                  </a:txBody>
                  <a:tcPr marL="11430" marR="11430" marT="11430" marB="0" anchor="ctr"/>
                </a:tc>
                <a:tc>
                  <a:txBody>
                    <a:bodyPr/>
                    <a:lstStyle/>
                    <a:p>
                      <a:pPr algn="ctr" fontAlgn="b"/>
                      <a:r>
                        <a:rPr lang="en-US" sz="2600" b="1" u="none" strike="noStrike" dirty="0">
                          <a:solidFill>
                            <a:schemeClr val="bg1"/>
                          </a:solidFill>
                          <a:effectLst/>
                          <a:latin typeface="+mn-lt"/>
                        </a:rPr>
                        <a:t>Total WCV</a:t>
                      </a:r>
                      <a:endParaRPr lang="en-US" sz="2600" b="1" i="0" u="none" strike="noStrike" dirty="0">
                        <a:solidFill>
                          <a:schemeClr val="bg1"/>
                        </a:solidFill>
                        <a:effectLst/>
                        <a:latin typeface="+mn-lt"/>
                      </a:endParaRPr>
                    </a:p>
                  </a:txBody>
                  <a:tcPr marL="11430" marR="11430" marT="11430" marB="0" anchor="ctr"/>
                </a:tc>
                <a:tc>
                  <a:txBody>
                    <a:bodyPr/>
                    <a:lstStyle/>
                    <a:p>
                      <a:pPr algn="ctr" fontAlgn="b"/>
                      <a:r>
                        <a:rPr lang="en-US" sz="2600" b="1" u="none" strike="noStrike" dirty="0">
                          <a:solidFill>
                            <a:schemeClr val="bg1"/>
                          </a:solidFill>
                          <a:effectLst/>
                          <a:latin typeface="+mn-lt"/>
                        </a:rPr>
                        <a:t>Elbow</a:t>
                      </a:r>
                      <a:endParaRPr lang="en-US" sz="2600" b="1" i="0" u="none" strike="noStrike" dirty="0">
                        <a:solidFill>
                          <a:schemeClr val="bg1"/>
                        </a:solidFill>
                        <a:effectLst/>
                        <a:latin typeface="+mn-lt"/>
                      </a:endParaRPr>
                    </a:p>
                  </a:txBody>
                  <a:tcPr marL="11430" marR="11430" marT="11430" marB="0" anchor="ctr"/>
                </a:tc>
                <a:tc>
                  <a:txBody>
                    <a:bodyPr/>
                    <a:lstStyle/>
                    <a:p>
                      <a:pPr algn="ctr" fontAlgn="b"/>
                      <a:r>
                        <a:rPr lang="en-US" sz="2600" b="1" u="none" strike="noStrike" dirty="0">
                          <a:solidFill>
                            <a:schemeClr val="bg1"/>
                          </a:solidFill>
                          <a:effectLst/>
                          <a:latin typeface="+mn-lt"/>
                        </a:rPr>
                        <a:t>Silhouette</a:t>
                      </a:r>
                      <a:endParaRPr lang="en-US" sz="2600" b="1" i="0" u="none" strike="noStrike" dirty="0">
                        <a:solidFill>
                          <a:schemeClr val="bg1"/>
                        </a:solidFill>
                        <a:effectLst/>
                        <a:latin typeface="+mn-lt"/>
                      </a:endParaRPr>
                    </a:p>
                  </a:txBody>
                  <a:tcPr marL="11430" marR="11430" marT="11430" marB="0" anchor="ctr"/>
                </a:tc>
                <a:extLst>
                  <a:ext uri="{0D108BD9-81ED-4DB2-BD59-A6C34878D82A}">
                    <a16:rowId xmlns:a16="http://schemas.microsoft.com/office/drawing/2014/main" val="2436163339"/>
                  </a:ext>
                </a:extLst>
              </a:tr>
              <a:tr h="457200">
                <a:tc>
                  <a:txBody>
                    <a:bodyPr/>
                    <a:lstStyle/>
                    <a:p>
                      <a:pPr algn="ctr" fontAlgn="b"/>
                      <a:r>
                        <a:rPr lang="en-US" sz="2600" b="0" i="0" u="none" strike="noStrike" dirty="0">
                          <a:solidFill>
                            <a:srgbClr val="000000"/>
                          </a:solidFill>
                          <a:effectLst/>
                          <a:latin typeface="+mn-lt"/>
                        </a:rPr>
                        <a:t>1</a:t>
                      </a:r>
                    </a:p>
                  </a:txBody>
                  <a:tcPr marL="7620" marR="7620" marT="7620" marB="0" anchor="ctr"/>
                </a:tc>
                <a:tc>
                  <a:txBody>
                    <a:bodyPr/>
                    <a:lstStyle/>
                    <a:p>
                      <a:pPr algn="r" fontAlgn="b"/>
                      <a:r>
                        <a:rPr lang="en-US" sz="2600" b="0" i="0" u="none" strike="noStrike" dirty="0">
                          <a:solidFill>
                            <a:srgbClr val="000000"/>
                          </a:solidFill>
                          <a:effectLst/>
                          <a:latin typeface="+mn-lt"/>
                        </a:rPr>
                        <a:t>16,749,775.1864</a:t>
                      </a:r>
                    </a:p>
                  </a:txBody>
                  <a:tcPr marL="7620" marR="274320" marT="7620" marB="0" anchor="ctr"/>
                </a:tc>
                <a:tc>
                  <a:txBody>
                    <a:bodyPr/>
                    <a:lstStyle/>
                    <a:p>
                      <a:pPr algn="r" fontAlgn="b"/>
                      <a:r>
                        <a:rPr lang="en-US" sz="2600" b="0" i="0" u="none" strike="noStrike" dirty="0">
                          <a:solidFill>
                            <a:srgbClr val="000000"/>
                          </a:solidFill>
                          <a:effectLst/>
                          <a:latin typeface="+mn-lt"/>
                        </a:rPr>
                        <a:t>283,894.4947</a:t>
                      </a:r>
                    </a:p>
                  </a:txBody>
                  <a:tcPr marL="7620" marR="274320" marT="7620" marB="0" anchor="ctr"/>
                </a:tc>
                <a:tc>
                  <a:txBody>
                    <a:bodyPr/>
                    <a:lstStyle/>
                    <a:p>
                      <a:pPr algn="ctr" fontAlgn="b"/>
                      <a:endParaRPr lang="en-US" sz="26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1307483244"/>
                  </a:ext>
                </a:extLst>
              </a:tr>
              <a:tr h="457200">
                <a:tc>
                  <a:txBody>
                    <a:bodyPr/>
                    <a:lstStyle/>
                    <a:p>
                      <a:pPr algn="ctr" fontAlgn="b"/>
                      <a:r>
                        <a:rPr lang="en-US" sz="2600" b="0" i="0" u="none" strike="noStrike">
                          <a:solidFill>
                            <a:srgbClr val="000000"/>
                          </a:solidFill>
                          <a:effectLst/>
                          <a:latin typeface="+mn-lt"/>
                        </a:rPr>
                        <a:t>2</a:t>
                      </a:r>
                    </a:p>
                  </a:txBody>
                  <a:tcPr marL="7620" marR="7620" marT="7620" marB="0" anchor="ctr"/>
                </a:tc>
                <a:tc>
                  <a:txBody>
                    <a:bodyPr/>
                    <a:lstStyle/>
                    <a:p>
                      <a:pPr algn="r" fontAlgn="b"/>
                      <a:r>
                        <a:rPr lang="en-US" sz="2600" b="0" i="0" u="none" strike="noStrike" dirty="0">
                          <a:solidFill>
                            <a:srgbClr val="000000"/>
                          </a:solidFill>
                          <a:effectLst/>
                          <a:latin typeface="+mn-lt"/>
                        </a:rPr>
                        <a:t>4,954,271.0000</a:t>
                      </a:r>
                    </a:p>
                  </a:txBody>
                  <a:tcPr marL="7620" marR="274320" marT="7620" marB="0" anchor="ctr"/>
                </a:tc>
                <a:tc>
                  <a:txBody>
                    <a:bodyPr/>
                    <a:lstStyle/>
                    <a:p>
                      <a:pPr algn="r" fontAlgn="b"/>
                      <a:r>
                        <a:rPr lang="en-US" sz="2600" b="0" i="0" u="none" strike="noStrike" dirty="0">
                          <a:solidFill>
                            <a:srgbClr val="000000"/>
                          </a:solidFill>
                          <a:effectLst/>
                          <a:latin typeface="+mn-lt"/>
                        </a:rPr>
                        <a:t>187,758.4433</a:t>
                      </a:r>
                    </a:p>
                  </a:txBody>
                  <a:tcPr marL="7620" marR="274320" marT="7620" marB="0" anchor="ctr"/>
                </a:tc>
                <a:tc>
                  <a:txBody>
                    <a:bodyPr/>
                    <a:lstStyle/>
                    <a:p>
                      <a:pPr algn="ctr" fontAlgn="b"/>
                      <a:r>
                        <a:rPr lang="en-US" sz="2600" b="0" i="0" u="none" strike="noStrike" dirty="0">
                          <a:solidFill>
                            <a:srgbClr val="000000"/>
                          </a:solidFill>
                          <a:effectLst/>
                          <a:latin typeface="+mn-lt"/>
                        </a:rPr>
                        <a:t>0.6264</a:t>
                      </a:r>
                    </a:p>
                  </a:txBody>
                  <a:tcPr marL="7620" marR="7620" marT="7620" marB="0" anchor="ctr"/>
                </a:tc>
                <a:extLst>
                  <a:ext uri="{0D108BD9-81ED-4DB2-BD59-A6C34878D82A}">
                    <a16:rowId xmlns:a16="http://schemas.microsoft.com/office/drawing/2014/main" val="3371907087"/>
                  </a:ext>
                </a:extLst>
              </a:tr>
              <a:tr h="457200">
                <a:tc>
                  <a:txBody>
                    <a:bodyPr/>
                    <a:lstStyle/>
                    <a:p>
                      <a:pPr algn="ctr" fontAlgn="b"/>
                      <a:r>
                        <a:rPr lang="en-US" sz="2600" b="0" i="0" u="none" strike="noStrike">
                          <a:solidFill>
                            <a:srgbClr val="000000"/>
                          </a:solidFill>
                          <a:effectLst/>
                          <a:latin typeface="+mn-lt"/>
                        </a:rPr>
                        <a:t>3</a:t>
                      </a:r>
                    </a:p>
                  </a:txBody>
                  <a:tcPr marL="7620" marR="7620" marT="7620" marB="0" anchor="ctr"/>
                </a:tc>
                <a:tc>
                  <a:txBody>
                    <a:bodyPr/>
                    <a:lstStyle/>
                    <a:p>
                      <a:pPr algn="r" fontAlgn="b"/>
                      <a:r>
                        <a:rPr lang="en-US" sz="2600" b="0" i="0" u="none" strike="noStrike" dirty="0">
                          <a:solidFill>
                            <a:srgbClr val="000000"/>
                          </a:solidFill>
                          <a:effectLst/>
                          <a:latin typeface="+mn-lt"/>
                        </a:rPr>
                        <a:t>2,163,889.1592</a:t>
                      </a:r>
                    </a:p>
                  </a:txBody>
                  <a:tcPr marL="7620" marR="274320" marT="7620" marB="0" anchor="ctr"/>
                </a:tc>
                <a:tc>
                  <a:txBody>
                    <a:bodyPr/>
                    <a:lstStyle/>
                    <a:p>
                      <a:pPr algn="r" fontAlgn="b"/>
                      <a:r>
                        <a:rPr lang="en-US" sz="2600" b="0" i="0" u="none" strike="noStrike">
                          <a:solidFill>
                            <a:srgbClr val="000000"/>
                          </a:solidFill>
                          <a:effectLst/>
                          <a:latin typeface="+mn-lt"/>
                        </a:rPr>
                        <a:t>113,637.3584</a:t>
                      </a:r>
                    </a:p>
                  </a:txBody>
                  <a:tcPr marL="7620" marR="274320" marT="7620" marB="0" anchor="ctr"/>
                </a:tc>
                <a:tc>
                  <a:txBody>
                    <a:bodyPr/>
                    <a:lstStyle/>
                    <a:p>
                      <a:pPr algn="ctr" fontAlgn="b"/>
                      <a:r>
                        <a:rPr lang="en-US" sz="2600" b="0" i="0" u="none" strike="noStrike" dirty="0">
                          <a:solidFill>
                            <a:srgbClr val="000000"/>
                          </a:solidFill>
                          <a:effectLst/>
                          <a:latin typeface="+mn-lt"/>
                        </a:rPr>
                        <a:t>0.5426</a:t>
                      </a:r>
                    </a:p>
                  </a:txBody>
                  <a:tcPr marL="7620" marR="7620" marT="7620" marB="0" anchor="ctr"/>
                </a:tc>
                <a:extLst>
                  <a:ext uri="{0D108BD9-81ED-4DB2-BD59-A6C34878D82A}">
                    <a16:rowId xmlns:a16="http://schemas.microsoft.com/office/drawing/2014/main" val="543564187"/>
                  </a:ext>
                </a:extLst>
              </a:tr>
              <a:tr h="457200">
                <a:tc>
                  <a:txBody>
                    <a:bodyPr/>
                    <a:lstStyle/>
                    <a:p>
                      <a:pPr algn="ctr" fontAlgn="b"/>
                      <a:r>
                        <a:rPr lang="en-US" sz="2600" b="0" i="0" u="none" strike="noStrike">
                          <a:solidFill>
                            <a:srgbClr val="000000"/>
                          </a:solidFill>
                          <a:effectLst/>
                          <a:latin typeface="+mn-lt"/>
                        </a:rPr>
                        <a:t>4</a:t>
                      </a:r>
                    </a:p>
                  </a:txBody>
                  <a:tcPr marL="7620" marR="7620" marT="7620" marB="0" anchor="ctr"/>
                </a:tc>
                <a:tc>
                  <a:txBody>
                    <a:bodyPr/>
                    <a:lstStyle/>
                    <a:p>
                      <a:pPr algn="r" fontAlgn="b"/>
                      <a:r>
                        <a:rPr lang="en-US" sz="2600" b="0" i="0" u="none" strike="noStrike" dirty="0">
                          <a:solidFill>
                            <a:srgbClr val="000000"/>
                          </a:solidFill>
                          <a:effectLst/>
                          <a:latin typeface="+mn-lt"/>
                        </a:rPr>
                        <a:t>968,307.9667</a:t>
                      </a:r>
                    </a:p>
                  </a:txBody>
                  <a:tcPr marL="7620" marR="274320" marT="7620" marB="0" anchor="ctr"/>
                </a:tc>
                <a:tc>
                  <a:txBody>
                    <a:bodyPr/>
                    <a:lstStyle/>
                    <a:p>
                      <a:pPr algn="r" fontAlgn="b"/>
                      <a:r>
                        <a:rPr lang="en-US" sz="2600" b="0" i="0" u="none" strike="noStrike">
                          <a:solidFill>
                            <a:srgbClr val="000000"/>
                          </a:solidFill>
                          <a:effectLst/>
                          <a:latin typeface="+mn-lt"/>
                        </a:rPr>
                        <a:t>72,117.1928</a:t>
                      </a:r>
                    </a:p>
                  </a:txBody>
                  <a:tcPr marL="7620" marR="274320" marT="7620" marB="0" anchor="ctr"/>
                </a:tc>
                <a:tc>
                  <a:txBody>
                    <a:bodyPr/>
                    <a:lstStyle/>
                    <a:p>
                      <a:pPr algn="ctr" fontAlgn="b"/>
                      <a:r>
                        <a:rPr lang="en-US" sz="2600" b="0" i="0" u="none" strike="noStrike" dirty="0">
                          <a:solidFill>
                            <a:srgbClr val="000000"/>
                          </a:solidFill>
                          <a:effectLst/>
                          <a:latin typeface="+mn-lt"/>
                        </a:rPr>
                        <a:t>0.6073</a:t>
                      </a:r>
                    </a:p>
                  </a:txBody>
                  <a:tcPr marL="7620" marR="7620" marT="7620" marB="0" anchor="ctr"/>
                </a:tc>
                <a:extLst>
                  <a:ext uri="{0D108BD9-81ED-4DB2-BD59-A6C34878D82A}">
                    <a16:rowId xmlns:a16="http://schemas.microsoft.com/office/drawing/2014/main" val="3684564765"/>
                  </a:ext>
                </a:extLst>
              </a:tr>
              <a:tr h="457200">
                <a:tc>
                  <a:txBody>
                    <a:bodyPr/>
                    <a:lstStyle/>
                    <a:p>
                      <a:pPr algn="ctr" fontAlgn="b"/>
                      <a:r>
                        <a:rPr lang="en-US" sz="2600" b="0" i="0" u="none" strike="noStrike">
                          <a:solidFill>
                            <a:srgbClr val="000000"/>
                          </a:solidFill>
                          <a:effectLst/>
                          <a:latin typeface="+mn-lt"/>
                        </a:rPr>
                        <a:t>5</a:t>
                      </a:r>
                    </a:p>
                  </a:txBody>
                  <a:tcPr marL="7620" marR="7620" marT="7620" marB="0" anchor="ctr"/>
                </a:tc>
                <a:tc>
                  <a:txBody>
                    <a:bodyPr/>
                    <a:lstStyle/>
                    <a:p>
                      <a:pPr algn="r" fontAlgn="b"/>
                      <a:r>
                        <a:rPr lang="en-US" sz="2600" b="0" i="0" u="none" strike="noStrike">
                          <a:solidFill>
                            <a:srgbClr val="000000"/>
                          </a:solidFill>
                          <a:effectLst/>
                          <a:latin typeface="+mn-lt"/>
                        </a:rPr>
                        <a:t>692,893.1466</a:t>
                      </a:r>
                    </a:p>
                  </a:txBody>
                  <a:tcPr marL="7620" marR="274320" marT="7620" marB="0" anchor="ctr"/>
                </a:tc>
                <a:tc>
                  <a:txBody>
                    <a:bodyPr/>
                    <a:lstStyle/>
                    <a:p>
                      <a:pPr algn="r" fontAlgn="b"/>
                      <a:r>
                        <a:rPr lang="en-US" sz="2600" b="0" i="0" u="none" strike="noStrike">
                          <a:solidFill>
                            <a:srgbClr val="000000"/>
                          </a:solidFill>
                          <a:effectLst/>
                          <a:latin typeface="+mn-lt"/>
                        </a:rPr>
                        <a:t>63,014.6480</a:t>
                      </a:r>
                    </a:p>
                  </a:txBody>
                  <a:tcPr marL="7620" marR="274320" marT="7620" marB="0" anchor="ctr"/>
                </a:tc>
                <a:tc>
                  <a:txBody>
                    <a:bodyPr/>
                    <a:lstStyle/>
                    <a:p>
                      <a:pPr algn="ctr" fontAlgn="b"/>
                      <a:r>
                        <a:rPr lang="en-US" sz="2600" b="0" i="0" u="none" strike="noStrike" dirty="0">
                          <a:solidFill>
                            <a:srgbClr val="000000"/>
                          </a:solidFill>
                          <a:effectLst/>
                          <a:latin typeface="+mn-lt"/>
                        </a:rPr>
                        <a:t>0.5663</a:t>
                      </a:r>
                    </a:p>
                  </a:txBody>
                  <a:tcPr marL="7620" marR="7620" marT="7620" marB="0" anchor="ctr"/>
                </a:tc>
                <a:extLst>
                  <a:ext uri="{0D108BD9-81ED-4DB2-BD59-A6C34878D82A}">
                    <a16:rowId xmlns:a16="http://schemas.microsoft.com/office/drawing/2014/main" val="1811655260"/>
                  </a:ext>
                </a:extLst>
              </a:tr>
              <a:tr h="457200">
                <a:tc>
                  <a:txBody>
                    <a:bodyPr/>
                    <a:lstStyle/>
                    <a:p>
                      <a:pPr algn="ctr" fontAlgn="b"/>
                      <a:r>
                        <a:rPr lang="en-US" sz="2600" b="0" i="0" u="none" strike="noStrike">
                          <a:solidFill>
                            <a:srgbClr val="000000"/>
                          </a:solidFill>
                          <a:effectLst/>
                          <a:latin typeface="+mn-lt"/>
                        </a:rPr>
                        <a:t>6</a:t>
                      </a:r>
                    </a:p>
                  </a:txBody>
                  <a:tcPr marL="7620" marR="7620" marT="7620" marB="0" anchor="ctr"/>
                </a:tc>
                <a:tc>
                  <a:txBody>
                    <a:bodyPr/>
                    <a:lstStyle/>
                    <a:p>
                      <a:pPr algn="r" fontAlgn="b"/>
                      <a:r>
                        <a:rPr lang="en-US" sz="2600" b="0" i="0" u="none" strike="noStrike">
                          <a:solidFill>
                            <a:srgbClr val="000000"/>
                          </a:solidFill>
                          <a:effectLst/>
                          <a:latin typeface="+mn-lt"/>
                        </a:rPr>
                        <a:t>492,246.7698</a:t>
                      </a:r>
                    </a:p>
                  </a:txBody>
                  <a:tcPr marL="7620" marR="274320" marT="7620" marB="0" anchor="ctr"/>
                </a:tc>
                <a:tc>
                  <a:txBody>
                    <a:bodyPr/>
                    <a:lstStyle/>
                    <a:p>
                      <a:pPr algn="r" fontAlgn="b"/>
                      <a:r>
                        <a:rPr lang="en-US" sz="2600" b="0" i="0" u="none" strike="noStrike" dirty="0">
                          <a:solidFill>
                            <a:srgbClr val="000000"/>
                          </a:solidFill>
                          <a:effectLst/>
                          <a:latin typeface="+mn-lt"/>
                        </a:rPr>
                        <a:t>53,459.1751</a:t>
                      </a:r>
                    </a:p>
                  </a:txBody>
                  <a:tcPr marL="7620" marR="274320" marT="7620" marB="0" anchor="ctr"/>
                </a:tc>
                <a:tc>
                  <a:txBody>
                    <a:bodyPr/>
                    <a:lstStyle/>
                    <a:p>
                      <a:pPr algn="ctr" fontAlgn="b"/>
                      <a:r>
                        <a:rPr lang="en-US" sz="2600" b="0" i="0" u="none" strike="noStrike" dirty="0">
                          <a:solidFill>
                            <a:srgbClr val="000000"/>
                          </a:solidFill>
                          <a:effectLst/>
                          <a:latin typeface="+mn-lt"/>
                        </a:rPr>
                        <a:t>0.6069</a:t>
                      </a:r>
                    </a:p>
                  </a:txBody>
                  <a:tcPr marL="7620" marR="7620" marT="7620" marB="0" anchor="ctr"/>
                </a:tc>
                <a:extLst>
                  <a:ext uri="{0D108BD9-81ED-4DB2-BD59-A6C34878D82A}">
                    <a16:rowId xmlns:a16="http://schemas.microsoft.com/office/drawing/2014/main" val="2013380412"/>
                  </a:ext>
                </a:extLst>
              </a:tr>
              <a:tr h="457200">
                <a:tc>
                  <a:txBody>
                    <a:bodyPr/>
                    <a:lstStyle/>
                    <a:p>
                      <a:pPr algn="ctr" fontAlgn="b"/>
                      <a:r>
                        <a:rPr lang="en-US" sz="2600" b="0" i="0" u="none" strike="noStrike">
                          <a:solidFill>
                            <a:srgbClr val="000000"/>
                          </a:solidFill>
                          <a:effectLst/>
                          <a:latin typeface="+mn-lt"/>
                        </a:rPr>
                        <a:t>7</a:t>
                      </a:r>
                    </a:p>
                  </a:txBody>
                  <a:tcPr marL="7620" marR="7620" marT="7620" marB="0" anchor="ctr"/>
                </a:tc>
                <a:tc>
                  <a:txBody>
                    <a:bodyPr/>
                    <a:lstStyle/>
                    <a:p>
                      <a:pPr algn="r" fontAlgn="b"/>
                      <a:r>
                        <a:rPr lang="en-US" sz="2600" b="0" i="0" u="none" strike="noStrike">
                          <a:solidFill>
                            <a:srgbClr val="000000"/>
                          </a:solidFill>
                          <a:effectLst/>
                          <a:latin typeface="+mn-lt"/>
                        </a:rPr>
                        <a:t>347,433.4845</a:t>
                      </a:r>
                    </a:p>
                  </a:txBody>
                  <a:tcPr marL="7620" marR="274320" marT="7620" marB="0" anchor="ctr"/>
                </a:tc>
                <a:tc>
                  <a:txBody>
                    <a:bodyPr/>
                    <a:lstStyle/>
                    <a:p>
                      <a:pPr algn="r" fontAlgn="b"/>
                      <a:r>
                        <a:rPr lang="en-US" sz="2600" b="0" i="0" u="none" strike="noStrike">
                          <a:solidFill>
                            <a:srgbClr val="000000"/>
                          </a:solidFill>
                          <a:effectLst/>
                          <a:latin typeface="+mn-lt"/>
                        </a:rPr>
                        <a:t>37,758.5304</a:t>
                      </a:r>
                    </a:p>
                  </a:txBody>
                  <a:tcPr marL="7620" marR="274320" marT="7620" marB="0" anchor="ctr"/>
                </a:tc>
                <a:tc>
                  <a:txBody>
                    <a:bodyPr/>
                    <a:lstStyle/>
                    <a:p>
                      <a:pPr algn="ctr" fontAlgn="b"/>
                      <a:r>
                        <a:rPr lang="en-US" sz="2600" b="0" i="0" u="none" strike="noStrike">
                          <a:solidFill>
                            <a:srgbClr val="000000"/>
                          </a:solidFill>
                          <a:effectLst/>
                          <a:latin typeface="+mn-lt"/>
                        </a:rPr>
                        <a:t>0.5781</a:t>
                      </a:r>
                    </a:p>
                  </a:txBody>
                  <a:tcPr marL="7620" marR="7620" marT="7620" marB="0" anchor="ctr"/>
                </a:tc>
                <a:extLst>
                  <a:ext uri="{0D108BD9-81ED-4DB2-BD59-A6C34878D82A}">
                    <a16:rowId xmlns:a16="http://schemas.microsoft.com/office/drawing/2014/main" val="1611751849"/>
                  </a:ext>
                </a:extLst>
              </a:tr>
              <a:tr h="457200">
                <a:tc>
                  <a:txBody>
                    <a:bodyPr/>
                    <a:lstStyle/>
                    <a:p>
                      <a:pPr algn="ctr" fontAlgn="b"/>
                      <a:r>
                        <a:rPr lang="en-US" sz="2600" b="0" i="0" u="none" strike="noStrike">
                          <a:solidFill>
                            <a:srgbClr val="000000"/>
                          </a:solidFill>
                          <a:effectLst/>
                          <a:latin typeface="+mn-lt"/>
                        </a:rPr>
                        <a:t>8</a:t>
                      </a:r>
                    </a:p>
                  </a:txBody>
                  <a:tcPr marL="7620" marR="7620" marT="7620" marB="0" anchor="ctr"/>
                </a:tc>
                <a:tc>
                  <a:txBody>
                    <a:bodyPr/>
                    <a:lstStyle/>
                    <a:p>
                      <a:pPr algn="r" fontAlgn="b"/>
                      <a:r>
                        <a:rPr lang="en-US" sz="2600" b="0" i="0" u="none" strike="noStrike">
                          <a:solidFill>
                            <a:srgbClr val="000000"/>
                          </a:solidFill>
                          <a:effectLst/>
                          <a:latin typeface="+mn-lt"/>
                        </a:rPr>
                        <a:t>223,938.4948</a:t>
                      </a:r>
                    </a:p>
                  </a:txBody>
                  <a:tcPr marL="7620" marR="274320" marT="7620" marB="0" anchor="ctr"/>
                </a:tc>
                <a:tc>
                  <a:txBody>
                    <a:bodyPr/>
                    <a:lstStyle/>
                    <a:p>
                      <a:pPr algn="r" fontAlgn="b"/>
                      <a:r>
                        <a:rPr lang="en-US" sz="2600" b="0" i="0" u="none" strike="noStrike" dirty="0">
                          <a:solidFill>
                            <a:srgbClr val="000000"/>
                          </a:solidFill>
                          <a:effectLst/>
                          <a:latin typeface="+mn-lt"/>
                        </a:rPr>
                        <a:t>32,275.5589</a:t>
                      </a:r>
                    </a:p>
                  </a:txBody>
                  <a:tcPr marL="7620" marR="274320" marT="7620" marB="0" anchor="ctr"/>
                </a:tc>
                <a:tc>
                  <a:txBody>
                    <a:bodyPr/>
                    <a:lstStyle/>
                    <a:p>
                      <a:pPr algn="ctr" fontAlgn="b"/>
                      <a:r>
                        <a:rPr lang="en-US" sz="2600" b="0" i="0" u="none" strike="noStrike" dirty="0">
                          <a:solidFill>
                            <a:srgbClr val="000000"/>
                          </a:solidFill>
                          <a:effectLst/>
                          <a:latin typeface="+mn-lt"/>
                        </a:rPr>
                        <a:t>0.5921</a:t>
                      </a:r>
                    </a:p>
                  </a:txBody>
                  <a:tcPr marL="7620" marR="7620" marT="7620" marB="0" anchor="ctr"/>
                </a:tc>
                <a:extLst>
                  <a:ext uri="{0D108BD9-81ED-4DB2-BD59-A6C34878D82A}">
                    <a16:rowId xmlns:a16="http://schemas.microsoft.com/office/drawing/2014/main" val="1442173478"/>
                  </a:ext>
                </a:extLst>
              </a:tr>
              <a:tr h="457200">
                <a:tc>
                  <a:txBody>
                    <a:bodyPr/>
                    <a:lstStyle/>
                    <a:p>
                      <a:pPr algn="ctr" fontAlgn="b"/>
                      <a:r>
                        <a:rPr lang="en-US" sz="2600" b="0" i="0" u="none" strike="noStrike">
                          <a:solidFill>
                            <a:srgbClr val="000000"/>
                          </a:solidFill>
                          <a:effectLst/>
                          <a:latin typeface="+mn-lt"/>
                        </a:rPr>
                        <a:t>9</a:t>
                      </a:r>
                    </a:p>
                  </a:txBody>
                  <a:tcPr marL="7620" marR="7620" marT="7620" marB="0" anchor="ctr"/>
                </a:tc>
                <a:tc>
                  <a:txBody>
                    <a:bodyPr/>
                    <a:lstStyle/>
                    <a:p>
                      <a:pPr algn="r" fontAlgn="b"/>
                      <a:r>
                        <a:rPr lang="en-US" sz="2600" b="0" i="0" u="none" strike="noStrike">
                          <a:solidFill>
                            <a:srgbClr val="000000"/>
                          </a:solidFill>
                          <a:effectLst/>
                          <a:latin typeface="+mn-lt"/>
                        </a:rPr>
                        <a:t>188,838.4234</a:t>
                      </a:r>
                    </a:p>
                  </a:txBody>
                  <a:tcPr marL="7620" marR="274320" marT="7620" marB="0" anchor="ctr"/>
                </a:tc>
                <a:tc>
                  <a:txBody>
                    <a:bodyPr/>
                    <a:lstStyle/>
                    <a:p>
                      <a:pPr algn="r" fontAlgn="b"/>
                      <a:r>
                        <a:rPr lang="en-US" sz="2600" b="0" i="0" u="none" strike="noStrike">
                          <a:solidFill>
                            <a:srgbClr val="000000"/>
                          </a:solidFill>
                          <a:effectLst/>
                          <a:latin typeface="+mn-lt"/>
                        </a:rPr>
                        <a:t>30,537.3497</a:t>
                      </a:r>
                    </a:p>
                  </a:txBody>
                  <a:tcPr marL="7620" marR="274320" marT="7620" marB="0" anchor="ctr"/>
                </a:tc>
                <a:tc>
                  <a:txBody>
                    <a:bodyPr/>
                    <a:lstStyle/>
                    <a:p>
                      <a:pPr algn="ctr" fontAlgn="b"/>
                      <a:r>
                        <a:rPr lang="en-US" sz="2600" b="0" i="0" u="none" strike="noStrike" dirty="0">
                          <a:solidFill>
                            <a:srgbClr val="000000"/>
                          </a:solidFill>
                          <a:effectLst/>
                          <a:latin typeface="+mn-lt"/>
                        </a:rPr>
                        <a:t>0.5878</a:t>
                      </a:r>
                    </a:p>
                  </a:txBody>
                  <a:tcPr marL="7620" marR="7620" marT="7620" marB="0" anchor="ctr"/>
                </a:tc>
                <a:extLst>
                  <a:ext uri="{0D108BD9-81ED-4DB2-BD59-A6C34878D82A}">
                    <a16:rowId xmlns:a16="http://schemas.microsoft.com/office/drawing/2014/main" val="222927469"/>
                  </a:ext>
                </a:extLst>
              </a:tr>
              <a:tr h="457200">
                <a:tc>
                  <a:txBody>
                    <a:bodyPr/>
                    <a:lstStyle/>
                    <a:p>
                      <a:pPr algn="ctr" fontAlgn="b"/>
                      <a:r>
                        <a:rPr lang="en-US" sz="2600" b="0" i="0" u="none" strike="noStrike">
                          <a:solidFill>
                            <a:srgbClr val="000000"/>
                          </a:solidFill>
                          <a:effectLst/>
                          <a:latin typeface="+mn-lt"/>
                        </a:rPr>
                        <a:t>10</a:t>
                      </a:r>
                    </a:p>
                  </a:txBody>
                  <a:tcPr marL="7620" marR="7620" marT="7620" marB="0" anchor="ctr"/>
                </a:tc>
                <a:tc>
                  <a:txBody>
                    <a:bodyPr/>
                    <a:lstStyle/>
                    <a:p>
                      <a:pPr algn="r" fontAlgn="b"/>
                      <a:r>
                        <a:rPr lang="en-US" sz="2600" b="0" i="0" u="none" strike="noStrike">
                          <a:solidFill>
                            <a:srgbClr val="000000"/>
                          </a:solidFill>
                          <a:effectLst/>
                          <a:latin typeface="+mn-lt"/>
                        </a:rPr>
                        <a:t>158,787.0476</a:t>
                      </a:r>
                    </a:p>
                  </a:txBody>
                  <a:tcPr marL="7620" marR="274320" marT="7620" marB="0" anchor="ctr"/>
                </a:tc>
                <a:tc>
                  <a:txBody>
                    <a:bodyPr/>
                    <a:lstStyle/>
                    <a:p>
                      <a:pPr algn="r" fontAlgn="b"/>
                      <a:r>
                        <a:rPr lang="en-US" sz="2600" b="0" i="0" u="none" strike="noStrike" dirty="0">
                          <a:solidFill>
                            <a:srgbClr val="000000"/>
                          </a:solidFill>
                          <a:effectLst/>
                          <a:latin typeface="+mn-lt"/>
                        </a:rPr>
                        <a:t>22,415.4062</a:t>
                      </a:r>
                    </a:p>
                  </a:txBody>
                  <a:tcPr marL="7620" marR="274320" marT="7620" marB="0" anchor="ctr"/>
                </a:tc>
                <a:tc>
                  <a:txBody>
                    <a:bodyPr/>
                    <a:lstStyle/>
                    <a:p>
                      <a:pPr algn="ctr" fontAlgn="b"/>
                      <a:r>
                        <a:rPr lang="en-US" sz="2600" b="0" i="0" u="none" strike="noStrike" dirty="0">
                          <a:solidFill>
                            <a:srgbClr val="000000"/>
                          </a:solidFill>
                          <a:effectLst/>
                          <a:latin typeface="+mn-lt"/>
                        </a:rPr>
                        <a:t>0.5895</a:t>
                      </a:r>
                    </a:p>
                  </a:txBody>
                  <a:tcPr marL="7620" marR="7620" marT="7620" marB="0" anchor="ctr"/>
                </a:tc>
                <a:extLst>
                  <a:ext uri="{0D108BD9-81ED-4DB2-BD59-A6C34878D82A}">
                    <a16:rowId xmlns:a16="http://schemas.microsoft.com/office/drawing/2014/main" val="1323016476"/>
                  </a:ext>
                </a:extLst>
              </a:tr>
              <a:tr h="457200">
                <a:tc>
                  <a:txBody>
                    <a:bodyPr/>
                    <a:lstStyle/>
                    <a:p>
                      <a:pPr algn="ctr" fontAlgn="b"/>
                      <a:r>
                        <a:rPr lang="en-US" sz="2600" b="0" i="0" u="none" strike="noStrike">
                          <a:solidFill>
                            <a:srgbClr val="000000"/>
                          </a:solidFill>
                          <a:effectLst/>
                          <a:latin typeface="+mn-lt"/>
                        </a:rPr>
                        <a:t>11</a:t>
                      </a:r>
                    </a:p>
                  </a:txBody>
                  <a:tcPr marL="7620" marR="7620" marT="7620" marB="0" anchor="ctr"/>
                </a:tc>
                <a:tc>
                  <a:txBody>
                    <a:bodyPr/>
                    <a:lstStyle/>
                    <a:p>
                      <a:pPr algn="r" fontAlgn="b"/>
                      <a:r>
                        <a:rPr lang="en-US" sz="2600" b="0" i="0" u="none" strike="noStrike">
                          <a:solidFill>
                            <a:srgbClr val="000000"/>
                          </a:solidFill>
                          <a:effectLst/>
                          <a:latin typeface="+mn-lt"/>
                        </a:rPr>
                        <a:t>111,339.5317</a:t>
                      </a:r>
                    </a:p>
                  </a:txBody>
                  <a:tcPr marL="7620" marR="274320" marT="7620" marB="0" anchor="ctr"/>
                </a:tc>
                <a:tc>
                  <a:txBody>
                    <a:bodyPr/>
                    <a:lstStyle/>
                    <a:p>
                      <a:pPr algn="r" fontAlgn="b"/>
                      <a:r>
                        <a:rPr lang="en-US" sz="2600" b="0" i="0" u="none" strike="noStrike">
                          <a:solidFill>
                            <a:srgbClr val="000000"/>
                          </a:solidFill>
                          <a:effectLst/>
                          <a:latin typeface="+mn-lt"/>
                        </a:rPr>
                        <a:t>21,426.0054</a:t>
                      </a:r>
                    </a:p>
                  </a:txBody>
                  <a:tcPr marL="7620" marR="274320" marT="7620" marB="0" anchor="ctr"/>
                </a:tc>
                <a:tc>
                  <a:txBody>
                    <a:bodyPr/>
                    <a:lstStyle/>
                    <a:p>
                      <a:pPr algn="ctr" fontAlgn="b"/>
                      <a:r>
                        <a:rPr lang="en-US" sz="2600" b="0" i="0" u="none" strike="noStrike" dirty="0">
                          <a:solidFill>
                            <a:srgbClr val="000000"/>
                          </a:solidFill>
                          <a:effectLst/>
                          <a:latin typeface="+mn-lt"/>
                        </a:rPr>
                        <a:t>0.5889</a:t>
                      </a:r>
                    </a:p>
                  </a:txBody>
                  <a:tcPr marL="7620" marR="7620" marT="7620" marB="0" anchor="ctr"/>
                </a:tc>
                <a:extLst>
                  <a:ext uri="{0D108BD9-81ED-4DB2-BD59-A6C34878D82A}">
                    <a16:rowId xmlns:a16="http://schemas.microsoft.com/office/drawing/2014/main" val="4091483518"/>
                  </a:ext>
                </a:extLst>
              </a:tr>
              <a:tr h="457200">
                <a:tc>
                  <a:txBody>
                    <a:bodyPr/>
                    <a:lstStyle/>
                    <a:p>
                      <a:pPr algn="ctr" fontAlgn="b"/>
                      <a:r>
                        <a:rPr lang="en-US" sz="2600" b="0" i="0" u="none" strike="noStrike">
                          <a:solidFill>
                            <a:srgbClr val="000000"/>
                          </a:solidFill>
                          <a:effectLst/>
                          <a:latin typeface="+mn-lt"/>
                        </a:rPr>
                        <a:t>12</a:t>
                      </a:r>
                    </a:p>
                  </a:txBody>
                  <a:tcPr marL="7620" marR="7620" marT="7620" marB="0" anchor="ctr"/>
                </a:tc>
                <a:tc>
                  <a:txBody>
                    <a:bodyPr/>
                    <a:lstStyle/>
                    <a:p>
                      <a:pPr algn="r" fontAlgn="b"/>
                      <a:r>
                        <a:rPr lang="en-US" sz="2600" b="0" i="0" u="none" strike="noStrike">
                          <a:solidFill>
                            <a:srgbClr val="000000"/>
                          </a:solidFill>
                          <a:effectLst/>
                          <a:latin typeface="+mn-lt"/>
                        </a:rPr>
                        <a:t>90,462.8214</a:t>
                      </a:r>
                    </a:p>
                  </a:txBody>
                  <a:tcPr marL="7620" marR="274320" marT="7620" marB="0" anchor="ctr"/>
                </a:tc>
                <a:tc>
                  <a:txBody>
                    <a:bodyPr/>
                    <a:lstStyle/>
                    <a:p>
                      <a:pPr algn="r" fontAlgn="b"/>
                      <a:r>
                        <a:rPr lang="en-US" sz="2600" b="0" i="0" u="none" strike="noStrike" dirty="0">
                          <a:solidFill>
                            <a:srgbClr val="000000"/>
                          </a:solidFill>
                          <a:effectLst/>
                          <a:latin typeface="+mn-lt"/>
                        </a:rPr>
                        <a:t>18,799.3326</a:t>
                      </a:r>
                    </a:p>
                  </a:txBody>
                  <a:tcPr marL="7620" marR="274320" marT="7620" marB="0" anchor="ctr"/>
                </a:tc>
                <a:tc>
                  <a:txBody>
                    <a:bodyPr/>
                    <a:lstStyle/>
                    <a:p>
                      <a:pPr algn="ctr" fontAlgn="b"/>
                      <a:r>
                        <a:rPr lang="en-US" sz="2600" b="0" i="0" u="none" strike="noStrike" dirty="0">
                          <a:solidFill>
                            <a:srgbClr val="000000"/>
                          </a:solidFill>
                          <a:effectLst/>
                          <a:latin typeface="+mn-lt"/>
                        </a:rPr>
                        <a:t>0.6212</a:t>
                      </a:r>
                    </a:p>
                  </a:txBody>
                  <a:tcPr marL="7620" marR="7620" marT="7620" marB="0" anchor="ctr"/>
                </a:tc>
                <a:extLst>
                  <a:ext uri="{0D108BD9-81ED-4DB2-BD59-A6C34878D82A}">
                    <a16:rowId xmlns:a16="http://schemas.microsoft.com/office/drawing/2014/main" val="3817117255"/>
                  </a:ext>
                </a:extLst>
              </a:tr>
              <a:tr h="457200">
                <a:tc>
                  <a:txBody>
                    <a:bodyPr/>
                    <a:lstStyle/>
                    <a:p>
                      <a:pPr algn="ctr" fontAlgn="b"/>
                      <a:r>
                        <a:rPr lang="en-US" sz="2600" b="0" i="0" u="none" strike="noStrike">
                          <a:solidFill>
                            <a:srgbClr val="000000"/>
                          </a:solidFill>
                          <a:effectLst/>
                          <a:latin typeface="+mn-lt"/>
                        </a:rPr>
                        <a:t>13</a:t>
                      </a:r>
                    </a:p>
                  </a:txBody>
                  <a:tcPr marL="7620" marR="7620" marT="7620" marB="0" anchor="ctr"/>
                </a:tc>
                <a:tc>
                  <a:txBody>
                    <a:bodyPr/>
                    <a:lstStyle/>
                    <a:p>
                      <a:pPr algn="r" fontAlgn="b"/>
                      <a:r>
                        <a:rPr lang="en-US" sz="2600" b="0" i="0" u="none" strike="noStrike">
                          <a:solidFill>
                            <a:srgbClr val="000000"/>
                          </a:solidFill>
                          <a:effectLst/>
                          <a:latin typeface="+mn-lt"/>
                        </a:rPr>
                        <a:t>82,098.3714</a:t>
                      </a:r>
                    </a:p>
                  </a:txBody>
                  <a:tcPr marL="7620" marR="274320" marT="7620" marB="0" anchor="ctr"/>
                </a:tc>
                <a:tc>
                  <a:txBody>
                    <a:bodyPr/>
                    <a:lstStyle/>
                    <a:p>
                      <a:pPr algn="r" fontAlgn="b"/>
                      <a:r>
                        <a:rPr lang="en-US" sz="2600" b="0" i="0" u="none" strike="noStrike">
                          <a:solidFill>
                            <a:srgbClr val="000000"/>
                          </a:solidFill>
                          <a:effectLst/>
                          <a:latin typeface="+mn-lt"/>
                        </a:rPr>
                        <a:t>18,834.7563</a:t>
                      </a:r>
                    </a:p>
                  </a:txBody>
                  <a:tcPr marL="7620" marR="274320" marT="7620" marB="0" anchor="ctr"/>
                </a:tc>
                <a:tc>
                  <a:txBody>
                    <a:bodyPr/>
                    <a:lstStyle/>
                    <a:p>
                      <a:pPr algn="ctr" fontAlgn="b"/>
                      <a:r>
                        <a:rPr lang="en-US" sz="2600" b="0" i="0" u="none" strike="noStrike" dirty="0">
                          <a:solidFill>
                            <a:srgbClr val="000000"/>
                          </a:solidFill>
                          <a:effectLst/>
                          <a:latin typeface="+mn-lt"/>
                        </a:rPr>
                        <a:t>0.5901</a:t>
                      </a:r>
                    </a:p>
                  </a:txBody>
                  <a:tcPr marL="7620" marR="7620" marT="7620" marB="0" anchor="ctr"/>
                </a:tc>
                <a:extLst>
                  <a:ext uri="{0D108BD9-81ED-4DB2-BD59-A6C34878D82A}">
                    <a16:rowId xmlns:a16="http://schemas.microsoft.com/office/drawing/2014/main" val="2664424286"/>
                  </a:ext>
                </a:extLst>
              </a:tr>
              <a:tr h="457200">
                <a:tc>
                  <a:txBody>
                    <a:bodyPr/>
                    <a:lstStyle/>
                    <a:p>
                      <a:pPr algn="ctr" fontAlgn="b"/>
                      <a:r>
                        <a:rPr lang="en-US" sz="2600" b="0" i="0" u="none" strike="noStrike">
                          <a:solidFill>
                            <a:srgbClr val="000000"/>
                          </a:solidFill>
                          <a:effectLst/>
                          <a:latin typeface="+mn-lt"/>
                        </a:rPr>
                        <a:t>14</a:t>
                      </a:r>
                    </a:p>
                  </a:txBody>
                  <a:tcPr marL="7620" marR="7620" marT="7620" marB="0" anchor="ctr"/>
                </a:tc>
                <a:tc>
                  <a:txBody>
                    <a:bodyPr/>
                    <a:lstStyle/>
                    <a:p>
                      <a:pPr algn="r" fontAlgn="b"/>
                      <a:r>
                        <a:rPr lang="en-US" sz="2600" b="0" i="0" u="none" strike="noStrike">
                          <a:solidFill>
                            <a:srgbClr val="000000"/>
                          </a:solidFill>
                          <a:effectLst/>
                          <a:latin typeface="+mn-lt"/>
                        </a:rPr>
                        <a:t>75,276.5095</a:t>
                      </a:r>
                    </a:p>
                  </a:txBody>
                  <a:tcPr marL="7620" marR="274320" marT="7620" marB="0" anchor="ctr"/>
                </a:tc>
                <a:tc>
                  <a:txBody>
                    <a:bodyPr/>
                    <a:lstStyle/>
                    <a:p>
                      <a:pPr algn="r" fontAlgn="b"/>
                      <a:r>
                        <a:rPr lang="en-US" sz="2600" b="0" i="0" u="none" strike="noStrike" dirty="0">
                          <a:solidFill>
                            <a:srgbClr val="000000"/>
                          </a:solidFill>
                          <a:effectLst/>
                          <a:latin typeface="+mn-lt"/>
                        </a:rPr>
                        <a:t>15,956.2620</a:t>
                      </a:r>
                    </a:p>
                  </a:txBody>
                  <a:tcPr marL="7620" marR="274320" marT="7620" marB="0" anchor="ctr"/>
                </a:tc>
                <a:tc>
                  <a:txBody>
                    <a:bodyPr/>
                    <a:lstStyle/>
                    <a:p>
                      <a:pPr algn="ctr" fontAlgn="b"/>
                      <a:r>
                        <a:rPr lang="en-US" sz="2600" b="0" i="0" u="none" strike="noStrike" dirty="0">
                          <a:solidFill>
                            <a:srgbClr val="000000"/>
                          </a:solidFill>
                          <a:effectLst/>
                          <a:latin typeface="+mn-lt"/>
                        </a:rPr>
                        <a:t>0.6282</a:t>
                      </a:r>
                    </a:p>
                  </a:txBody>
                  <a:tcPr marL="7620" marR="7620" marT="7620" marB="0" anchor="ctr"/>
                </a:tc>
                <a:extLst>
                  <a:ext uri="{0D108BD9-81ED-4DB2-BD59-A6C34878D82A}">
                    <a16:rowId xmlns:a16="http://schemas.microsoft.com/office/drawing/2014/main" val="203363632"/>
                  </a:ext>
                </a:extLst>
              </a:tr>
              <a:tr h="457200">
                <a:tc>
                  <a:txBody>
                    <a:bodyPr/>
                    <a:lstStyle/>
                    <a:p>
                      <a:pPr algn="ctr" fontAlgn="b"/>
                      <a:r>
                        <a:rPr lang="en-US" sz="2600" b="0" i="0" u="none" strike="noStrike">
                          <a:solidFill>
                            <a:srgbClr val="000000"/>
                          </a:solidFill>
                          <a:effectLst/>
                          <a:latin typeface="+mn-lt"/>
                        </a:rPr>
                        <a:t>15</a:t>
                      </a:r>
                    </a:p>
                  </a:txBody>
                  <a:tcPr marL="7620" marR="7620" marT="7620" marB="0" anchor="ctr"/>
                </a:tc>
                <a:tc>
                  <a:txBody>
                    <a:bodyPr/>
                    <a:lstStyle/>
                    <a:p>
                      <a:pPr algn="r" fontAlgn="b"/>
                      <a:r>
                        <a:rPr lang="en-US" sz="2600" b="0" i="0" u="none" strike="noStrike">
                          <a:solidFill>
                            <a:srgbClr val="000000"/>
                          </a:solidFill>
                          <a:effectLst/>
                          <a:latin typeface="+mn-lt"/>
                        </a:rPr>
                        <a:t>55,819.5095</a:t>
                      </a:r>
                    </a:p>
                  </a:txBody>
                  <a:tcPr marL="7620" marR="274320" marT="7620" marB="0" anchor="ctr"/>
                </a:tc>
                <a:tc>
                  <a:txBody>
                    <a:bodyPr/>
                    <a:lstStyle/>
                    <a:p>
                      <a:pPr algn="r" fontAlgn="b"/>
                      <a:r>
                        <a:rPr lang="en-US" sz="2600" b="0" i="0" u="none" strike="noStrike" dirty="0">
                          <a:solidFill>
                            <a:srgbClr val="000000"/>
                          </a:solidFill>
                          <a:effectLst/>
                          <a:latin typeface="+mn-lt"/>
                        </a:rPr>
                        <a:t>15,024.4009</a:t>
                      </a:r>
                    </a:p>
                  </a:txBody>
                  <a:tcPr marL="7620" marR="274320" marT="7620" marB="0" anchor="ctr"/>
                </a:tc>
                <a:tc>
                  <a:txBody>
                    <a:bodyPr/>
                    <a:lstStyle/>
                    <a:p>
                      <a:pPr algn="ctr" fontAlgn="b"/>
                      <a:r>
                        <a:rPr lang="en-US" sz="2600" b="0" i="0" u="none" strike="noStrike" dirty="0">
                          <a:solidFill>
                            <a:srgbClr val="000000"/>
                          </a:solidFill>
                          <a:effectLst/>
                          <a:latin typeface="+mn-lt"/>
                        </a:rPr>
                        <a:t>0.5790</a:t>
                      </a:r>
                    </a:p>
                  </a:txBody>
                  <a:tcPr marL="7620" marR="7620" marT="7620" marB="0" anchor="ctr"/>
                </a:tc>
                <a:extLst>
                  <a:ext uri="{0D108BD9-81ED-4DB2-BD59-A6C34878D82A}">
                    <a16:rowId xmlns:a16="http://schemas.microsoft.com/office/drawing/2014/main" val="4230265535"/>
                  </a:ext>
                </a:extLst>
              </a:tr>
            </a:tbl>
          </a:graphicData>
        </a:graphic>
      </p:graphicFrame>
    </p:spTree>
    <p:extLst>
      <p:ext uri="{BB962C8B-B14F-4D97-AF65-F5344CB8AC3E}">
        <p14:creationId xmlns:p14="http://schemas.microsoft.com/office/powerpoint/2010/main" val="786037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Elbow Value and Silhouette Index</a:t>
            </a:r>
          </a:p>
        </p:txBody>
      </p:sp>
      <p:pic>
        <p:nvPicPr>
          <p:cNvPr id="5" name="Picture 4">
            <a:extLst>
              <a:ext uri="{FF2B5EF4-FFF2-40B4-BE49-F238E27FC236}">
                <a16:creationId xmlns:a16="http://schemas.microsoft.com/office/drawing/2014/main" id="{695DC1E2-0F84-D3C3-A380-0B387EB2505F}"/>
              </a:ext>
            </a:extLst>
          </p:cNvPr>
          <p:cNvPicPr>
            <a:picLocks noChangeAspect="1"/>
          </p:cNvPicPr>
          <p:nvPr/>
        </p:nvPicPr>
        <p:blipFill>
          <a:blip r:embed="rId3"/>
          <a:stretch>
            <a:fillRect/>
          </a:stretch>
        </p:blipFill>
        <p:spPr>
          <a:xfrm>
            <a:off x="297755" y="2256014"/>
            <a:ext cx="8956159" cy="6400800"/>
          </a:xfrm>
          <a:prstGeom prst="rect">
            <a:avLst/>
          </a:prstGeom>
          <a:ln w="19050">
            <a:solidFill>
              <a:schemeClr val="tx1"/>
            </a:solidFill>
          </a:ln>
        </p:spPr>
      </p:pic>
      <p:pic>
        <p:nvPicPr>
          <p:cNvPr id="11" name="Picture 10">
            <a:extLst>
              <a:ext uri="{FF2B5EF4-FFF2-40B4-BE49-F238E27FC236}">
                <a16:creationId xmlns:a16="http://schemas.microsoft.com/office/drawing/2014/main" id="{48F5BC0E-2820-1A4A-7B19-E318D604A5A7}"/>
              </a:ext>
            </a:extLst>
          </p:cNvPr>
          <p:cNvPicPr>
            <a:picLocks noChangeAspect="1"/>
          </p:cNvPicPr>
          <p:nvPr/>
        </p:nvPicPr>
        <p:blipFill>
          <a:blip r:embed="rId4"/>
          <a:stretch>
            <a:fillRect/>
          </a:stretch>
        </p:blipFill>
        <p:spPr>
          <a:xfrm>
            <a:off x="9306988" y="2256014"/>
            <a:ext cx="8683257" cy="6400800"/>
          </a:xfrm>
          <a:prstGeom prst="rect">
            <a:avLst/>
          </a:prstGeom>
          <a:ln w="19050">
            <a:solidFill>
              <a:schemeClr val="tx1"/>
            </a:solidFill>
          </a:ln>
        </p:spPr>
      </p:pic>
    </p:spTree>
    <p:extLst>
      <p:ext uri="{BB962C8B-B14F-4D97-AF65-F5344CB8AC3E}">
        <p14:creationId xmlns:p14="http://schemas.microsoft.com/office/powerpoint/2010/main" val="24348090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a:t>
            </a:r>
            <a:r>
              <a:rPr lang="en-US" altLang="en-US"/>
              <a:t>Slide 93 </a:t>
            </a:r>
            <a:r>
              <a:rPr lang="en-US" altLang="en-US" dirty="0"/>
              <a:t>===</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buFont typeface="+mj-lt"/>
              <a:buAutoNum type="arabicPeriod"/>
            </a:pPr>
            <a:r>
              <a:rPr lang="en-US" dirty="0"/>
              <a:t>If you can locate an elbow in the Elbow chart, where is it?</a:t>
            </a:r>
          </a:p>
          <a:p>
            <a:pPr marL="742950" indent="-742950">
              <a:buFont typeface="+mj-lt"/>
              <a:buAutoNum type="arabicPeriod"/>
            </a:pPr>
            <a:r>
              <a:rPr lang="en-US" dirty="0"/>
              <a:t>The Silhouette Index chart has multiple local peaks.  Which peak will you choose for the number of clusters?</a:t>
            </a:r>
          </a:p>
        </p:txBody>
      </p:sp>
    </p:spTree>
    <p:extLst>
      <p:ext uri="{BB962C8B-B14F-4D97-AF65-F5344CB8AC3E}">
        <p14:creationId xmlns:p14="http://schemas.microsoft.com/office/powerpoint/2010/main" val="41388196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Locate the Largest Acceleration</a:t>
            </a:r>
          </a:p>
        </p:txBody>
      </p:sp>
      <p:sp>
        <p:nvSpPr>
          <p:cNvPr id="4" name="Arrow: Left 3">
            <a:extLst>
              <a:ext uri="{FF2B5EF4-FFF2-40B4-BE49-F238E27FC236}">
                <a16:creationId xmlns:a16="http://schemas.microsoft.com/office/drawing/2014/main" id="{7EE7912B-B9B7-42E2-88A0-6429E72B834A}"/>
              </a:ext>
            </a:extLst>
          </p:cNvPr>
          <p:cNvSpPr/>
          <p:nvPr/>
        </p:nvSpPr>
        <p:spPr>
          <a:xfrm>
            <a:off x="9874892" y="2400300"/>
            <a:ext cx="6400800" cy="2743200"/>
          </a:xfrm>
          <a:prstGeom prst="leftArrow">
            <a:avLst/>
          </a:prstGeom>
          <a:solidFill>
            <a:srgbClr val="A3E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My Rule of Thumb chooses three clusters. But the four clusters also look interesting.</a:t>
            </a:r>
          </a:p>
        </p:txBody>
      </p:sp>
      <p:graphicFrame>
        <p:nvGraphicFramePr>
          <p:cNvPr id="8" name="Table 7">
            <a:extLst>
              <a:ext uri="{FF2B5EF4-FFF2-40B4-BE49-F238E27FC236}">
                <a16:creationId xmlns:a16="http://schemas.microsoft.com/office/drawing/2014/main" id="{36FB1BCD-454F-98CD-C877-F2D5E210C8A2}"/>
              </a:ext>
            </a:extLst>
          </p:cNvPr>
          <p:cNvGraphicFramePr>
            <a:graphicFrameLocks noGrp="1"/>
          </p:cNvGraphicFramePr>
          <p:nvPr>
            <p:extLst>
              <p:ext uri="{D42A27DB-BD31-4B8C-83A1-F6EECF244321}">
                <p14:modId xmlns:p14="http://schemas.microsoft.com/office/powerpoint/2010/main" val="2302477307"/>
              </p:ext>
            </p:extLst>
          </p:nvPr>
        </p:nvGraphicFramePr>
        <p:xfrm>
          <a:off x="1447801" y="2333536"/>
          <a:ext cx="8229600" cy="6583680"/>
        </p:xfrm>
        <a:graphic>
          <a:graphicData uri="http://schemas.openxmlformats.org/drawingml/2006/table">
            <a:tbl>
              <a:tblPr firstRow="1" bandRow="1">
                <a:tableStyleId>{B301B821-A1FF-4177-AEE7-76D212191A09}</a:tableStyleId>
              </a:tblPr>
              <a:tblGrid>
                <a:gridCol w="2057400">
                  <a:extLst>
                    <a:ext uri="{9D8B030D-6E8A-4147-A177-3AD203B41FA5}">
                      <a16:colId xmlns:a16="http://schemas.microsoft.com/office/drawing/2014/main" val="3057700375"/>
                    </a:ext>
                  </a:extLst>
                </a:gridCol>
                <a:gridCol w="2057400">
                  <a:extLst>
                    <a:ext uri="{9D8B030D-6E8A-4147-A177-3AD203B41FA5}">
                      <a16:colId xmlns:a16="http://schemas.microsoft.com/office/drawing/2014/main" val="2568498321"/>
                    </a:ext>
                  </a:extLst>
                </a:gridCol>
                <a:gridCol w="2087124">
                  <a:extLst>
                    <a:ext uri="{9D8B030D-6E8A-4147-A177-3AD203B41FA5}">
                      <a16:colId xmlns:a16="http://schemas.microsoft.com/office/drawing/2014/main" val="3995634320"/>
                    </a:ext>
                  </a:extLst>
                </a:gridCol>
                <a:gridCol w="2027676">
                  <a:extLst>
                    <a:ext uri="{9D8B030D-6E8A-4147-A177-3AD203B41FA5}">
                      <a16:colId xmlns:a16="http://schemas.microsoft.com/office/drawing/2014/main" val="3838423439"/>
                    </a:ext>
                  </a:extLst>
                </a:gridCol>
              </a:tblGrid>
              <a:tr h="411480">
                <a:tc>
                  <a:txBody>
                    <a:bodyPr/>
                    <a:lstStyle/>
                    <a:p>
                      <a:pPr algn="ctr" fontAlgn="b"/>
                      <a:r>
                        <a:rPr lang="en-US" sz="2000" b="1" u="none" strike="noStrike" dirty="0">
                          <a:solidFill>
                            <a:schemeClr val="bg1"/>
                          </a:solidFill>
                          <a:effectLst/>
                          <a:latin typeface="+mn-lt"/>
                        </a:rPr>
                        <a:t>N Cluster</a:t>
                      </a:r>
                      <a:endParaRPr lang="en-US" sz="2000" b="1" i="0" u="none" strike="noStrike" dirty="0">
                        <a:solidFill>
                          <a:schemeClr val="bg1"/>
                        </a:solidFill>
                        <a:effectLst/>
                        <a:latin typeface="+mn-lt"/>
                      </a:endParaRPr>
                    </a:p>
                  </a:txBody>
                  <a:tcPr marL="11430" marR="11430" marT="11430" marB="0" anchor="ctr">
                    <a:noFill/>
                  </a:tcPr>
                </a:tc>
                <a:tc>
                  <a:txBody>
                    <a:bodyPr/>
                    <a:lstStyle/>
                    <a:p>
                      <a:pPr algn="r" fontAlgn="b"/>
                      <a:r>
                        <a:rPr lang="en-US" sz="2000" b="1" u="none" strike="noStrike" dirty="0">
                          <a:solidFill>
                            <a:schemeClr val="bg1"/>
                          </a:solidFill>
                          <a:effectLst/>
                          <a:latin typeface="+mn-lt"/>
                        </a:rPr>
                        <a:t>Elbow</a:t>
                      </a:r>
                      <a:endParaRPr lang="en-US" sz="2000" b="1" i="0" u="none" strike="noStrike" dirty="0">
                        <a:solidFill>
                          <a:schemeClr val="bg1"/>
                        </a:solidFill>
                        <a:effectLst/>
                        <a:latin typeface="+mn-lt"/>
                      </a:endParaRPr>
                    </a:p>
                  </a:txBody>
                  <a:tcPr marL="11430" marR="11430" marT="11430" marB="0" anchor="ctr">
                    <a:noFill/>
                  </a:tcPr>
                </a:tc>
                <a:tc>
                  <a:txBody>
                    <a:bodyPr/>
                    <a:lstStyle/>
                    <a:p>
                      <a:pPr algn="r" fontAlgn="b"/>
                      <a:r>
                        <a:rPr lang="en-US" sz="2000" b="1" u="none" strike="noStrike" dirty="0">
                          <a:solidFill>
                            <a:schemeClr val="bg1"/>
                          </a:solidFill>
                          <a:effectLst/>
                          <a:latin typeface="+mn-lt"/>
                        </a:rPr>
                        <a:t>Slope</a:t>
                      </a:r>
                      <a:endParaRPr lang="en-US" sz="2000" b="1" i="0" u="none" strike="noStrike" dirty="0">
                        <a:solidFill>
                          <a:schemeClr val="bg1"/>
                        </a:solidFill>
                        <a:effectLst/>
                        <a:latin typeface="+mn-lt"/>
                      </a:endParaRPr>
                    </a:p>
                  </a:txBody>
                  <a:tcPr marL="11430" marR="11430" marT="11430" marB="0" anchor="ctr">
                    <a:noFill/>
                  </a:tcPr>
                </a:tc>
                <a:tc>
                  <a:txBody>
                    <a:bodyPr/>
                    <a:lstStyle/>
                    <a:p>
                      <a:pPr algn="r" fontAlgn="b"/>
                      <a:r>
                        <a:rPr lang="en-US" sz="2000" b="1" u="none" strike="noStrike" dirty="0">
                          <a:solidFill>
                            <a:schemeClr val="bg1"/>
                          </a:solidFill>
                          <a:effectLst/>
                          <a:latin typeface="+mn-lt"/>
                        </a:rPr>
                        <a:t>Acceleration</a:t>
                      </a:r>
                      <a:endParaRPr lang="en-US" sz="2000" b="1" i="0" u="none" strike="noStrike" dirty="0">
                        <a:solidFill>
                          <a:schemeClr val="bg1"/>
                        </a:solidFill>
                        <a:effectLst/>
                        <a:latin typeface="+mn-lt"/>
                      </a:endParaRPr>
                    </a:p>
                  </a:txBody>
                  <a:tcPr marL="11430" marR="11430" marT="11430" marB="0" anchor="ctr">
                    <a:noFill/>
                  </a:tcPr>
                </a:tc>
                <a:extLst>
                  <a:ext uri="{0D108BD9-81ED-4DB2-BD59-A6C34878D82A}">
                    <a16:rowId xmlns:a16="http://schemas.microsoft.com/office/drawing/2014/main" val="3029313845"/>
                  </a:ext>
                </a:extLst>
              </a:tr>
              <a:tr h="411480">
                <a:tc>
                  <a:txBody>
                    <a:bodyPr/>
                    <a:lstStyle/>
                    <a:p>
                      <a:pPr algn="r" fontAlgn="b"/>
                      <a:r>
                        <a:rPr lang="en-US" sz="2000" b="0" i="0" u="none" strike="noStrike">
                          <a:solidFill>
                            <a:srgbClr val="000000"/>
                          </a:solidFill>
                          <a:effectLst/>
                          <a:latin typeface="+mn-lt"/>
                        </a:rPr>
                        <a:t>1</a:t>
                      </a:r>
                    </a:p>
                  </a:txBody>
                  <a:tcPr marL="7620" marR="7620" marT="7620" marB="0" anchor="b">
                    <a:noFill/>
                  </a:tcPr>
                </a:tc>
                <a:tc>
                  <a:txBody>
                    <a:bodyPr/>
                    <a:lstStyle/>
                    <a:p>
                      <a:pPr algn="r" fontAlgn="b"/>
                      <a:r>
                        <a:rPr lang="en-US" sz="2000" b="0" i="0" u="none" strike="noStrike" dirty="0">
                          <a:solidFill>
                            <a:srgbClr val="000000"/>
                          </a:solidFill>
                          <a:effectLst/>
                          <a:latin typeface="+mn-lt"/>
                        </a:rPr>
                        <a:t>283,894.4947</a:t>
                      </a:r>
                    </a:p>
                  </a:txBody>
                  <a:tcPr marL="7620" marR="7620" marT="7620" marB="0" anchor="b">
                    <a:noFill/>
                  </a:tcPr>
                </a:tc>
                <a:tc>
                  <a:txBody>
                    <a:bodyPr/>
                    <a:lstStyle/>
                    <a:p>
                      <a:pPr algn="l" fontAlgn="b"/>
                      <a:endParaRPr lang="en-US" sz="2000" b="0" i="0" u="none" strike="noStrike">
                        <a:solidFill>
                          <a:srgbClr val="000000"/>
                        </a:solidFill>
                        <a:effectLst/>
                        <a:latin typeface="+mn-lt"/>
                      </a:endParaRPr>
                    </a:p>
                  </a:txBody>
                  <a:tcPr marL="7620" marR="7620" marT="7620" marB="0" anchor="b">
                    <a:noFill/>
                  </a:tcPr>
                </a:tc>
                <a:tc>
                  <a:txBody>
                    <a:bodyPr/>
                    <a:lstStyle/>
                    <a:p>
                      <a:pPr algn="l" fontAlgn="b"/>
                      <a:endParaRPr lang="en-US" sz="2000" b="0" i="0" u="none" strike="noStrike">
                        <a:solidFill>
                          <a:srgbClr val="000000"/>
                        </a:solidFill>
                        <a:effectLst/>
                        <a:latin typeface="+mn-lt"/>
                      </a:endParaRPr>
                    </a:p>
                  </a:txBody>
                  <a:tcPr marL="7620" marR="7620" marT="7620" marB="0" anchor="b">
                    <a:noFill/>
                  </a:tcPr>
                </a:tc>
                <a:extLst>
                  <a:ext uri="{0D108BD9-81ED-4DB2-BD59-A6C34878D82A}">
                    <a16:rowId xmlns:a16="http://schemas.microsoft.com/office/drawing/2014/main" val="2959323027"/>
                  </a:ext>
                </a:extLst>
              </a:tr>
              <a:tr h="411480">
                <a:tc>
                  <a:txBody>
                    <a:bodyPr/>
                    <a:lstStyle/>
                    <a:p>
                      <a:pPr algn="r" fontAlgn="b"/>
                      <a:r>
                        <a:rPr lang="en-US" sz="2000" b="0" i="0" u="none" strike="noStrike">
                          <a:solidFill>
                            <a:srgbClr val="000000"/>
                          </a:solidFill>
                          <a:effectLst/>
                          <a:latin typeface="+mn-lt"/>
                        </a:rPr>
                        <a:t>2</a:t>
                      </a:r>
                    </a:p>
                  </a:txBody>
                  <a:tcPr marL="7620" marR="7620" marT="7620" marB="0" anchor="b">
                    <a:noFill/>
                  </a:tcPr>
                </a:tc>
                <a:tc>
                  <a:txBody>
                    <a:bodyPr/>
                    <a:lstStyle/>
                    <a:p>
                      <a:pPr algn="r" fontAlgn="b"/>
                      <a:r>
                        <a:rPr lang="en-US" sz="2000" b="0" i="0" u="none" strike="noStrike">
                          <a:solidFill>
                            <a:srgbClr val="000000"/>
                          </a:solidFill>
                          <a:effectLst/>
                          <a:latin typeface="+mn-lt"/>
                        </a:rPr>
                        <a:t>187,758.4433</a:t>
                      </a:r>
                    </a:p>
                  </a:txBody>
                  <a:tcPr marL="7620" marR="7620" marT="7620" marB="0" anchor="b">
                    <a:noFill/>
                  </a:tcPr>
                </a:tc>
                <a:tc>
                  <a:txBody>
                    <a:bodyPr/>
                    <a:lstStyle/>
                    <a:p>
                      <a:pPr algn="r" fontAlgn="b"/>
                      <a:r>
                        <a:rPr lang="en-US" sz="2000" b="0" i="0" u="none" strike="noStrike" dirty="0">
                          <a:solidFill>
                            <a:srgbClr val="000000"/>
                          </a:solidFill>
                          <a:effectLst/>
                          <a:latin typeface="+mn-lt"/>
                        </a:rPr>
                        <a:t>-96,136.0514</a:t>
                      </a:r>
                    </a:p>
                  </a:txBody>
                  <a:tcPr marL="7620" marR="7620" marT="7620" marB="0" anchor="b">
                    <a:noFill/>
                  </a:tcPr>
                </a:tc>
                <a:tc>
                  <a:txBody>
                    <a:bodyPr/>
                    <a:lstStyle/>
                    <a:p>
                      <a:pPr algn="l" fontAlgn="b"/>
                      <a:endParaRPr lang="en-US" sz="2000" b="0" i="0" u="none" strike="noStrike">
                        <a:solidFill>
                          <a:srgbClr val="000000"/>
                        </a:solidFill>
                        <a:effectLst/>
                        <a:latin typeface="+mn-lt"/>
                      </a:endParaRPr>
                    </a:p>
                  </a:txBody>
                  <a:tcPr marL="7620" marR="7620" marT="7620" marB="0" anchor="b">
                    <a:noFill/>
                  </a:tcPr>
                </a:tc>
                <a:extLst>
                  <a:ext uri="{0D108BD9-81ED-4DB2-BD59-A6C34878D82A}">
                    <a16:rowId xmlns:a16="http://schemas.microsoft.com/office/drawing/2014/main" val="3557312914"/>
                  </a:ext>
                </a:extLst>
              </a:tr>
              <a:tr h="411480">
                <a:tc>
                  <a:txBody>
                    <a:bodyPr/>
                    <a:lstStyle/>
                    <a:p>
                      <a:pPr algn="r" fontAlgn="b"/>
                      <a:r>
                        <a:rPr lang="en-US" sz="2000" b="0" i="0" u="none" strike="noStrike" dirty="0">
                          <a:solidFill>
                            <a:srgbClr val="000000"/>
                          </a:solidFill>
                          <a:effectLst/>
                          <a:latin typeface="+mn-lt"/>
                        </a:rPr>
                        <a:t>3</a:t>
                      </a:r>
                    </a:p>
                  </a:txBody>
                  <a:tcPr marL="7620" marR="7620" marT="7620" marB="0" anchor="b">
                    <a:solidFill>
                      <a:srgbClr val="FFFF00"/>
                    </a:solidFill>
                  </a:tcPr>
                </a:tc>
                <a:tc>
                  <a:txBody>
                    <a:bodyPr/>
                    <a:lstStyle/>
                    <a:p>
                      <a:pPr algn="r" fontAlgn="b"/>
                      <a:r>
                        <a:rPr lang="en-US" sz="2000" b="0" i="0" u="none" strike="noStrike" dirty="0">
                          <a:solidFill>
                            <a:srgbClr val="000000"/>
                          </a:solidFill>
                          <a:effectLst/>
                          <a:latin typeface="+mn-lt"/>
                        </a:rPr>
                        <a:t>113,637.3584</a:t>
                      </a:r>
                    </a:p>
                  </a:txBody>
                  <a:tcPr marL="7620" marR="7620" marT="7620" marB="0" anchor="b">
                    <a:solidFill>
                      <a:srgbClr val="FFFF00"/>
                    </a:solidFill>
                  </a:tcPr>
                </a:tc>
                <a:tc>
                  <a:txBody>
                    <a:bodyPr/>
                    <a:lstStyle/>
                    <a:p>
                      <a:pPr algn="r" fontAlgn="b"/>
                      <a:r>
                        <a:rPr lang="en-US" sz="2000" b="0" i="0" u="none" strike="noStrike" dirty="0">
                          <a:solidFill>
                            <a:srgbClr val="000000"/>
                          </a:solidFill>
                          <a:effectLst/>
                          <a:latin typeface="+mn-lt"/>
                        </a:rPr>
                        <a:t>-74,121.0849</a:t>
                      </a:r>
                    </a:p>
                  </a:txBody>
                  <a:tcPr marL="7620" marR="7620" marT="7620" marB="0" anchor="b">
                    <a:solidFill>
                      <a:srgbClr val="FFFF00"/>
                    </a:solidFill>
                  </a:tcPr>
                </a:tc>
                <a:tc>
                  <a:txBody>
                    <a:bodyPr/>
                    <a:lstStyle/>
                    <a:p>
                      <a:pPr algn="r" fontAlgn="b"/>
                      <a:r>
                        <a:rPr lang="en-US" sz="2000" b="0" i="0" u="none" strike="noStrike" dirty="0">
                          <a:solidFill>
                            <a:srgbClr val="000000"/>
                          </a:solidFill>
                          <a:effectLst/>
                          <a:latin typeface="+mn-lt"/>
                        </a:rPr>
                        <a:t>22,014.9665</a:t>
                      </a:r>
                    </a:p>
                  </a:txBody>
                  <a:tcPr marL="7620" marR="7620" marT="7620" marB="0" anchor="b">
                    <a:solidFill>
                      <a:srgbClr val="FFFF00"/>
                    </a:solidFill>
                  </a:tcPr>
                </a:tc>
                <a:extLst>
                  <a:ext uri="{0D108BD9-81ED-4DB2-BD59-A6C34878D82A}">
                    <a16:rowId xmlns:a16="http://schemas.microsoft.com/office/drawing/2014/main" val="1632546978"/>
                  </a:ext>
                </a:extLst>
              </a:tr>
              <a:tr h="411480">
                <a:tc>
                  <a:txBody>
                    <a:bodyPr/>
                    <a:lstStyle/>
                    <a:p>
                      <a:pPr algn="r" fontAlgn="b"/>
                      <a:r>
                        <a:rPr lang="en-US" sz="2000" b="0" i="0" u="none" strike="noStrike">
                          <a:solidFill>
                            <a:srgbClr val="000000"/>
                          </a:solidFill>
                          <a:effectLst/>
                          <a:latin typeface="+mn-lt"/>
                        </a:rPr>
                        <a:t>4</a:t>
                      </a:r>
                    </a:p>
                  </a:txBody>
                  <a:tcPr marL="7620" marR="7620" marT="7620" marB="0" anchor="b">
                    <a:solidFill>
                      <a:srgbClr val="FFFF00"/>
                    </a:solidFill>
                  </a:tcPr>
                </a:tc>
                <a:tc>
                  <a:txBody>
                    <a:bodyPr/>
                    <a:lstStyle/>
                    <a:p>
                      <a:pPr algn="r" fontAlgn="b"/>
                      <a:r>
                        <a:rPr lang="en-US" sz="2000" b="0" i="0" u="none" strike="noStrike">
                          <a:solidFill>
                            <a:srgbClr val="000000"/>
                          </a:solidFill>
                          <a:effectLst/>
                          <a:latin typeface="+mn-lt"/>
                        </a:rPr>
                        <a:t>72,117.1928</a:t>
                      </a:r>
                    </a:p>
                  </a:txBody>
                  <a:tcPr marL="7620" marR="7620" marT="7620" marB="0" anchor="b">
                    <a:solidFill>
                      <a:srgbClr val="FFFF00"/>
                    </a:solidFill>
                  </a:tcPr>
                </a:tc>
                <a:tc>
                  <a:txBody>
                    <a:bodyPr/>
                    <a:lstStyle/>
                    <a:p>
                      <a:pPr algn="r" fontAlgn="b"/>
                      <a:r>
                        <a:rPr lang="en-US" sz="2000" b="0" i="0" u="none" strike="noStrike">
                          <a:solidFill>
                            <a:srgbClr val="000000"/>
                          </a:solidFill>
                          <a:effectLst/>
                          <a:latin typeface="+mn-lt"/>
                        </a:rPr>
                        <a:t>-41,520.1656</a:t>
                      </a:r>
                    </a:p>
                  </a:txBody>
                  <a:tcPr marL="7620" marR="7620" marT="7620" marB="0" anchor="b">
                    <a:solidFill>
                      <a:srgbClr val="FFFF00"/>
                    </a:solidFill>
                  </a:tcPr>
                </a:tc>
                <a:tc>
                  <a:txBody>
                    <a:bodyPr/>
                    <a:lstStyle/>
                    <a:p>
                      <a:pPr algn="r" fontAlgn="b"/>
                      <a:r>
                        <a:rPr lang="en-US" sz="2000" b="0" i="0" u="none" strike="noStrike">
                          <a:solidFill>
                            <a:srgbClr val="000000"/>
                          </a:solidFill>
                          <a:effectLst/>
                          <a:latin typeface="+mn-lt"/>
                        </a:rPr>
                        <a:t>32,600.9194</a:t>
                      </a:r>
                    </a:p>
                  </a:txBody>
                  <a:tcPr marL="7620" marR="7620" marT="7620" marB="0" anchor="b">
                    <a:solidFill>
                      <a:srgbClr val="FFFF00"/>
                    </a:solidFill>
                  </a:tcPr>
                </a:tc>
                <a:extLst>
                  <a:ext uri="{0D108BD9-81ED-4DB2-BD59-A6C34878D82A}">
                    <a16:rowId xmlns:a16="http://schemas.microsoft.com/office/drawing/2014/main" val="1626928057"/>
                  </a:ext>
                </a:extLst>
              </a:tr>
              <a:tr h="411480">
                <a:tc>
                  <a:txBody>
                    <a:bodyPr/>
                    <a:lstStyle/>
                    <a:p>
                      <a:pPr algn="r" fontAlgn="b"/>
                      <a:r>
                        <a:rPr lang="en-US" sz="2000" b="0" i="0" u="none" strike="noStrike">
                          <a:solidFill>
                            <a:srgbClr val="000000"/>
                          </a:solidFill>
                          <a:effectLst/>
                          <a:latin typeface="+mn-lt"/>
                        </a:rPr>
                        <a:t>5</a:t>
                      </a:r>
                    </a:p>
                  </a:txBody>
                  <a:tcPr marL="7620" marR="7620" marT="7620" marB="0" anchor="b">
                    <a:noFill/>
                  </a:tcPr>
                </a:tc>
                <a:tc>
                  <a:txBody>
                    <a:bodyPr/>
                    <a:lstStyle/>
                    <a:p>
                      <a:pPr algn="r" fontAlgn="b"/>
                      <a:r>
                        <a:rPr lang="en-US" sz="2000" b="0" i="0" u="none" strike="noStrike">
                          <a:solidFill>
                            <a:srgbClr val="000000"/>
                          </a:solidFill>
                          <a:effectLst/>
                          <a:latin typeface="+mn-lt"/>
                        </a:rPr>
                        <a:t>63,014.6480</a:t>
                      </a:r>
                    </a:p>
                  </a:txBody>
                  <a:tcPr marL="7620" marR="7620" marT="7620" marB="0" anchor="b">
                    <a:noFill/>
                  </a:tcPr>
                </a:tc>
                <a:tc>
                  <a:txBody>
                    <a:bodyPr/>
                    <a:lstStyle/>
                    <a:p>
                      <a:pPr algn="r" fontAlgn="b"/>
                      <a:r>
                        <a:rPr lang="en-US" sz="2000" b="0" i="0" u="none" strike="noStrike" dirty="0">
                          <a:solidFill>
                            <a:srgbClr val="000000"/>
                          </a:solidFill>
                          <a:effectLst/>
                          <a:latin typeface="+mn-lt"/>
                        </a:rPr>
                        <a:t>-9,102.5448</a:t>
                      </a:r>
                    </a:p>
                  </a:txBody>
                  <a:tcPr marL="7620" marR="7620" marT="7620" marB="0" anchor="b">
                    <a:noFill/>
                  </a:tcPr>
                </a:tc>
                <a:tc>
                  <a:txBody>
                    <a:bodyPr/>
                    <a:lstStyle/>
                    <a:p>
                      <a:pPr algn="r" fontAlgn="b"/>
                      <a:r>
                        <a:rPr lang="en-US" sz="2000" b="0" i="0" u="none" strike="noStrike" dirty="0">
                          <a:solidFill>
                            <a:srgbClr val="000000"/>
                          </a:solidFill>
                          <a:effectLst/>
                          <a:latin typeface="+mn-lt"/>
                        </a:rPr>
                        <a:t>32,417.6207</a:t>
                      </a:r>
                    </a:p>
                  </a:txBody>
                  <a:tcPr marL="7620" marR="7620" marT="7620" marB="0" anchor="b">
                    <a:noFill/>
                  </a:tcPr>
                </a:tc>
                <a:extLst>
                  <a:ext uri="{0D108BD9-81ED-4DB2-BD59-A6C34878D82A}">
                    <a16:rowId xmlns:a16="http://schemas.microsoft.com/office/drawing/2014/main" val="186805062"/>
                  </a:ext>
                </a:extLst>
              </a:tr>
              <a:tr h="411480">
                <a:tc>
                  <a:txBody>
                    <a:bodyPr/>
                    <a:lstStyle/>
                    <a:p>
                      <a:pPr algn="r" fontAlgn="b"/>
                      <a:r>
                        <a:rPr lang="en-US" sz="2000" b="0" i="0" u="none" strike="noStrike">
                          <a:solidFill>
                            <a:srgbClr val="000000"/>
                          </a:solidFill>
                          <a:effectLst/>
                          <a:latin typeface="+mn-lt"/>
                        </a:rPr>
                        <a:t>6</a:t>
                      </a:r>
                    </a:p>
                  </a:txBody>
                  <a:tcPr marL="7620" marR="7620" marT="7620" marB="0" anchor="b">
                    <a:noFill/>
                  </a:tcPr>
                </a:tc>
                <a:tc>
                  <a:txBody>
                    <a:bodyPr/>
                    <a:lstStyle/>
                    <a:p>
                      <a:pPr algn="r" fontAlgn="b"/>
                      <a:r>
                        <a:rPr lang="en-US" sz="2000" b="0" i="0" u="none" strike="noStrike">
                          <a:solidFill>
                            <a:srgbClr val="000000"/>
                          </a:solidFill>
                          <a:effectLst/>
                          <a:latin typeface="+mn-lt"/>
                        </a:rPr>
                        <a:t>53,459.1751</a:t>
                      </a:r>
                    </a:p>
                  </a:txBody>
                  <a:tcPr marL="7620" marR="7620" marT="7620" marB="0" anchor="b">
                    <a:noFill/>
                  </a:tcPr>
                </a:tc>
                <a:tc>
                  <a:txBody>
                    <a:bodyPr/>
                    <a:lstStyle/>
                    <a:p>
                      <a:pPr algn="r" fontAlgn="b"/>
                      <a:r>
                        <a:rPr lang="en-US" sz="2000" b="0" i="0" u="none" strike="noStrike">
                          <a:solidFill>
                            <a:srgbClr val="000000"/>
                          </a:solidFill>
                          <a:effectLst/>
                          <a:latin typeface="+mn-lt"/>
                        </a:rPr>
                        <a:t>-9,555.4729</a:t>
                      </a:r>
                    </a:p>
                  </a:txBody>
                  <a:tcPr marL="7620" marR="7620" marT="7620" marB="0" anchor="b">
                    <a:noFill/>
                  </a:tcPr>
                </a:tc>
                <a:tc>
                  <a:txBody>
                    <a:bodyPr/>
                    <a:lstStyle/>
                    <a:p>
                      <a:pPr algn="r" fontAlgn="b"/>
                      <a:r>
                        <a:rPr lang="en-US" sz="2000" b="0" i="0" u="none" strike="noStrike">
                          <a:solidFill>
                            <a:srgbClr val="000000"/>
                          </a:solidFill>
                          <a:effectLst/>
                          <a:latin typeface="+mn-lt"/>
                        </a:rPr>
                        <a:t>-452.9281</a:t>
                      </a:r>
                    </a:p>
                  </a:txBody>
                  <a:tcPr marL="7620" marR="7620" marT="7620" marB="0" anchor="b">
                    <a:noFill/>
                  </a:tcPr>
                </a:tc>
                <a:extLst>
                  <a:ext uri="{0D108BD9-81ED-4DB2-BD59-A6C34878D82A}">
                    <a16:rowId xmlns:a16="http://schemas.microsoft.com/office/drawing/2014/main" val="2251163594"/>
                  </a:ext>
                </a:extLst>
              </a:tr>
              <a:tr h="411480">
                <a:tc>
                  <a:txBody>
                    <a:bodyPr/>
                    <a:lstStyle/>
                    <a:p>
                      <a:pPr algn="r" fontAlgn="b"/>
                      <a:r>
                        <a:rPr lang="en-US" sz="2000" b="0" i="0" u="none" strike="noStrike">
                          <a:solidFill>
                            <a:srgbClr val="000000"/>
                          </a:solidFill>
                          <a:effectLst/>
                          <a:latin typeface="+mn-lt"/>
                        </a:rPr>
                        <a:t>7</a:t>
                      </a:r>
                    </a:p>
                  </a:txBody>
                  <a:tcPr marL="7620" marR="7620" marT="7620" marB="0" anchor="b">
                    <a:noFill/>
                  </a:tcPr>
                </a:tc>
                <a:tc>
                  <a:txBody>
                    <a:bodyPr/>
                    <a:lstStyle/>
                    <a:p>
                      <a:pPr algn="r" fontAlgn="b"/>
                      <a:r>
                        <a:rPr lang="en-US" sz="2000" b="0" i="0" u="none" strike="noStrike">
                          <a:solidFill>
                            <a:srgbClr val="000000"/>
                          </a:solidFill>
                          <a:effectLst/>
                          <a:latin typeface="+mn-lt"/>
                        </a:rPr>
                        <a:t>37,758.5304</a:t>
                      </a:r>
                    </a:p>
                  </a:txBody>
                  <a:tcPr marL="7620" marR="7620" marT="7620" marB="0" anchor="b">
                    <a:noFill/>
                  </a:tcPr>
                </a:tc>
                <a:tc>
                  <a:txBody>
                    <a:bodyPr/>
                    <a:lstStyle/>
                    <a:p>
                      <a:pPr algn="r" fontAlgn="b"/>
                      <a:r>
                        <a:rPr lang="en-US" sz="2000" b="0" i="0" u="none" strike="noStrike" dirty="0">
                          <a:solidFill>
                            <a:srgbClr val="000000"/>
                          </a:solidFill>
                          <a:effectLst/>
                          <a:latin typeface="+mn-lt"/>
                        </a:rPr>
                        <a:t>-15,700.6447</a:t>
                      </a:r>
                    </a:p>
                  </a:txBody>
                  <a:tcPr marL="7620" marR="7620" marT="7620" marB="0" anchor="b">
                    <a:noFill/>
                  </a:tcPr>
                </a:tc>
                <a:tc>
                  <a:txBody>
                    <a:bodyPr/>
                    <a:lstStyle/>
                    <a:p>
                      <a:pPr algn="r" fontAlgn="b"/>
                      <a:r>
                        <a:rPr lang="en-US" sz="2000" b="0" i="0" u="none" strike="noStrike">
                          <a:solidFill>
                            <a:srgbClr val="000000"/>
                          </a:solidFill>
                          <a:effectLst/>
                          <a:latin typeface="+mn-lt"/>
                        </a:rPr>
                        <a:t>-6,145.1718</a:t>
                      </a:r>
                    </a:p>
                  </a:txBody>
                  <a:tcPr marL="7620" marR="7620" marT="7620" marB="0" anchor="b">
                    <a:noFill/>
                  </a:tcPr>
                </a:tc>
                <a:extLst>
                  <a:ext uri="{0D108BD9-81ED-4DB2-BD59-A6C34878D82A}">
                    <a16:rowId xmlns:a16="http://schemas.microsoft.com/office/drawing/2014/main" val="2642401463"/>
                  </a:ext>
                </a:extLst>
              </a:tr>
              <a:tr h="411480">
                <a:tc>
                  <a:txBody>
                    <a:bodyPr/>
                    <a:lstStyle/>
                    <a:p>
                      <a:pPr algn="r" fontAlgn="b"/>
                      <a:r>
                        <a:rPr lang="en-US" sz="2000" b="0" i="0" u="none" strike="noStrike">
                          <a:solidFill>
                            <a:srgbClr val="000000"/>
                          </a:solidFill>
                          <a:effectLst/>
                          <a:latin typeface="+mn-lt"/>
                        </a:rPr>
                        <a:t>8</a:t>
                      </a:r>
                    </a:p>
                  </a:txBody>
                  <a:tcPr marL="7620" marR="7620" marT="7620" marB="0" anchor="b">
                    <a:noFill/>
                  </a:tcPr>
                </a:tc>
                <a:tc>
                  <a:txBody>
                    <a:bodyPr/>
                    <a:lstStyle/>
                    <a:p>
                      <a:pPr algn="r" fontAlgn="b"/>
                      <a:r>
                        <a:rPr lang="en-US" sz="2000" b="0" i="0" u="none" strike="noStrike">
                          <a:solidFill>
                            <a:srgbClr val="000000"/>
                          </a:solidFill>
                          <a:effectLst/>
                          <a:latin typeface="+mn-lt"/>
                        </a:rPr>
                        <a:t>32,275.5589</a:t>
                      </a:r>
                    </a:p>
                  </a:txBody>
                  <a:tcPr marL="7620" marR="7620" marT="7620" marB="0" anchor="b">
                    <a:noFill/>
                  </a:tcPr>
                </a:tc>
                <a:tc>
                  <a:txBody>
                    <a:bodyPr/>
                    <a:lstStyle/>
                    <a:p>
                      <a:pPr algn="r" fontAlgn="b"/>
                      <a:r>
                        <a:rPr lang="en-US" sz="2000" b="0" i="0" u="none" strike="noStrike">
                          <a:solidFill>
                            <a:srgbClr val="000000"/>
                          </a:solidFill>
                          <a:effectLst/>
                          <a:latin typeface="+mn-lt"/>
                        </a:rPr>
                        <a:t>-5,482.9715</a:t>
                      </a:r>
                    </a:p>
                  </a:txBody>
                  <a:tcPr marL="7620" marR="7620" marT="7620" marB="0" anchor="b">
                    <a:noFill/>
                  </a:tcPr>
                </a:tc>
                <a:tc>
                  <a:txBody>
                    <a:bodyPr/>
                    <a:lstStyle/>
                    <a:p>
                      <a:pPr algn="r" fontAlgn="b"/>
                      <a:r>
                        <a:rPr lang="en-US" sz="2000" b="0" i="0" u="none" strike="noStrike">
                          <a:solidFill>
                            <a:srgbClr val="000000"/>
                          </a:solidFill>
                          <a:effectLst/>
                          <a:latin typeface="+mn-lt"/>
                        </a:rPr>
                        <a:t>10,217.6732</a:t>
                      </a:r>
                    </a:p>
                  </a:txBody>
                  <a:tcPr marL="7620" marR="7620" marT="7620" marB="0" anchor="b">
                    <a:noFill/>
                  </a:tcPr>
                </a:tc>
                <a:extLst>
                  <a:ext uri="{0D108BD9-81ED-4DB2-BD59-A6C34878D82A}">
                    <a16:rowId xmlns:a16="http://schemas.microsoft.com/office/drawing/2014/main" val="748024047"/>
                  </a:ext>
                </a:extLst>
              </a:tr>
              <a:tr h="411480">
                <a:tc>
                  <a:txBody>
                    <a:bodyPr/>
                    <a:lstStyle/>
                    <a:p>
                      <a:pPr algn="r" fontAlgn="b"/>
                      <a:r>
                        <a:rPr lang="en-US" sz="2000" b="0" i="0" u="none" strike="noStrike">
                          <a:solidFill>
                            <a:srgbClr val="000000"/>
                          </a:solidFill>
                          <a:effectLst/>
                          <a:latin typeface="+mn-lt"/>
                        </a:rPr>
                        <a:t>9</a:t>
                      </a:r>
                    </a:p>
                  </a:txBody>
                  <a:tcPr marL="7620" marR="7620" marT="7620" marB="0" anchor="b">
                    <a:noFill/>
                  </a:tcPr>
                </a:tc>
                <a:tc>
                  <a:txBody>
                    <a:bodyPr/>
                    <a:lstStyle/>
                    <a:p>
                      <a:pPr algn="r" fontAlgn="b"/>
                      <a:r>
                        <a:rPr lang="en-US" sz="2000" b="0" i="0" u="none" strike="noStrike">
                          <a:solidFill>
                            <a:srgbClr val="000000"/>
                          </a:solidFill>
                          <a:effectLst/>
                          <a:latin typeface="+mn-lt"/>
                        </a:rPr>
                        <a:t>30,537.3497</a:t>
                      </a:r>
                    </a:p>
                  </a:txBody>
                  <a:tcPr marL="7620" marR="7620" marT="7620" marB="0" anchor="b">
                    <a:noFill/>
                  </a:tcPr>
                </a:tc>
                <a:tc>
                  <a:txBody>
                    <a:bodyPr/>
                    <a:lstStyle/>
                    <a:p>
                      <a:pPr algn="r" fontAlgn="b"/>
                      <a:r>
                        <a:rPr lang="en-US" sz="2000" b="0" i="0" u="none" strike="noStrike">
                          <a:solidFill>
                            <a:srgbClr val="000000"/>
                          </a:solidFill>
                          <a:effectLst/>
                          <a:latin typeface="+mn-lt"/>
                        </a:rPr>
                        <a:t>-1,738.2092</a:t>
                      </a:r>
                    </a:p>
                  </a:txBody>
                  <a:tcPr marL="7620" marR="7620" marT="7620" marB="0" anchor="b">
                    <a:noFill/>
                  </a:tcPr>
                </a:tc>
                <a:tc>
                  <a:txBody>
                    <a:bodyPr/>
                    <a:lstStyle/>
                    <a:p>
                      <a:pPr algn="r" fontAlgn="b"/>
                      <a:r>
                        <a:rPr lang="en-US" sz="2000" b="0" i="0" u="none" strike="noStrike">
                          <a:solidFill>
                            <a:srgbClr val="000000"/>
                          </a:solidFill>
                          <a:effectLst/>
                          <a:latin typeface="+mn-lt"/>
                        </a:rPr>
                        <a:t>3,744.7623</a:t>
                      </a:r>
                    </a:p>
                  </a:txBody>
                  <a:tcPr marL="7620" marR="7620" marT="7620" marB="0" anchor="b">
                    <a:noFill/>
                  </a:tcPr>
                </a:tc>
                <a:extLst>
                  <a:ext uri="{0D108BD9-81ED-4DB2-BD59-A6C34878D82A}">
                    <a16:rowId xmlns:a16="http://schemas.microsoft.com/office/drawing/2014/main" val="2564371817"/>
                  </a:ext>
                </a:extLst>
              </a:tr>
              <a:tr h="411480">
                <a:tc>
                  <a:txBody>
                    <a:bodyPr/>
                    <a:lstStyle/>
                    <a:p>
                      <a:pPr algn="r" fontAlgn="b"/>
                      <a:r>
                        <a:rPr lang="en-US" sz="2000" b="0" i="0" u="none" strike="noStrike">
                          <a:solidFill>
                            <a:srgbClr val="000000"/>
                          </a:solidFill>
                          <a:effectLst/>
                          <a:latin typeface="+mn-lt"/>
                        </a:rPr>
                        <a:t>10</a:t>
                      </a:r>
                    </a:p>
                  </a:txBody>
                  <a:tcPr marL="7620" marR="7620" marT="7620" marB="0" anchor="b">
                    <a:noFill/>
                  </a:tcPr>
                </a:tc>
                <a:tc>
                  <a:txBody>
                    <a:bodyPr/>
                    <a:lstStyle/>
                    <a:p>
                      <a:pPr algn="r" fontAlgn="b"/>
                      <a:r>
                        <a:rPr lang="en-US" sz="2000" b="0" i="0" u="none" strike="noStrike">
                          <a:solidFill>
                            <a:srgbClr val="000000"/>
                          </a:solidFill>
                          <a:effectLst/>
                          <a:latin typeface="+mn-lt"/>
                        </a:rPr>
                        <a:t>22,415.4062</a:t>
                      </a:r>
                    </a:p>
                  </a:txBody>
                  <a:tcPr marL="7620" marR="7620" marT="7620" marB="0" anchor="b">
                    <a:noFill/>
                  </a:tcPr>
                </a:tc>
                <a:tc>
                  <a:txBody>
                    <a:bodyPr/>
                    <a:lstStyle/>
                    <a:p>
                      <a:pPr algn="r" fontAlgn="b"/>
                      <a:r>
                        <a:rPr lang="en-US" sz="2000" b="0" i="0" u="none" strike="noStrike" dirty="0">
                          <a:solidFill>
                            <a:srgbClr val="000000"/>
                          </a:solidFill>
                          <a:effectLst/>
                          <a:latin typeface="+mn-lt"/>
                        </a:rPr>
                        <a:t>-8,121.9435</a:t>
                      </a:r>
                    </a:p>
                  </a:txBody>
                  <a:tcPr marL="7620" marR="7620" marT="7620" marB="0" anchor="b">
                    <a:noFill/>
                  </a:tcPr>
                </a:tc>
                <a:tc>
                  <a:txBody>
                    <a:bodyPr/>
                    <a:lstStyle/>
                    <a:p>
                      <a:pPr algn="r" fontAlgn="b"/>
                      <a:r>
                        <a:rPr lang="en-US" sz="2000" b="0" i="0" u="none" strike="noStrike">
                          <a:solidFill>
                            <a:srgbClr val="000000"/>
                          </a:solidFill>
                          <a:effectLst/>
                          <a:latin typeface="+mn-lt"/>
                        </a:rPr>
                        <a:t>-6,383.7343</a:t>
                      </a:r>
                    </a:p>
                  </a:txBody>
                  <a:tcPr marL="7620" marR="7620" marT="7620" marB="0" anchor="b">
                    <a:noFill/>
                  </a:tcPr>
                </a:tc>
                <a:extLst>
                  <a:ext uri="{0D108BD9-81ED-4DB2-BD59-A6C34878D82A}">
                    <a16:rowId xmlns:a16="http://schemas.microsoft.com/office/drawing/2014/main" val="4060340187"/>
                  </a:ext>
                </a:extLst>
              </a:tr>
              <a:tr h="411480">
                <a:tc>
                  <a:txBody>
                    <a:bodyPr/>
                    <a:lstStyle/>
                    <a:p>
                      <a:pPr algn="r" fontAlgn="b"/>
                      <a:r>
                        <a:rPr lang="en-US" sz="2000" b="0" i="0" u="none" strike="noStrike">
                          <a:solidFill>
                            <a:srgbClr val="000000"/>
                          </a:solidFill>
                          <a:effectLst/>
                          <a:latin typeface="+mn-lt"/>
                        </a:rPr>
                        <a:t>11</a:t>
                      </a:r>
                    </a:p>
                  </a:txBody>
                  <a:tcPr marL="7620" marR="7620" marT="7620" marB="0" anchor="b">
                    <a:noFill/>
                  </a:tcPr>
                </a:tc>
                <a:tc>
                  <a:txBody>
                    <a:bodyPr/>
                    <a:lstStyle/>
                    <a:p>
                      <a:pPr algn="r" fontAlgn="b"/>
                      <a:r>
                        <a:rPr lang="en-US" sz="2000" b="0" i="0" u="none" strike="noStrike">
                          <a:solidFill>
                            <a:srgbClr val="000000"/>
                          </a:solidFill>
                          <a:effectLst/>
                          <a:latin typeface="+mn-lt"/>
                        </a:rPr>
                        <a:t>21,426.0054</a:t>
                      </a:r>
                    </a:p>
                  </a:txBody>
                  <a:tcPr marL="7620" marR="7620" marT="7620" marB="0" anchor="b">
                    <a:noFill/>
                  </a:tcPr>
                </a:tc>
                <a:tc>
                  <a:txBody>
                    <a:bodyPr/>
                    <a:lstStyle/>
                    <a:p>
                      <a:pPr algn="r" fontAlgn="b"/>
                      <a:r>
                        <a:rPr lang="en-US" sz="2000" b="0" i="0" u="none" strike="noStrike">
                          <a:solidFill>
                            <a:srgbClr val="000000"/>
                          </a:solidFill>
                          <a:effectLst/>
                          <a:latin typeface="+mn-lt"/>
                        </a:rPr>
                        <a:t>-989.4008</a:t>
                      </a:r>
                    </a:p>
                  </a:txBody>
                  <a:tcPr marL="7620" marR="7620" marT="7620" marB="0" anchor="b">
                    <a:noFill/>
                  </a:tcPr>
                </a:tc>
                <a:tc>
                  <a:txBody>
                    <a:bodyPr/>
                    <a:lstStyle/>
                    <a:p>
                      <a:pPr algn="r" fontAlgn="b"/>
                      <a:r>
                        <a:rPr lang="en-US" sz="2000" b="0" i="0" u="none" strike="noStrike">
                          <a:solidFill>
                            <a:srgbClr val="000000"/>
                          </a:solidFill>
                          <a:effectLst/>
                          <a:latin typeface="+mn-lt"/>
                        </a:rPr>
                        <a:t>7,132.5427</a:t>
                      </a:r>
                    </a:p>
                  </a:txBody>
                  <a:tcPr marL="7620" marR="7620" marT="7620" marB="0" anchor="b">
                    <a:noFill/>
                  </a:tcPr>
                </a:tc>
                <a:extLst>
                  <a:ext uri="{0D108BD9-81ED-4DB2-BD59-A6C34878D82A}">
                    <a16:rowId xmlns:a16="http://schemas.microsoft.com/office/drawing/2014/main" val="2949381027"/>
                  </a:ext>
                </a:extLst>
              </a:tr>
              <a:tr h="411480">
                <a:tc>
                  <a:txBody>
                    <a:bodyPr/>
                    <a:lstStyle/>
                    <a:p>
                      <a:pPr algn="r" fontAlgn="b"/>
                      <a:r>
                        <a:rPr lang="en-US" sz="2000" b="0" i="0" u="none" strike="noStrike">
                          <a:solidFill>
                            <a:srgbClr val="000000"/>
                          </a:solidFill>
                          <a:effectLst/>
                          <a:latin typeface="+mn-lt"/>
                        </a:rPr>
                        <a:t>12</a:t>
                      </a:r>
                    </a:p>
                  </a:txBody>
                  <a:tcPr marL="7620" marR="7620" marT="7620" marB="0" anchor="b">
                    <a:noFill/>
                  </a:tcPr>
                </a:tc>
                <a:tc>
                  <a:txBody>
                    <a:bodyPr/>
                    <a:lstStyle/>
                    <a:p>
                      <a:pPr algn="r" fontAlgn="b"/>
                      <a:r>
                        <a:rPr lang="en-US" sz="2000" b="0" i="0" u="none" strike="noStrike">
                          <a:solidFill>
                            <a:srgbClr val="000000"/>
                          </a:solidFill>
                          <a:effectLst/>
                          <a:latin typeface="+mn-lt"/>
                        </a:rPr>
                        <a:t>18,799.3326</a:t>
                      </a:r>
                    </a:p>
                  </a:txBody>
                  <a:tcPr marL="7620" marR="7620" marT="7620" marB="0" anchor="b">
                    <a:noFill/>
                  </a:tcPr>
                </a:tc>
                <a:tc>
                  <a:txBody>
                    <a:bodyPr/>
                    <a:lstStyle/>
                    <a:p>
                      <a:pPr algn="r" fontAlgn="b"/>
                      <a:r>
                        <a:rPr lang="en-US" sz="2000" b="0" i="0" u="none" strike="noStrike">
                          <a:solidFill>
                            <a:srgbClr val="000000"/>
                          </a:solidFill>
                          <a:effectLst/>
                          <a:latin typeface="+mn-lt"/>
                        </a:rPr>
                        <a:t>-2,626.6728</a:t>
                      </a:r>
                    </a:p>
                  </a:txBody>
                  <a:tcPr marL="7620" marR="7620" marT="7620" marB="0" anchor="b">
                    <a:noFill/>
                  </a:tcPr>
                </a:tc>
                <a:tc>
                  <a:txBody>
                    <a:bodyPr/>
                    <a:lstStyle/>
                    <a:p>
                      <a:pPr algn="r" fontAlgn="b"/>
                      <a:r>
                        <a:rPr lang="en-US" sz="2000" b="0" i="0" u="none" strike="noStrike">
                          <a:solidFill>
                            <a:srgbClr val="000000"/>
                          </a:solidFill>
                          <a:effectLst/>
                          <a:latin typeface="+mn-lt"/>
                        </a:rPr>
                        <a:t>-1,637.2720</a:t>
                      </a:r>
                    </a:p>
                  </a:txBody>
                  <a:tcPr marL="7620" marR="7620" marT="7620" marB="0" anchor="b">
                    <a:noFill/>
                  </a:tcPr>
                </a:tc>
                <a:extLst>
                  <a:ext uri="{0D108BD9-81ED-4DB2-BD59-A6C34878D82A}">
                    <a16:rowId xmlns:a16="http://schemas.microsoft.com/office/drawing/2014/main" val="2524099578"/>
                  </a:ext>
                </a:extLst>
              </a:tr>
              <a:tr h="411480">
                <a:tc>
                  <a:txBody>
                    <a:bodyPr/>
                    <a:lstStyle/>
                    <a:p>
                      <a:pPr algn="r" fontAlgn="b"/>
                      <a:r>
                        <a:rPr lang="en-US" sz="2000" b="0" i="0" u="none" strike="noStrike">
                          <a:solidFill>
                            <a:srgbClr val="000000"/>
                          </a:solidFill>
                          <a:effectLst/>
                          <a:latin typeface="+mn-lt"/>
                        </a:rPr>
                        <a:t>13</a:t>
                      </a:r>
                    </a:p>
                  </a:txBody>
                  <a:tcPr marL="7620" marR="7620" marT="7620" marB="0" anchor="b">
                    <a:noFill/>
                  </a:tcPr>
                </a:tc>
                <a:tc>
                  <a:txBody>
                    <a:bodyPr/>
                    <a:lstStyle/>
                    <a:p>
                      <a:pPr algn="r" fontAlgn="b"/>
                      <a:r>
                        <a:rPr lang="en-US" sz="2000" b="0" i="0" u="none" strike="noStrike">
                          <a:solidFill>
                            <a:srgbClr val="000000"/>
                          </a:solidFill>
                          <a:effectLst/>
                          <a:latin typeface="+mn-lt"/>
                        </a:rPr>
                        <a:t>18,834.7563</a:t>
                      </a:r>
                    </a:p>
                  </a:txBody>
                  <a:tcPr marL="7620" marR="7620" marT="7620" marB="0" anchor="b">
                    <a:noFill/>
                  </a:tcPr>
                </a:tc>
                <a:tc>
                  <a:txBody>
                    <a:bodyPr/>
                    <a:lstStyle/>
                    <a:p>
                      <a:pPr algn="r" fontAlgn="b"/>
                      <a:r>
                        <a:rPr lang="en-US" sz="2000" b="0" i="0" u="none" strike="noStrike" dirty="0">
                          <a:solidFill>
                            <a:srgbClr val="000000"/>
                          </a:solidFill>
                          <a:effectLst/>
                          <a:latin typeface="+mn-lt"/>
                        </a:rPr>
                        <a:t>35.4237</a:t>
                      </a:r>
                    </a:p>
                  </a:txBody>
                  <a:tcPr marL="7620" marR="7620" marT="7620" marB="0" anchor="b">
                    <a:noFill/>
                  </a:tcPr>
                </a:tc>
                <a:tc>
                  <a:txBody>
                    <a:bodyPr/>
                    <a:lstStyle/>
                    <a:p>
                      <a:pPr algn="r" fontAlgn="b"/>
                      <a:r>
                        <a:rPr lang="en-US" sz="2000" b="0" i="0" u="none" strike="noStrike">
                          <a:solidFill>
                            <a:srgbClr val="000000"/>
                          </a:solidFill>
                          <a:effectLst/>
                          <a:latin typeface="+mn-lt"/>
                        </a:rPr>
                        <a:t>2,662.0965</a:t>
                      </a:r>
                    </a:p>
                  </a:txBody>
                  <a:tcPr marL="7620" marR="7620" marT="7620" marB="0" anchor="b">
                    <a:noFill/>
                  </a:tcPr>
                </a:tc>
                <a:extLst>
                  <a:ext uri="{0D108BD9-81ED-4DB2-BD59-A6C34878D82A}">
                    <a16:rowId xmlns:a16="http://schemas.microsoft.com/office/drawing/2014/main" val="4062609003"/>
                  </a:ext>
                </a:extLst>
              </a:tr>
              <a:tr h="411480">
                <a:tc>
                  <a:txBody>
                    <a:bodyPr/>
                    <a:lstStyle/>
                    <a:p>
                      <a:pPr algn="r" fontAlgn="b"/>
                      <a:r>
                        <a:rPr lang="en-US" sz="2000" b="0" i="0" u="none" strike="noStrike">
                          <a:solidFill>
                            <a:srgbClr val="000000"/>
                          </a:solidFill>
                          <a:effectLst/>
                          <a:latin typeface="+mn-lt"/>
                        </a:rPr>
                        <a:t>14</a:t>
                      </a:r>
                    </a:p>
                  </a:txBody>
                  <a:tcPr marL="7620" marR="7620" marT="7620" marB="0" anchor="b">
                    <a:noFill/>
                  </a:tcPr>
                </a:tc>
                <a:tc>
                  <a:txBody>
                    <a:bodyPr/>
                    <a:lstStyle/>
                    <a:p>
                      <a:pPr algn="r" fontAlgn="b"/>
                      <a:r>
                        <a:rPr lang="en-US" sz="2000" b="0" i="0" u="none" strike="noStrike">
                          <a:solidFill>
                            <a:srgbClr val="000000"/>
                          </a:solidFill>
                          <a:effectLst/>
                          <a:latin typeface="+mn-lt"/>
                        </a:rPr>
                        <a:t>15,956.2620</a:t>
                      </a:r>
                    </a:p>
                  </a:txBody>
                  <a:tcPr marL="7620" marR="7620" marT="7620" marB="0" anchor="b">
                    <a:noFill/>
                  </a:tcPr>
                </a:tc>
                <a:tc>
                  <a:txBody>
                    <a:bodyPr/>
                    <a:lstStyle/>
                    <a:p>
                      <a:pPr algn="r" fontAlgn="b"/>
                      <a:r>
                        <a:rPr lang="en-US" sz="2000" b="0" i="0" u="none" strike="noStrike">
                          <a:solidFill>
                            <a:srgbClr val="000000"/>
                          </a:solidFill>
                          <a:effectLst/>
                          <a:latin typeface="+mn-lt"/>
                        </a:rPr>
                        <a:t>-2,878.4943</a:t>
                      </a:r>
                    </a:p>
                  </a:txBody>
                  <a:tcPr marL="7620" marR="7620" marT="7620" marB="0" anchor="b">
                    <a:noFill/>
                  </a:tcPr>
                </a:tc>
                <a:tc>
                  <a:txBody>
                    <a:bodyPr/>
                    <a:lstStyle/>
                    <a:p>
                      <a:pPr algn="r" fontAlgn="b"/>
                      <a:r>
                        <a:rPr lang="en-US" sz="2000" b="0" i="0" u="none" strike="noStrike" dirty="0">
                          <a:solidFill>
                            <a:srgbClr val="000000"/>
                          </a:solidFill>
                          <a:effectLst/>
                          <a:latin typeface="+mn-lt"/>
                        </a:rPr>
                        <a:t>-2,913.9180</a:t>
                      </a:r>
                    </a:p>
                  </a:txBody>
                  <a:tcPr marL="7620" marR="7620" marT="7620" marB="0" anchor="b">
                    <a:noFill/>
                  </a:tcPr>
                </a:tc>
                <a:extLst>
                  <a:ext uri="{0D108BD9-81ED-4DB2-BD59-A6C34878D82A}">
                    <a16:rowId xmlns:a16="http://schemas.microsoft.com/office/drawing/2014/main" val="3801643361"/>
                  </a:ext>
                </a:extLst>
              </a:tr>
              <a:tr h="411480">
                <a:tc>
                  <a:txBody>
                    <a:bodyPr/>
                    <a:lstStyle/>
                    <a:p>
                      <a:pPr algn="r" fontAlgn="b"/>
                      <a:r>
                        <a:rPr lang="en-US" sz="2000" b="0" i="0" u="none" strike="noStrike">
                          <a:solidFill>
                            <a:srgbClr val="000000"/>
                          </a:solidFill>
                          <a:effectLst/>
                          <a:latin typeface="+mn-lt"/>
                        </a:rPr>
                        <a:t>15</a:t>
                      </a:r>
                    </a:p>
                  </a:txBody>
                  <a:tcPr marL="7620" marR="7620" marT="7620" marB="0" anchor="b">
                    <a:noFill/>
                  </a:tcPr>
                </a:tc>
                <a:tc>
                  <a:txBody>
                    <a:bodyPr/>
                    <a:lstStyle/>
                    <a:p>
                      <a:pPr algn="r" fontAlgn="b"/>
                      <a:r>
                        <a:rPr lang="en-US" sz="2000" b="0" i="0" u="none" strike="noStrike">
                          <a:solidFill>
                            <a:srgbClr val="000000"/>
                          </a:solidFill>
                          <a:effectLst/>
                          <a:latin typeface="+mn-lt"/>
                        </a:rPr>
                        <a:t>15,024.4009</a:t>
                      </a:r>
                    </a:p>
                  </a:txBody>
                  <a:tcPr marL="7620" marR="7620" marT="7620" marB="0" anchor="b">
                    <a:noFill/>
                  </a:tcPr>
                </a:tc>
                <a:tc>
                  <a:txBody>
                    <a:bodyPr/>
                    <a:lstStyle/>
                    <a:p>
                      <a:pPr algn="r" fontAlgn="b"/>
                      <a:r>
                        <a:rPr lang="en-US" sz="2000" b="0" i="0" u="none" strike="noStrike">
                          <a:solidFill>
                            <a:srgbClr val="000000"/>
                          </a:solidFill>
                          <a:effectLst/>
                          <a:latin typeface="+mn-lt"/>
                        </a:rPr>
                        <a:t>-931.8611</a:t>
                      </a:r>
                    </a:p>
                  </a:txBody>
                  <a:tcPr marL="7620" marR="7620" marT="7620" marB="0" anchor="b">
                    <a:noFill/>
                  </a:tcPr>
                </a:tc>
                <a:tc>
                  <a:txBody>
                    <a:bodyPr/>
                    <a:lstStyle/>
                    <a:p>
                      <a:pPr algn="r" fontAlgn="b"/>
                      <a:r>
                        <a:rPr lang="en-US" sz="2000" b="0" i="0" u="none" strike="noStrike" dirty="0">
                          <a:solidFill>
                            <a:srgbClr val="000000"/>
                          </a:solidFill>
                          <a:effectLst/>
                          <a:latin typeface="+mn-lt"/>
                        </a:rPr>
                        <a:t>1,946.6332</a:t>
                      </a:r>
                    </a:p>
                  </a:txBody>
                  <a:tcPr marL="7620" marR="7620" marT="7620" marB="0" anchor="b">
                    <a:noFill/>
                  </a:tcPr>
                </a:tc>
                <a:extLst>
                  <a:ext uri="{0D108BD9-81ED-4DB2-BD59-A6C34878D82A}">
                    <a16:rowId xmlns:a16="http://schemas.microsoft.com/office/drawing/2014/main" val="685001298"/>
                  </a:ext>
                </a:extLst>
              </a:tr>
            </a:tbl>
          </a:graphicData>
        </a:graphic>
      </p:graphicFrame>
      <p:pic>
        <p:nvPicPr>
          <p:cNvPr id="9" name="Picture 8">
            <a:extLst>
              <a:ext uri="{FF2B5EF4-FFF2-40B4-BE49-F238E27FC236}">
                <a16:creationId xmlns:a16="http://schemas.microsoft.com/office/drawing/2014/main" id="{C4B7286E-2D1E-E79B-77D6-997565BB25B9}"/>
              </a:ext>
            </a:extLst>
          </p:cNvPr>
          <p:cNvPicPr>
            <a:picLocks/>
          </p:cNvPicPr>
          <p:nvPr/>
        </p:nvPicPr>
        <p:blipFill>
          <a:blip r:embed="rId3"/>
          <a:stretch>
            <a:fillRect/>
          </a:stretch>
        </p:blipFill>
        <p:spPr>
          <a:xfrm>
            <a:off x="11532476" y="4802416"/>
            <a:ext cx="5486400" cy="4114800"/>
          </a:xfrm>
          <a:prstGeom prst="rect">
            <a:avLst/>
          </a:prstGeom>
        </p:spPr>
      </p:pic>
    </p:spTree>
    <p:extLst>
      <p:ext uri="{BB962C8B-B14F-4D97-AF65-F5344CB8AC3E}">
        <p14:creationId xmlns:p14="http://schemas.microsoft.com/office/powerpoint/2010/main" val="41159069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Locate the Local Maximum of Silhouette</a:t>
            </a:r>
          </a:p>
        </p:txBody>
      </p:sp>
      <p:sp>
        <p:nvSpPr>
          <p:cNvPr id="5" name="TextBox 4">
            <a:extLst>
              <a:ext uri="{FF2B5EF4-FFF2-40B4-BE49-F238E27FC236}">
                <a16:creationId xmlns:a16="http://schemas.microsoft.com/office/drawing/2014/main" id="{6AF64D13-98C6-20A4-6600-29B1DD8C3962}"/>
              </a:ext>
            </a:extLst>
          </p:cNvPr>
          <p:cNvSpPr txBox="1"/>
          <p:nvPr/>
        </p:nvSpPr>
        <p:spPr>
          <a:xfrm>
            <a:off x="10475394" y="3158757"/>
            <a:ext cx="6032241" cy="4604274"/>
          </a:xfrm>
          <a:prstGeom prst="rect">
            <a:avLst/>
          </a:prstGeom>
          <a:noFill/>
        </p:spPr>
        <p:txBody>
          <a:bodyPr wrap="square" rtlCol="0">
            <a:spAutoFit/>
          </a:bodyPr>
          <a:lstStyle/>
          <a:p>
            <a:pPr marL="514350" indent="-514350">
              <a:lnSpc>
                <a:spcPct val="125000"/>
              </a:lnSpc>
              <a:spcBef>
                <a:spcPts val="900"/>
              </a:spcBef>
              <a:buFont typeface="Arial" panose="020B0604020202020204" pitchFamily="34" charset="0"/>
              <a:buChar char="•"/>
            </a:pPr>
            <a:r>
              <a:rPr lang="en-US" sz="3300" dirty="0">
                <a:latin typeface="+mn-lt"/>
              </a:rPr>
              <a:t>The Silhouette chart shows a local valley at the three-cluster solution, so my Rule of Thumb choice does not work!</a:t>
            </a:r>
          </a:p>
          <a:p>
            <a:pPr marL="514350" indent="-514350">
              <a:lnSpc>
                <a:spcPct val="125000"/>
              </a:lnSpc>
              <a:spcBef>
                <a:spcPts val="900"/>
              </a:spcBef>
              <a:buFont typeface="Arial" panose="020B0604020202020204" pitchFamily="34" charset="0"/>
              <a:buChar char="•"/>
            </a:pPr>
            <a:r>
              <a:rPr lang="en-US" sz="3300" dirty="0">
                <a:latin typeface="+mn-lt"/>
              </a:rPr>
              <a:t>But there is a local peak at the four-cluster solution.  So, let’s study the four clusters.</a:t>
            </a:r>
          </a:p>
        </p:txBody>
      </p:sp>
      <p:pic>
        <p:nvPicPr>
          <p:cNvPr id="6" name="Picture 5">
            <a:extLst>
              <a:ext uri="{FF2B5EF4-FFF2-40B4-BE49-F238E27FC236}">
                <a16:creationId xmlns:a16="http://schemas.microsoft.com/office/drawing/2014/main" id="{7FA807E6-5A70-4D34-9C64-689321838DD2}"/>
              </a:ext>
            </a:extLst>
          </p:cNvPr>
          <p:cNvPicPr>
            <a:picLocks noChangeAspect="1"/>
          </p:cNvPicPr>
          <p:nvPr/>
        </p:nvPicPr>
        <p:blipFill>
          <a:blip r:embed="rId3"/>
          <a:stretch>
            <a:fillRect/>
          </a:stretch>
        </p:blipFill>
        <p:spPr>
          <a:xfrm>
            <a:off x="1481951" y="2137956"/>
            <a:ext cx="8683257" cy="6400800"/>
          </a:xfrm>
          <a:prstGeom prst="rect">
            <a:avLst/>
          </a:prstGeom>
        </p:spPr>
      </p:pic>
    </p:spTree>
    <p:extLst>
      <p:ext uri="{BB962C8B-B14F-4D97-AF65-F5344CB8AC3E}">
        <p14:creationId xmlns:p14="http://schemas.microsoft.com/office/powerpoint/2010/main" val="1921900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 Sense Suggests Four Clusters</a:t>
            </a:r>
          </a:p>
        </p:txBody>
      </p:sp>
      <p:graphicFrame>
        <p:nvGraphicFramePr>
          <p:cNvPr id="6" name="Table 6">
            <a:extLst>
              <a:ext uri="{FF2B5EF4-FFF2-40B4-BE49-F238E27FC236}">
                <a16:creationId xmlns:a16="http://schemas.microsoft.com/office/drawing/2014/main" id="{A76D880E-77E2-7400-1F2C-5A52C3559C87}"/>
              </a:ext>
            </a:extLst>
          </p:cNvPr>
          <p:cNvGraphicFramePr>
            <a:graphicFrameLocks noGrp="1"/>
          </p:cNvGraphicFramePr>
          <p:nvPr>
            <p:extLst>
              <p:ext uri="{D42A27DB-BD31-4B8C-83A1-F6EECF244321}">
                <p14:modId xmlns:p14="http://schemas.microsoft.com/office/powerpoint/2010/main" val="1174170003"/>
              </p:ext>
            </p:extLst>
          </p:nvPr>
        </p:nvGraphicFramePr>
        <p:xfrm>
          <a:off x="2145666" y="2240280"/>
          <a:ext cx="13990320" cy="5806440"/>
        </p:xfrm>
        <a:graphic>
          <a:graphicData uri="http://schemas.openxmlformats.org/drawingml/2006/table">
            <a:tbl>
              <a:tblPr firstRow="1">
                <a:tableStyleId>{5DA37D80-6434-44D0-A028-1B22A696006F}</a:tableStyleId>
              </a:tblPr>
              <a:tblGrid>
                <a:gridCol w="2743200">
                  <a:extLst>
                    <a:ext uri="{9D8B030D-6E8A-4147-A177-3AD203B41FA5}">
                      <a16:colId xmlns:a16="http://schemas.microsoft.com/office/drawing/2014/main" val="2983835747"/>
                    </a:ext>
                  </a:extLst>
                </a:gridCol>
                <a:gridCol w="3840480">
                  <a:extLst>
                    <a:ext uri="{9D8B030D-6E8A-4147-A177-3AD203B41FA5}">
                      <a16:colId xmlns:a16="http://schemas.microsoft.com/office/drawing/2014/main" val="1936986922"/>
                    </a:ext>
                  </a:extLst>
                </a:gridCol>
                <a:gridCol w="2743200">
                  <a:extLst>
                    <a:ext uri="{9D8B030D-6E8A-4147-A177-3AD203B41FA5}">
                      <a16:colId xmlns:a16="http://schemas.microsoft.com/office/drawing/2014/main" val="3432666687"/>
                    </a:ext>
                  </a:extLst>
                </a:gridCol>
                <a:gridCol w="4663440">
                  <a:extLst>
                    <a:ext uri="{9D8B030D-6E8A-4147-A177-3AD203B41FA5}">
                      <a16:colId xmlns:a16="http://schemas.microsoft.com/office/drawing/2014/main" val="2939115171"/>
                    </a:ext>
                  </a:extLst>
                </a:gridCol>
              </a:tblGrid>
              <a:tr h="914400">
                <a:tc>
                  <a:txBody>
                    <a:bodyPr/>
                    <a:lstStyle/>
                    <a:p>
                      <a:pPr algn="ctr"/>
                      <a:r>
                        <a:rPr lang="en-US" sz="3600" dirty="0"/>
                        <a:t>Cluster ID</a:t>
                      </a:r>
                    </a:p>
                  </a:txBody>
                  <a:tcPr marL="137160" marR="137160" marT="68580" marB="68580" anchor="ctr"/>
                </a:tc>
                <a:tc>
                  <a:txBody>
                    <a:bodyPr/>
                    <a:lstStyle/>
                    <a:p>
                      <a:pPr algn="ctr"/>
                      <a:r>
                        <a:rPr lang="en-US" sz="3600" dirty="0"/>
                        <a:t>Number of Observations</a:t>
                      </a:r>
                    </a:p>
                  </a:txBody>
                  <a:tcPr marL="137160" marR="137160" marT="68580" marB="68580" anchor="ctr"/>
                </a:tc>
                <a:tc>
                  <a:txBody>
                    <a:bodyPr/>
                    <a:lstStyle/>
                    <a:p>
                      <a:pPr algn="ctr"/>
                      <a:r>
                        <a:rPr lang="en-US" sz="3600" dirty="0"/>
                        <a:t>Centroid</a:t>
                      </a:r>
                    </a:p>
                  </a:txBody>
                  <a:tcPr marL="137160" marR="137160" marT="68580" marB="68580" anchor="ctr"/>
                </a:tc>
                <a:tc>
                  <a:txBody>
                    <a:bodyPr/>
                    <a:lstStyle/>
                    <a:p>
                      <a:pPr algn="ctr"/>
                      <a:r>
                        <a:rPr lang="en-US" sz="3600" dirty="0"/>
                        <a:t>Within-Cluster Sum of Squares</a:t>
                      </a:r>
                    </a:p>
                  </a:txBody>
                  <a:tcPr marL="137160" marR="137160" marT="68580" marB="68580" anchor="ctr"/>
                </a:tc>
                <a:extLst>
                  <a:ext uri="{0D108BD9-81ED-4DB2-BD59-A6C34878D82A}">
                    <a16:rowId xmlns:a16="http://schemas.microsoft.com/office/drawing/2014/main" val="129701431"/>
                  </a:ext>
                </a:extLst>
              </a:tr>
              <a:tr h="914400">
                <a:tc>
                  <a:txBody>
                    <a:bodyPr/>
                    <a:lstStyle/>
                    <a:p>
                      <a:pPr algn="ctr"/>
                      <a:r>
                        <a:rPr lang="en-US" sz="3600" dirty="0"/>
                        <a:t>3</a:t>
                      </a:r>
                    </a:p>
                  </a:txBody>
                  <a:tcPr marL="137160" marR="137160" marT="68580" marB="68580" anchor="ctr"/>
                </a:tc>
                <a:tc>
                  <a:txBody>
                    <a:bodyPr/>
                    <a:lstStyle/>
                    <a:p>
                      <a:pPr algn="ctr"/>
                      <a:r>
                        <a:rPr lang="en-US" sz="3600" dirty="0"/>
                        <a:t>16</a:t>
                      </a:r>
                    </a:p>
                  </a:txBody>
                  <a:tcPr marL="137160" marR="137160" marT="68580" marB="68580" anchor="ctr"/>
                </a:tc>
                <a:tc>
                  <a:txBody>
                    <a:bodyPr/>
                    <a:lstStyle/>
                    <a:p>
                      <a:pPr algn="ctr"/>
                      <a:r>
                        <a:rPr lang="en-US" sz="3600" dirty="0"/>
                        <a:t>378 miles</a:t>
                      </a:r>
                    </a:p>
                  </a:txBody>
                  <a:tcPr marL="137160" marR="137160" marT="68580" marB="68580" anchor="ctr"/>
                </a:tc>
                <a:tc>
                  <a:txBody>
                    <a:bodyPr/>
                    <a:lstStyle/>
                    <a:p>
                      <a:pPr algn="ctr"/>
                      <a:r>
                        <a:rPr lang="en-US" sz="3600" dirty="0"/>
                        <a:t>255,120.4</a:t>
                      </a:r>
                    </a:p>
                  </a:txBody>
                  <a:tcPr marL="137160" marR="137160" marT="68580" marB="68580" anchor="ctr"/>
                </a:tc>
                <a:extLst>
                  <a:ext uri="{0D108BD9-81ED-4DB2-BD59-A6C34878D82A}">
                    <a16:rowId xmlns:a16="http://schemas.microsoft.com/office/drawing/2014/main" val="2608250781"/>
                  </a:ext>
                </a:extLst>
              </a:tr>
              <a:tr h="914400">
                <a:tc>
                  <a:txBody>
                    <a:bodyPr/>
                    <a:lstStyle/>
                    <a:p>
                      <a:pPr algn="ctr"/>
                      <a:r>
                        <a:rPr lang="en-US" sz="3600" dirty="0"/>
                        <a:t>1</a:t>
                      </a:r>
                    </a:p>
                  </a:txBody>
                  <a:tcPr marL="137160" marR="137160" marT="68580" marB="68580" anchor="ctr"/>
                </a:tc>
                <a:tc>
                  <a:txBody>
                    <a:bodyPr/>
                    <a:lstStyle/>
                    <a:p>
                      <a:pPr algn="ctr"/>
                      <a:r>
                        <a:rPr lang="en-US" sz="3600" dirty="0"/>
                        <a:t>23</a:t>
                      </a:r>
                    </a:p>
                  </a:txBody>
                  <a:tcPr marL="137160" marR="137160" marT="68580" marB="68580" anchor="ctr"/>
                </a:tc>
                <a:tc>
                  <a:txBody>
                    <a:bodyPr/>
                    <a:lstStyle/>
                    <a:p>
                      <a:pPr algn="ctr"/>
                      <a:r>
                        <a:rPr lang="en-US" sz="3600" dirty="0"/>
                        <a:t>815 miles</a:t>
                      </a:r>
                    </a:p>
                  </a:txBody>
                  <a:tcPr marL="137160" marR="137160" marT="68580" marB="68580" anchor="ctr"/>
                </a:tc>
                <a:tc>
                  <a:txBody>
                    <a:bodyPr/>
                    <a:lstStyle/>
                    <a:p>
                      <a:pPr algn="ctr"/>
                      <a:r>
                        <a:rPr lang="en-US" sz="3600" dirty="0"/>
                        <a:t>280,147.9</a:t>
                      </a:r>
                    </a:p>
                  </a:txBody>
                  <a:tcPr marL="137160" marR="137160" marT="68580" marB="68580" anchor="ctr"/>
                </a:tc>
                <a:extLst>
                  <a:ext uri="{0D108BD9-81ED-4DB2-BD59-A6C34878D82A}">
                    <a16:rowId xmlns:a16="http://schemas.microsoft.com/office/drawing/2014/main" val="3398793672"/>
                  </a:ext>
                </a:extLst>
              </a:tr>
              <a:tr h="914400">
                <a:tc>
                  <a:txBody>
                    <a:bodyPr/>
                    <a:lstStyle/>
                    <a:p>
                      <a:pPr algn="ctr"/>
                      <a:r>
                        <a:rPr lang="en-US" sz="3600" dirty="0"/>
                        <a:t>2</a:t>
                      </a:r>
                    </a:p>
                  </a:txBody>
                  <a:tcPr marL="137160" marR="137160" marT="68580" marB="68580" anchor="ctr"/>
                </a:tc>
                <a:tc>
                  <a:txBody>
                    <a:bodyPr/>
                    <a:lstStyle/>
                    <a:p>
                      <a:pPr algn="ctr"/>
                      <a:r>
                        <a:rPr lang="en-US" sz="3600" dirty="0"/>
                        <a:t>11</a:t>
                      </a:r>
                    </a:p>
                  </a:txBody>
                  <a:tcPr marL="137160" marR="137160" marT="68580" marB="68580" anchor="ctr"/>
                </a:tc>
                <a:tc>
                  <a:txBody>
                    <a:bodyPr/>
                    <a:lstStyle/>
                    <a:p>
                      <a:pPr algn="ctr"/>
                      <a:r>
                        <a:rPr lang="en-US" sz="3600" dirty="0"/>
                        <a:t>1246 miles</a:t>
                      </a:r>
                    </a:p>
                  </a:txBody>
                  <a:tcPr marL="137160" marR="137160" marT="68580" marB="68580" anchor="ctr"/>
                </a:tc>
                <a:tc>
                  <a:txBody>
                    <a:bodyPr/>
                    <a:lstStyle/>
                    <a:p>
                      <a:pPr algn="ctr"/>
                      <a:r>
                        <a:rPr lang="en-US" sz="3600" dirty="0"/>
                        <a:t>204,122.7</a:t>
                      </a:r>
                    </a:p>
                  </a:txBody>
                  <a:tcPr marL="137160" marR="137160" marT="68580" marB="68580" anchor="ctr"/>
                </a:tc>
                <a:extLst>
                  <a:ext uri="{0D108BD9-81ED-4DB2-BD59-A6C34878D82A}">
                    <a16:rowId xmlns:a16="http://schemas.microsoft.com/office/drawing/2014/main" val="2398764669"/>
                  </a:ext>
                </a:extLst>
              </a:tr>
              <a:tr h="914400">
                <a:tc>
                  <a:txBody>
                    <a:bodyPr/>
                    <a:lstStyle/>
                    <a:p>
                      <a:pPr algn="ctr"/>
                      <a:r>
                        <a:rPr lang="en-US" sz="3600" dirty="0"/>
                        <a:t>0</a:t>
                      </a:r>
                    </a:p>
                  </a:txBody>
                  <a:tcPr marL="137160" marR="137160" marT="68580" marB="68580" anchor="ctr"/>
                </a:tc>
                <a:tc>
                  <a:txBody>
                    <a:bodyPr/>
                    <a:lstStyle/>
                    <a:p>
                      <a:pPr algn="ctr"/>
                      <a:r>
                        <a:rPr lang="en-US" sz="3600" dirty="0"/>
                        <a:t>9</a:t>
                      </a:r>
                    </a:p>
                  </a:txBody>
                  <a:tcPr marL="137160" marR="137160" marT="68580" marB="68580" anchor="ctr"/>
                </a:tc>
                <a:tc>
                  <a:txBody>
                    <a:bodyPr/>
                    <a:lstStyle/>
                    <a:p>
                      <a:pPr algn="ctr"/>
                      <a:r>
                        <a:rPr lang="en-US" sz="3600" dirty="0"/>
                        <a:t>1960 miles</a:t>
                      </a:r>
                    </a:p>
                  </a:txBody>
                  <a:tcPr marL="137160" marR="137160" marT="68580" marB="68580" anchor="ctr"/>
                </a:tc>
                <a:tc>
                  <a:txBody>
                    <a:bodyPr/>
                    <a:lstStyle/>
                    <a:p>
                      <a:pPr algn="ctr"/>
                      <a:r>
                        <a:rPr lang="en-US" sz="3600" dirty="0"/>
                        <a:t>228,916.9</a:t>
                      </a:r>
                    </a:p>
                  </a:txBody>
                  <a:tcPr marL="137160" marR="137160" marT="68580" marB="68580" anchor="ctr"/>
                </a:tc>
                <a:extLst>
                  <a:ext uri="{0D108BD9-81ED-4DB2-BD59-A6C34878D82A}">
                    <a16:rowId xmlns:a16="http://schemas.microsoft.com/office/drawing/2014/main" val="4259726325"/>
                  </a:ext>
                </a:extLst>
              </a:tr>
              <a:tr h="914400">
                <a:tc>
                  <a:txBody>
                    <a:bodyPr/>
                    <a:lstStyle/>
                    <a:p>
                      <a:pPr algn="ctr"/>
                      <a:r>
                        <a:rPr lang="en-US" sz="3600" b="1" dirty="0"/>
                        <a:t>Overall</a:t>
                      </a:r>
                    </a:p>
                  </a:txBody>
                  <a:tcPr marL="137160" marR="137160" marT="68580" marB="68580" anchor="ctr"/>
                </a:tc>
                <a:tc>
                  <a:txBody>
                    <a:bodyPr/>
                    <a:lstStyle/>
                    <a:p>
                      <a:pPr algn="ctr"/>
                      <a:r>
                        <a:rPr lang="en-US" sz="3600" b="1" dirty="0"/>
                        <a:t>59</a:t>
                      </a:r>
                    </a:p>
                  </a:txBody>
                  <a:tcPr marL="137160" marR="137160" marT="68580" marB="68580" anchor="ctr"/>
                </a:tc>
                <a:tc>
                  <a:txBody>
                    <a:bodyPr/>
                    <a:lstStyle/>
                    <a:p>
                      <a:pPr algn="ctr"/>
                      <a:r>
                        <a:rPr lang="en-US" sz="3600" b="1" dirty="0"/>
                        <a:t>951 miles</a:t>
                      </a:r>
                    </a:p>
                  </a:txBody>
                  <a:tcPr marL="137160" marR="137160" marT="68580" marB="68580" anchor="ctr"/>
                </a:tc>
                <a:tc>
                  <a:txBody>
                    <a:bodyPr/>
                    <a:lstStyle/>
                    <a:p>
                      <a:pPr algn="ctr"/>
                      <a:r>
                        <a:rPr lang="en-US" sz="3600" b="1" dirty="0"/>
                        <a:t>16,749,775.0</a:t>
                      </a:r>
                    </a:p>
                  </a:txBody>
                  <a:tcPr marL="137160" marR="137160" marT="68580" marB="68580" anchor="ctr"/>
                </a:tc>
                <a:extLst>
                  <a:ext uri="{0D108BD9-81ED-4DB2-BD59-A6C34878D82A}">
                    <a16:rowId xmlns:a16="http://schemas.microsoft.com/office/drawing/2014/main" val="710989305"/>
                  </a:ext>
                </a:extLst>
              </a:tr>
            </a:tbl>
          </a:graphicData>
        </a:graphic>
      </p:graphicFrame>
    </p:spTree>
    <p:extLst>
      <p:ext uri="{BB962C8B-B14F-4D97-AF65-F5344CB8AC3E}">
        <p14:creationId xmlns:p14="http://schemas.microsoft.com/office/powerpoint/2010/main" val="11889511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Members of the Four Clusters</a:t>
            </a:r>
          </a:p>
        </p:txBody>
      </p:sp>
      <p:graphicFrame>
        <p:nvGraphicFramePr>
          <p:cNvPr id="6" name="Table 5">
            <a:extLst>
              <a:ext uri="{FF2B5EF4-FFF2-40B4-BE49-F238E27FC236}">
                <a16:creationId xmlns:a16="http://schemas.microsoft.com/office/drawing/2014/main" id="{D72553DA-0013-491D-DA0A-EDBC21553E24}"/>
              </a:ext>
            </a:extLst>
          </p:cNvPr>
          <p:cNvGraphicFramePr>
            <a:graphicFrameLocks noGrp="1"/>
          </p:cNvGraphicFramePr>
          <p:nvPr>
            <p:extLst>
              <p:ext uri="{D42A27DB-BD31-4B8C-83A1-F6EECF244321}">
                <p14:modId xmlns:p14="http://schemas.microsoft.com/office/powerpoint/2010/main" val="734521850"/>
              </p:ext>
            </p:extLst>
          </p:nvPr>
        </p:nvGraphicFramePr>
        <p:xfrm>
          <a:off x="5457459" y="2207883"/>
          <a:ext cx="3429000" cy="7242048"/>
        </p:xfrm>
        <a:graphic>
          <a:graphicData uri="http://schemas.openxmlformats.org/drawingml/2006/table">
            <a:tbl>
              <a:tblPr firstRow="1" bandRow="1">
                <a:tableStyleId>{21E4AEA4-8DFA-4A89-87EB-49C32662AFE0}</a:tableStyleId>
              </a:tblPr>
              <a:tblGrid>
                <a:gridCol w="2057400">
                  <a:extLst>
                    <a:ext uri="{9D8B030D-6E8A-4147-A177-3AD203B41FA5}">
                      <a16:colId xmlns:a16="http://schemas.microsoft.com/office/drawing/2014/main" val="1907436232"/>
                    </a:ext>
                  </a:extLst>
                </a:gridCol>
                <a:gridCol w="1371600">
                  <a:extLst>
                    <a:ext uri="{9D8B030D-6E8A-4147-A177-3AD203B41FA5}">
                      <a16:colId xmlns:a16="http://schemas.microsoft.com/office/drawing/2014/main" val="3406926190"/>
                    </a:ext>
                  </a:extLst>
                </a:gridCol>
              </a:tblGrid>
              <a:tr h="301752">
                <a:tc>
                  <a:txBody>
                    <a:bodyPr/>
                    <a:lstStyle/>
                    <a:p>
                      <a:pPr algn="l" fontAlgn="b"/>
                      <a:r>
                        <a:rPr lang="en-US" sz="1800" b="0" u="none" strike="noStrike" dirty="0">
                          <a:solidFill>
                            <a:schemeClr val="bg2"/>
                          </a:solidFill>
                          <a:effectLst/>
                        </a:rPr>
                        <a:t>City, State</a:t>
                      </a:r>
                      <a:endParaRPr lang="en-US" sz="1800" b="0" i="0" u="none" strike="noStrike" dirty="0">
                        <a:solidFill>
                          <a:schemeClr val="bg2"/>
                        </a:solidFill>
                        <a:effectLst/>
                        <a:latin typeface="Calibri" panose="020F0502020204030204" pitchFamily="34" charset="0"/>
                      </a:endParaRPr>
                    </a:p>
                  </a:txBody>
                  <a:tcPr marL="9585" marR="9585" marT="9585" marB="0" anchor="ctr"/>
                </a:tc>
                <a:tc>
                  <a:txBody>
                    <a:bodyPr/>
                    <a:lstStyle/>
                    <a:p>
                      <a:pPr algn="ctr" fontAlgn="b"/>
                      <a:r>
                        <a:rPr lang="en-US" sz="1800" b="0" u="none" strike="noStrike" dirty="0">
                          <a:solidFill>
                            <a:schemeClr val="bg2"/>
                          </a:solidFill>
                          <a:effectLst/>
                        </a:rPr>
                        <a:t>Distance</a:t>
                      </a:r>
                      <a:endParaRPr lang="en-US" sz="1800" b="0" i="0" u="none" strike="noStrike" dirty="0">
                        <a:solidFill>
                          <a:schemeClr val="bg2"/>
                        </a:solidFill>
                        <a:effectLst/>
                        <a:latin typeface="Calibri" panose="020F0502020204030204" pitchFamily="34" charset="0"/>
                      </a:endParaRPr>
                    </a:p>
                  </a:txBody>
                  <a:tcPr marL="9585" marR="9585" marT="9585" marB="0" anchor="ctr"/>
                </a:tc>
                <a:extLst>
                  <a:ext uri="{0D108BD9-81ED-4DB2-BD59-A6C34878D82A}">
                    <a16:rowId xmlns:a16="http://schemas.microsoft.com/office/drawing/2014/main" val="2388446862"/>
                  </a:ext>
                </a:extLst>
              </a:tr>
              <a:tr h="301752">
                <a:tc>
                  <a:txBody>
                    <a:bodyPr/>
                    <a:lstStyle/>
                    <a:p>
                      <a:pPr algn="l" fontAlgn="b"/>
                      <a:r>
                        <a:rPr lang="en-US" sz="1800" b="0" u="none" strike="noStrike">
                          <a:solidFill>
                            <a:srgbClr val="000000"/>
                          </a:solidFill>
                          <a:effectLst/>
                        </a:rPr>
                        <a:t>Fargo, ND</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644</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531426592"/>
                  </a:ext>
                </a:extLst>
              </a:tr>
              <a:tr h="301752">
                <a:tc>
                  <a:txBody>
                    <a:bodyPr/>
                    <a:lstStyle/>
                    <a:p>
                      <a:pPr algn="l" fontAlgn="b"/>
                      <a:r>
                        <a:rPr lang="en-US" sz="1800" b="0" u="none" strike="noStrike" dirty="0">
                          <a:solidFill>
                            <a:srgbClr val="000000"/>
                          </a:solidFill>
                          <a:effectLst/>
                        </a:rPr>
                        <a:t>Little Rock, AR</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655</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808368385"/>
                  </a:ext>
                </a:extLst>
              </a:tr>
              <a:tr h="301752">
                <a:tc>
                  <a:txBody>
                    <a:bodyPr/>
                    <a:lstStyle/>
                    <a:p>
                      <a:pPr algn="l" fontAlgn="b"/>
                      <a:r>
                        <a:rPr lang="en-US" sz="1800" b="0" u="none" strike="noStrike">
                          <a:solidFill>
                            <a:srgbClr val="000000"/>
                          </a:solidFill>
                          <a:effectLst/>
                        </a:rPr>
                        <a:t>Birmingham, AL</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661</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453540419"/>
                  </a:ext>
                </a:extLst>
              </a:tr>
              <a:tr h="301752">
                <a:tc>
                  <a:txBody>
                    <a:bodyPr/>
                    <a:lstStyle/>
                    <a:p>
                      <a:pPr algn="l" fontAlgn="b"/>
                      <a:r>
                        <a:rPr lang="en-US" sz="1800" b="0" u="none" strike="noStrike">
                          <a:solidFill>
                            <a:srgbClr val="000000"/>
                          </a:solidFill>
                          <a:effectLst/>
                        </a:rPr>
                        <a:t>Baltimore, MD</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704</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487156250"/>
                  </a:ext>
                </a:extLst>
              </a:tr>
              <a:tr h="301752">
                <a:tc>
                  <a:txBody>
                    <a:bodyPr/>
                    <a:lstStyle/>
                    <a:p>
                      <a:pPr algn="l" fontAlgn="b"/>
                      <a:r>
                        <a:rPr lang="en-US" sz="1800" b="0" u="none" strike="noStrike" dirty="0">
                          <a:solidFill>
                            <a:srgbClr val="000000"/>
                          </a:solidFill>
                          <a:effectLst/>
                        </a:rPr>
                        <a:t>Washington, DC</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705</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378021729"/>
                  </a:ext>
                </a:extLst>
              </a:tr>
              <a:tr h="301752">
                <a:tc>
                  <a:txBody>
                    <a:bodyPr/>
                    <a:lstStyle/>
                    <a:p>
                      <a:pPr algn="l" fontAlgn="b"/>
                      <a:r>
                        <a:rPr lang="en-US" sz="1800" b="0" u="none" strike="noStrike">
                          <a:solidFill>
                            <a:srgbClr val="000000"/>
                          </a:solidFill>
                          <a:effectLst/>
                        </a:rPr>
                        <a:t>Atlanta, GA</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712</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901071492"/>
                  </a:ext>
                </a:extLst>
              </a:tr>
              <a:tr h="301752">
                <a:tc>
                  <a:txBody>
                    <a:bodyPr/>
                    <a:lstStyle/>
                    <a:p>
                      <a:pPr algn="l" fontAlgn="b"/>
                      <a:r>
                        <a:rPr lang="en-US" sz="1800" b="0" u="none" strike="noStrike">
                          <a:solidFill>
                            <a:srgbClr val="000000"/>
                          </a:solidFill>
                          <a:effectLst/>
                        </a:rPr>
                        <a:t>Wichita, KS</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725</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4035442769"/>
                  </a:ext>
                </a:extLst>
              </a:tr>
              <a:tr h="301752">
                <a:tc>
                  <a:txBody>
                    <a:bodyPr/>
                    <a:lstStyle/>
                    <a:p>
                      <a:pPr algn="l" fontAlgn="b"/>
                      <a:r>
                        <a:rPr lang="en-US" sz="1800" b="0" u="none" strike="noStrike">
                          <a:solidFill>
                            <a:srgbClr val="000000"/>
                          </a:solidFill>
                          <a:effectLst/>
                        </a:rPr>
                        <a:t>Jackson, MS</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747</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170426192"/>
                  </a:ext>
                </a:extLst>
              </a:tr>
              <a:tr h="301752">
                <a:tc>
                  <a:txBody>
                    <a:bodyPr/>
                    <a:lstStyle/>
                    <a:p>
                      <a:pPr algn="l" fontAlgn="b"/>
                      <a:r>
                        <a:rPr lang="en-US" sz="1800" b="0" u="none" strike="noStrike" dirty="0">
                          <a:solidFill>
                            <a:srgbClr val="000000"/>
                          </a:solidFill>
                          <a:effectLst/>
                        </a:rPr>
                        <a:t>Philadelphia, PA</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761</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671343649"/>
                  </a:ext>
                </a:extLst>
              </a:tr>
              <a:tr h="301752">
                <a:tc>
                  <a:txBody>
                    <a:bodyPr/>
                    <a:lstStyle/>
                    <a:p>
                      <a:pPr algn="l" fontAlgn="b"/>
                      <a:r>
                        <a:rPr lang="en-US" sz="1800" b="0" u="none" strike="noStrike" dirty="0">
                          <a:solidFill>
                            <a:srgbClr val="000000"/>
                          </a:solidFill>
                          <a:effectLst/>
                        </a:rPr>
                        <a:t>Charlotte, NC</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770</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804363551"/>
                  </a:ext>
                </a:extLst>
              </a:tr>
              <a:tr h="301752">
                <a:tc>
                  <a:txBody>
                    <a:bodyPr/>
                    <a:lstStyle/>
                    <a:p>
                      <a:pPr algn="l" fontAlgn="b"/>
                      <a:r>
                        <a:rPr lang="en-US" sz="1800" b="0" u="none" strike="noStrike">
                          <a:solidFill>
                            <a:srgbClr val="000000"/>
                          </a:solidFill>
                          <a:effectLst/>
                        </a:rPr>
                        <a:t>Oklahoma City, OK</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796</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534366271"/>
                  </a:ext>
                </a:extLst>
              </a:tr>
              <a:tr h="301752">
                <a:tc>
                  <a:txBody>
                    <a:bodyPr/>
                    <a:lstStyle/>
                    <a:p>
                      <a:pPr algn="l" fontAlgn="b"/>
                      <a:r>
                        <a:rPr lang="en-US" sz="1800" b="0" u="none" strike="noStrike">
                          <a:solidFill>
                            <a:srgbClr val="000000"/>
                          </a:solidFill>
                          <a:effectLst/>
                        </a:rPr>
                        <a:t>Columbia, SC</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802</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534866298"/>
                  </a:ext>
                </a:extLst>
              </a:tr>
              <a:tr h="301752">
                <a:tc>
                  <a:txBody>
                    <a:bodyPr/>
                    <a:lstStyle/>
                    <a:p>
                      <a:pPr algn="l" fontAlgn="b"/>
                      <a:r>
                        <a:rPr lang="en-US" sz="1800" b="0" u="none" strike="noStrike" dirty="0">
                          <a:solidFill>
                            <a:srgbClr val="000000"/>
                          </a:solidFill>
                          <a:effectLst/>
                        </a:rPr>
                        <a:t>New York, NY</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811</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992895013"/>
                  </a:ext>
                </a:extLst>
              </a:tr>
              <a:tr h="301752">
                <a:tc>
                  <a:txBody>
                    <a:bodyPr/>
                    <a:lstStyle/>
                    <a:p>
                      <a:pPr algn="l" fontAlgn="b"/>
                      <a:r>
                        <a:rPr lang="en-US" sz="1800" b="0" u="none" strike="noStrike" dirty="0">
                          <a:solidFill>
                            <a:srgbClr val="000000"/>
                          </a:solidFill>
                          <a:effectLst/>
                        </a:rPr>
                        <a:t>Albany, NY</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820</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987926983"/>
                  </a:ext>
                </a:extLst>
              </a:tr>
              <a:tr h="301752">
                <a:tc>
                  <a:txBody>
                    <a:bodyPr/>
                    <a:lstStyle/>
                    <a:p>
                      <a:pPr algn="l" fontAlgn="b"/>
                      <a:r>
                        <a:rPr lang="en-US" sz="1800" b="0" u="none" strike="noStrike">
                          <a:solidFill>
                            <a:srgbClr val="000000"/>
                          </a:solidFill>
                          <a:effectLst/>
                        </a:rPr>
                        <a:t>Norfolk, VA</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891</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297235137"/>
                  </a:ext>
                </a:extLst>
              </a:tr>
              <a:tr h="301752">
                <a:tc>
                  <a:txBody>
                    <a:bodyPr/>
                    <a:lstStyle/>
                    <a:p>
                      <a:pPr algn="l" fontAlgn="b"/>
                      <a:r>
                        <a:rPr lang="en-US" sz="1800" b="0" u="none" strike="noStrike">
                          <a:solidFill>
                            <a:srgbClr val="000000"/>
                          </a:solidFill>
                          <a:effectLst/>
                        </a:rPr>
                        <a:t>Hartford, CT</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903</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7274552"/>
                  </a:ext>
                </a:extLst>
              </a:tr>
              <a:tr h="301752">
                <a:tc>
                  <a:txBody>
                    <a:bodyPr/>
                    <a:lstStyle/>
                    <a:p>
                      <a:pPr algn="l" fontAlgn="b"/>
                      <a:r>
                        <a:rPr lang="en-US" sz="1800" b="0" u="none" strike="noStrike">
                          <a:solidFill>
                            <a:srgbClr val="000000"/>
                          </a:solidFill>
                          <a:effectLst/>
                        </a:rPr>
                        <a:t>Rapid City, SD</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909</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262554633"/>
                  </a:ext>
                </a:extLst>
              </a:tr>
              <a:tr h="301752">
                <a:tc>
                  <a:txBody>
                    <a:bodyPr/>
                    <a:lstStyle/>
                    <a:p>
                      <a:pPr algn="l" fontAlgn="b"/>
                      <a:r>
                        <a:rPr lang="en-US" sz="1800" b="0" u="none" strike="noStrike" dirty="0">
                          <a:solidFill>
                            <a:srgbClr val="000000"/>
                          </a:solidFill>
                          <a:effectLst/>
                        </a:rPr>
                        <a:t>Charleston, SC</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911</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785404592"/>
                  </a:ext>
                </a:extLst>
              </a:tr>
              <a:tr h="301752">
                <a:tc>
                  <a:txBody>
                    <a:bodyPr/>
                    <a:lstStyle/>
                    <a:p>
                      <a:pPr algn="l" fontAlgn="b"/>
                      <a:r>
                        <a:rPr lang="en-US" sz="1800" b="0" u="none" strike="noStrike">
                          <a:solidFill>
                            <a:srgbClr val="000000"/>
                          </a:solidFill>
                          <a:effectLst/>
                        </a:rPr>
                        <a:t>New Orleans, LA</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927</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05436134"/>
                  </a:ext>
                </a:extLst>
              </a:tr>
              <a:tr h="301752">
                <a:tc>
                  <a:txBody>
                    <a:bodyPr/>
                    <a:lstStyle/>
                    <a:p>
                      <a:pPr algn="l" fontAlgn="b"/>
                      <a:r>
                        <a:rPr lang="en-US" sz="1800" b="0" u="none" strike="noStrike">
                          <a:solidFill>
                            <a:srgbClr val="000000"/>
                          </a:solidFill>
                          <a:effectLst/>
                        </a:rPr>
                        <a:t>Dallas, TX</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933</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610004471"/>
                  </a:ext>
                </a:extLst>
              </a:tr>
              <a:tr h="301752">
                <a:tc>
                  <a:txBody>
                    <a:bodyPr/>
                    <a:lstStyle/>
                    <a:p>
                      <a:pPr algn="l" fontAlgn="b"/>
                      <a:r>
                        <a:rPr lang="en-US" sz="1800" b="0" u="none" strike="noStrike" dirty="0">
                          <a:solidFill>
                            <a:srgbClr val="000000"/>
                          </a:solidFill>
                          <a:effectLst/>
                        </a:rPr>
                        <a:t>Cheyenne, WY</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968</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199062360"/>
                  </a:ext>
                </a:extLst>
              </a:tr>
              <a:tr h="301752">
                <a:tc>
                  <a:txBody>
                    <a:bodyPr/>
                    <a:lstStyle/>
                    <a:p>
                      <a:pPr algn="l" fontAlgn="b"/>
                      <a:r>
                        <a:rPr lang="en-US" sz="1800" b="0" u="none" strike="noStrike">
                          <a:solidFill>
                            <a:srgbClr val="000000"/>
                          </a:solidFill>
                          <a:effectLst/>
                        </a:rPr>
                        <a:t>Boston, MA</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986</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294095499"/>
                  </a:ext>
                </a:extLst>
              </a:tr>
              <a:tr h="301752">
                <a:tc>
                  <a:txBody>
                    <a:bodyPr/>
                    <a:lstStyle/>
                    <a:p>
                      <a:pPr algn="l" fontAlgn="b"/>
                      <a:r>
                        <a:rPr lang="en-US" sz="1800" b="0" u="none" strike="noStrike" dirty="0">
                          <a:solidFill>
                            <a:srgbClr val="000000"/>
                          </a:solidFill>
                          <a:effectLst/>
                        </a:rPr>
                        <a:t>Denver, CO</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1009</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650402617"/>
                  </a:ext>
                </a:extLst>
              </a:tr>
            </a:tbl>
          </a:graphicData>
        </a:graphic>
      </p:graphicFrame>
      <p:graphicFrame>
        <p:nvGraphicFramePr>
          <p:cNvPr id="8" name="Table 7">
            <a:extLst>
              <a:ext uri="{FF2B5EF4-FFF2-40B4-BE49-F238E27FC236}">
                <a16:creationId xmlns:a16="http://schemas.microsoft.com/office/drawing/2014/main" id="{B42D8F28-9EBD-88AA-8DB5-0F9A67AB8547}"/>
              </a:ext>
            </a:extLst>
          </p:cNvPr>
          <p:cNvGraphicFramePr>
            <a:graphicFrameLocks noGrp="1"/>
          </p:cNvGraphicFramePr>
          <p:nvPr>
            <p:extLst>
              <p:ext uri="{D42A27DB-BD31-4B8C-83A1-F6EECF244321}">
                <p14:modId xmlns:p14="http://schemas.microsoft.com/office/powerpoint/2010/main" val="2230194658"/>
              </p:ext>
            </p:extLst>
          </p:nvPr>
        </p:nvGraphicFramePr>
        <p:xfrm>
          <a:off x="1325514" y="2207883"/>
          <a:ext cx="3703320" cy="5129784"/>
        </p:xfrm>
        <a:graphic>
          <a:graphicData uri="http://schemas.openxmlformats.org/drawingml/2006/table">
            <a:tbl>
              <a:tblPr firstRow="1">
                <a:tableStyleId>{21E4AEA4-8DFA-4A89-87EB-49C32662AFE0}</a:tableStyleId>
              </a:tblPr>
              <a:tblGrid>
                <a:gridCol w="2057400">
                  <a:extLst>
                    <a:ext uri="{9D8B030D-6E8A-4147-A177-3AD203B41FA5}">
                      <a16:colId xmlns:a16="http://schemas.microsoft.com/office/drawing/2014/main" val="3921033642"/>
                    </a:ext>
                  </a:extLst>
                </a:gridCol>
                <a:gridCol w="1645920">
                  <a:extLst>
                    <a:ext uri="{9D8B030D-6E8A-4147-A177-3AD203B41FA5}">
                      <a16:colId xmlns:a16="http://schemas.microsoft.com/office/drawing/2014/main" val="2106967750"/>
                    </a:ext>
                  </a:extLst>
                </a:gridCol>
              </a:tblGrid>
              <a:tr h="301752">
                <a:tc>
                  <a:txBody>
                    <a:bodyPr/>
                    <a:lstStyle/>
                    <a:p>
                      <a:pPr algn="l" fontAlgn="b"/>
                      <a:r>
                        <a:rPr lang="en-US" sz="1800" b="0" u="none" strike="noStrike" dirty="0">
                          <a:solidFill>
                            <a:schemeClr val="bg2"/>
                          </a:solidFill>
                          <a:effectLst/>
                        </a:rPr>
                        <a:t>City, State</a:t>
                      </a:r>
                      <a:endParaRPr lang="en-US" sz="1800" b="0" i="0" u="none" strike="noStrike" dirty="0">
                        <a:solidFill>
                          <a:schemeClr val="bg2"/>
                        </a:solidFill>
                        <a:effectLst/>
                        <a:latin typeface="Calibri" panose="020F0502020204030204" pitchFamily="34" charset="0"/>
                      </a:endParaRPr>
                    </a:p>
                  </a:txBody>
                  <a:tcPr marL="8069" marR="8069" marT="8069" marB="0" anchor="ctr"/>
                </a:tc>
                <a:tc>
                  <a:txBody>
                    <a:bodyPr/>
                    <a:lstStyle/>
                    <a:p>
                      <a:pPr algn="ctr" fontAlgn="b"/>
                      <a:r>
                        <a:rPr lang="en-US" sz="1800" b="0" u="none" strike="noStrike" dirty="0">
                          <a:solidFill>
                            <a:schemeClr val="bg2"/>
                          </a:solidFill>
                          <a:effectLst/>
                        </a:rPr>
                        <a:t>Distance</a:t>
                      </a:r>
                      <a:endParaRPr lang="en-US" sz="1800" b="0" i="0" u="none" strike="noStrike" dirty="0">
                        <a:solidFill>
                          <a:schemeClr val="bg2"/>
                        </a:solidFill>
                        <a:effectLst/>
                        <a:latin typeface="Calibri" panose="020F0502020204030204" pitchFamily="34" charset="0"/>
                      </a:endParaRPr>
                    </a:p>
                  </a:txBody>
                  <a:tcPr marL="8069" marR="8069" marT="8069" marB="0" anchor="ctr"/>
                </a:tc>
                <a:extLst>
                  <a:ext uri="{0D108BD9-81ED-4DB2-BD59-A6C34878D82A}">
                    <a16:rowId xmlns:a16="http://schemas.microsoft.com/office/drawing/2014/main" val="928152603"/>
                  </a:ext>
                </a:extLst>
              </a:tr>
              <a:tr h="301752">
                <a:tc>
                  <a:txBody>
                    <a:bodyPr/>
                    <a:lstStyle/>
                    <a:p>
                      <a:pPr algn="l" fontAlgn="b"/>
                      <a:r>
                        <a:rPr lang="en-US" sz="1800" b="0" u="none" strike="noStrike" dirty="0">
                          <a:solidFill>
                            <a:srgbClr val="000000"/>
                          </a:solidFill>
                          <a:effectLst/>
                        </a:rPr>
                        <a:t>Milwaukee, WI</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92</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474045636"/>
                  </a:ext>
                </a:extLst>
              </a:tr>
              <a:tr h="301752">
                <a:tc>
                  <a:txBody>
                    <a:bodyPr/>
                    <a:lstStyle/>
                    <a:p>
                      <a:pPr algn="l" fontAlgn="b"/>
                      <a:r>
                        <a:rPr lang="en-US" sz="1800" b="0" u="none" strike="noStrike" dirty="0">
                          <a:solidFill>
                            <a:srgbClr val="000000"/>
                          </a:solidFill>
                          <a:effectLst/>
                        </a:rPr>
                        <a:t>Indianapolis, IN</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179</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4156514413"/>
                  </a:ext>
                </a:extLst>
              </a:tr>
              <a:tr h="301752">
                <a:tc>
                  <a:txBody>
                    <a:bodyPr/>
                    <a:lstStyle/>
                    <a:p>
                      <a:pPr algn="l" fontAlgn="b"/>
                      <a:r>
                        <a:rPr lang="en-US" sz="1800" b="0" u="none" strike="noStrike">
                          <a:solidFill>
                            <a:srgbClr val="000000"/>
                          </a:solidFill>
                          <a:effectLst/>
                        </a:rPr>
                        <a:t>Detroit, MI</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278</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35381500"/>
                  </a:ext>
                </a:extLst>
              </a:tr>
              <a:tr h="301752">
                <a:tc>
                  <a:txBody>
                    <a:bodyPr/>
                    <a:lstStyle/>
                    <a:p>
                      <a:pPr algn="l" fontAlgn="b"/>
                      <a:r>
                        <a:rPr lang="en-US" sz="1800" b="0" u="none" strike="noStrike" dirty="0">
                          <a:solidFill>
                            <a:srgbClr val="000000"/>
                          </a:solidFill>
                          <a:effectLst/>
                        </a:rPr>
                        <a:t>Louisville, KY</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297</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73699524"/>
                  </a:ext>
                </a:extLst>
              </a:tr>
              <a:tr h="301752">
                <a:tc>
                  <a:txBody>
                    <a:bodyPr/>
                    <a:lstStyle/>
                    <a:p>
                      <a:pPr algn="l" fontAlgn="b"/>
                      <a:r>
                        <a:rPr lang="en-US" sz="1800" b="0" u="none" strike="noStrike">
                          <a:solidFill>
                            <a:srgbClr val="000000"/>
                          </a:solidFill>
                          <a:effectLst/>
                        </a:rPr>
                        <a:t>Saint Louis, MO</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300</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493762850"/>
                  </a:ext>
                </a:extLst>
              </a:tr>
              <a:tr h="301752">
                <a:tc>
                  <a:txBody>
                    <a:bodyPr/>
                    <a:lstStyle/>
                    <a:p>
                      <a:pPr algn="l" fontAlgn="b"/>
                      <a:r>
                        <a:rPr lang="en-US" sz="1800" b="0" u="none" strike="noStrike">
                          <a:solidFill>
                            <a:srgbClr val="000000"/>
                          </a:solidFill>
                          <a:effectLst/>
                        </a:rPr>
                        <a:t>Des Moines, IA</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333</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529919190"/>
                  </a:ext>
                </a:extLst>
              </a:tr>
              <a:tr h="301752">
                <a:tc>
                  <a:txBody>
                    <a:bodyPr/>
                    <a:lstStyle/>
                    <a:p>
                      <a:pPr algn="l" fontAlgn="b"/>
                      <a:r>
                        <a:rPr lang="en-US" sz="1800" b="0" u="none" strike="noStrike" dirty="0">
                          <a:solidFill>
                            <a:srgbClr val="000000"/>
                          </a:solidFill>
                          <a:effectLst/>
                        </a:rPr>
                        <a:t>Cleveland, OH</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342</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676805572"/>
                  </a:ext>
                </a:extLst>
              </a:tr>
              <a:tr h="301752">
                <a:tc>
                  <a:txBody>
                    <a:bodyPr/>
                    <a:lstStyle/>
                    <a:p>
                      <a:pPr algn="l" fontAlgn="b"/>
                      <a:r>
                        <a:rPr lang="en-US" sz="1800" b="0" u="none" strike="noStrike">
                          <a:solidFill>
                            <a:srgbClr val="000000"/>
                          </a:solidFill>
                          <a:effectLst/>
                        </a:rPr>
                        <a:t>Columbus, OH</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352</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387797645"/>
                  </a:ext>
                </a:extLst>
              </a:tr>
              <a:tr h="301752">
                <a:tc>
                  <a:txBody>
                    <a:bodyPr/>
                    <a:lstStyle/>
                    <a:p>
                      <a:pPr algn="l" fontAlgn="b"/>
                      <a:r>
                        <a:rPr lang="en-US" sz="1800" b="0" u="none" strike="noStrike">
                          <a:solidFill>
                            <a:srgbClr val="000000"/>
                          </a:solidFill>
                          <a:effectLst/>
                        </a:rPr>
                        <a:t>Minneapolis, MN</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407</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849437584"/>
                  </a:ext>
                </a:extLst>
              </a:tr>
              <a:tr h="301752">
                <a:tc>
                  <a:txBody>
                    <a:bodyPr/>
                    <a:lstStyle/>
                    <a:p>
                      <a:pPr algn="l" fontAlgn="b"/>
                      <a:r>
                        <a:rPr lang="en-US" sz="1800" b="0" u="none" strike="noStrike" dirty="0">
                          <a:solidFill>
                            <a:srgbClr val="000000"/>
                          </a:solidFill>
                          <a:effectLst/>
                        </a:rPr>
                        <a:t>Pittsburgh, PA</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460</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460217423"/>
                  </a:ext>
                </a:extLst>
              </a:tr>
              <a:tr h="301752">
                <a:tc>
                  <a:txBody>
                    <a:bodyPr/>
                    <a:lstStyle/>
                    <a:p>
                      <a:pPr algn="l" fontAlgn="b"/>
                      <a:r>
                        <a:rPr lang="en-US" sz="1800" b="0" u="none" strike="noStrike">
                          <a:solidFill>
                            <a:srgbClr val="000000"/>
                          </a:solidFill>
                          <a:effectLst/>
                        </a:rPr>
                        <a:t>Omaha, NE</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469</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796807555"/>
                  </a:ext>
                </a:extLst>
              </a:tr>
              <a:tr h="301752">
                <a:tc>
                  <a:txBody>
                    <a:bodyPr/>
                    <a:lstStyle/>
                    <a:p>
                      <a:pPr algn="l" fontAlgn="b"/>
                      <a:r>
                        <a:rPr lang="en-US" sz="1800" b="0" u="none" strike="noStrike" dirty="0">
                          <a:solidFill>
                            <a:srgbClr val="000000"/>
                          </a:solidFill>
                          <a:effectLst/>
                        </a:rPr>
                        <a:t>Nashville, TN</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472</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078864376"/>
                  </a:ext>
                </a:extLst>
              </a:tr>
              <a:tr h="301752">
                <a:tc>
                  <a:txBody>
                    <a:bodyPr/>
                    <a:lstStyle/>
                    <a:p>
                      <a:pPr algn="l" fontAlgn="b"/>
                      <a:r>
                        <a:rPr lang="en-US" sz="1800" b="0" u="none" strike="noStrike" dirty="0">
                          <a:solidFill>
                            <a:srgbClr val="000000"/>
                          </a:solidFill>
                          <a:effectLst/>
                        </a:rPr>
                        <a:t>Charleston, WV</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484</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846011241"/>
                  </a:ext>
                </a:extLst>
              </a:tr>
              <a:tr h="301752">
                <a:tc>
                  <a:txBody>
                    <a:bodyPr/>
                    <a:lstStyle/>
                    <a:p>
                      <a:pPr algn="l" fontAlgn="b"/>
                      <a:r>
                        <a:rPr lang="en-US" sz="1800" b="0" u="none" strike="noStrike" dirty="0">
                          <a:solidFill>
                            <a:srgbClr val="000000"/>
                          </a:solidFill>
                          <a:effectLst/>
                        </a:rPr>
                        <a:t>Kansas City, MO</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529</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997033141"/>
                  </a:ext>
                </a:extLst>
              </a:tr>
              <a:tr h="301752">
                <a:tc>
                  <a:txBody>
                    <a:bodyPr/>
                    <a:lstStyle/>
                    <a:p>
                      <a:pPr algn="l" fontAlgn="b"/>
                      <a:r>
                        <a:rPr lang="en-US" sz="1800" b="0" u="none" strike="noStrike" dirty="0">
                          <a:solidFill>
                            <a:srgbClr val="000000"/>
                          </a:solidFill>
                          <a:effectLst/>
                        </a:rPr>
                        <a:t>Buffalo, NY</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531</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629470210"/>
                  </a:ext>
                </a:extLst>
              </a:tr>
              <a:tr h="301752">
                <a:tc>
                  <a:txBody>
                    <a:bodyPr/>
                    <a:lstStyle/>
                    <a:p>
                      <a:pPr algn="l" fontAlgn="b"/>
                      <a:r>
                        <a:rPr lang="en-US" sz="1800" b="0" u="none" strike="noStrike" dirty="0">
                          <a:solidFill>
                            <a:srgbClr val="000000"/>
                          </a:solidFill>
                          <a:effectLst/>
                        </a:rPr>
                        <a:t>Memphis, TN</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536</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394781169"/>
                  </a:ext>
                </a:extLst>
              </a:tr>
            </a:tbl>
          </a:graphicData>
        </a:graphic>
      </p:graphicFrame>
      <p:graphicFrame>
        <p:nvGraphicFramePr>
          <p:cNvPr id="9" name="Table 8">
            <a:extLst>
              <a:ext uri="{FF2B5EF4-FFF2-40B4-BE49-F238E27FC236}">
                <a16:creationId xmlns:a16="http://schemas.microsoft.com/office/drawing/2014/main" id="{EC90E9AF-118C-C7AA-9E1D-16D65EFC3E43}"/>
              </a:ext>
            </a:extLst>
          </p:cNvPr>
          <p:cNvGraphicFramePr>
            <a:graphicFrameLocks noGrp="1"/>
          </p:cNvGraphicFramePr>
          <p:nvPr>
            <p:extLst>
              <p:ext uri="{D42A27DB-BD31-4B8C-83A1-F6EECF244321}">
                <p14:modId xmlns:p14="http://schemas.microsoft.com/office/powerpoint/2010/main" val="624423526"/>
              </p:ext>
            </p:extLst>
          </p:nvPr>
        </p:nvGraphicFramePr>
        <p:xfrm>
          <a:off x="13259166" y="2200244"/>
          <a:ext cx="3703320" cy="3029675"/>
        </p:xfrm>
        <a:graphic>
          <a:graphicData uri="http://schemas.openxmlformats.org/drawingml/2006/table">
            <a:tbl>
              <a:tblPr firstRow="1" bandRow="1">
                <a:tableStyleId>{21E4AEA4-8DFA-4A89-87EB-49C32662AFE0}</a:tableStyleId>
              </a:tblPr>
              <a:tblGrid>
                <a:gridCol w="2057400">
                  <a:extLst>
                    <a:ext uri="{9D8B030D-6E8A-4147-A177-3AD203B41FA5}">
                      <a16:colId xmlns:a16="http://schemas.microsoft.com/office/drawing/2014/main" val="2500872102"/>
                    </a:ext>
                  </a:extLst>
                </a:gridCol>
                <a:gridCol w="1645920">
                  <a:extLst>
                    <a:ext uri="{9D8B030D-6E8A-4147-A177-3AD203B41FA5}">
                      <a16:colId xmlns:a16="http://schemas.microsoft.com/office/drawing/2014/main" val="2100048664"/>
                    </a:ext>
                  </a:extLst>
                </a:gridCol>
              </a:tblGrid>
              <a:tr h="313907">
                <a:tc>
                  <a:txBody>
                    <a:bodyPr/>
                    <a:lstStyle/>
                    <a:p>
                      <a:pPr algn="l" fontAlgn="b"/>
                      <a:r>
                        <a:rPr lang="en-US" sz="1800" b="0" u="none" strike="noStrike" dirty="0">
                          <a:solidFill>
                            <a:schemeClr val="bg2"/>
                          </a:solidFill>
                          <a:effectLst/>
                        </a:rPr>
                        <a:t>City, State</a:t>
                      </a:r>
                      <a:endParaRPr lang="en-US" sz="1800" b="0" i="0" u="none" strike="noStrike" dirty="0">
                        <a:solidFill>
                          <a:schemeClr val="bg2"/>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chemeClr val="bg2"/>
                          </a:solidFill>
                          <a:effectLst/>
                        </a:rPr>
                        <a:t>Distance</a:t>
                      </a:r>
                      <a:endParaRPr lang="en-US" sz="1800" b="0" i="0" u="none" strike="noStrike" dirty="0">
                        <a:solidFill>
                          <a:schemeClr val="bg2"/>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510547613"/>
                  </a:ext>
                </a:extLst>
              </a:tr>
              <a:tr h="301752">
                <a:tc>
                  <a:txBody>
                    <a:bodyPr/>
                    <a:lstStyle/>
                    <a:p>
                      <a:pPr algn="l" fontAlgn="b"/>
                      <a:r>
                        <a:rPr lang="en-US" sz="1800" b="0" u="none" strike="noStrike" dirty="0">
                          <a:solidFill>
                            <a:srgbClr val="000000"/>
                          </a:solidFill>
                          <a:effectLst/>
                        </a:rPr>
                        <a:t>Boise, ID</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1702</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749857180"/>
                  </a:ext>
                </a:extLst>
              </a:tr>
              <a:tr h="301752">
                <a:tc>
                  <a:txBody>
                    <a:bodyPr/>
                    <a:lstStyle/>
                    <a:p>
                      <a:pPr algn="l" fontAlgn="b"/>
                      <a:r>
                        <a:rPr lang="en-US" sz="1800" b="0" u="none" strike="noStrike">
                          <a:solidFill>
                            <a:srgbClr val="000000"/>
                          </a:solidFill>
                          <a:effectLst/>
                        </a:rPr>
                        <a:t>Las Vegas, NV</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1755</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362882171"/>
                  </a:ext>
                </a:extLst>
              </a:tr>
              <a:tr h="301752">
                <a:tc>
                  <a:txBody>
                    <a:bodyPr/>
                    <a:lstStyle/>
                    <a:p>
                      <a:pPr algn="l" fontAlgn="b"/>
                      <a:r>
                        <a:rPr lang="en-US" sz="1800" b="0" u="none" strike="noStrike" dirty="0">
                          <a:solidFill>
                            <a:srgbClr val="000000"/>
                          </a:solidFill>
                          <a:effectLst/>
                        </a:rPr>
                        <a:t>Phoenix, AZ</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1804</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00266126"/>
                  </a:ext>
                </a:extLst>
              </a:tr>
              <a:tr h="301752">
                <a:tc>
                  <a:txBody>
                    <a:bodyPr/>
                    <a:lstStyle/>
                    <a:p>
                      <a:pPr algn="l" fontAlgn="b"/>
                      <a:r>
                        <a:rPr lang="en-US" sz="1800" b="0" u="none" strike="noStrike">
                          <a:solidFill>
                            <a:srgbClr val="000000"/>
                          </a:solidFill>
                          <a:effectLst/>
                        </a:rPr>
                        <a:t>Reno, NV</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1924</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295043945"/>
                  </a:ext>
                </a:extLst>
              </a:tr>
              <a:tr h="301752">
                <a:tc>
                  <a:txBody>
                    <a:bodyPr/>
                    <a:lstStyle/>
                    <a:p>
                      <a:pPr algn="l" fontAlgn="b"/>
                      <a:r>
                        <a:rPr lang="en-US" sz="1800" b="0" u="none" strike="noStrike">
                          <a:solidFill>
                            <a:srgbClr val="000000"/>
                          </a:solidFill>
                          <a:effectLst/>
                        </a:rPr>
                        <a:t>Los Angeles, CA</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2028</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892140895"/>
                  </a:ext>
                </a:extLst>
              </a:tr>
              <a:tr h="301752">
                <a:tc>
                  <a:txBody>
                    <a:bodyPr/>
                    <a:lstStyle/>
                    <a:p>
                      <a:pPr algn="l" fontAlgn="b"/>
                      <a:r>
                        <a:rPr lang="en-US" sz="1800" b="0" u="none" strike="noStrike" dirty="0">
                          <a:solidFill>
                            <a:srgbClr val="000000"/>
                          </a:solidFill>
                          <a:effectLst/>
                        </a:rPr>
                        <a:t>Seattle, WA</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2070</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43272085"/>
                  </a:ext>
                </a:extLst>
              </a:tr>
              <a:tr h="301752">
                <a:tc>
                  <a:txBody>
                    <a:bodyPr/>
                    <a:lstStyle/>
                    <a:p>
                      <a:pPr algn="l" fontAlgn="b"/>
                      <a:r>
                        <a:rPr lang="en-US" sz="1800" b="0" u="none" strike="noStrike">
                          <a:solidFill>
                            <a:srgbClr val="000000"/>
                          </a:solidFill>
                          <a:effectLst/>
                        </a:rPr>
                        <a:t>San Diego, CA</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2088</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648292595"/>
                  </a:ext>
                </a:extLst>
              </a:tr>
              <a:tr h="301752">
                <a:tc>
                  <a:txBody>
                    <a:bodyPr/>
                    <a:lstStyle/>
                    <a:p>
                      <a:pPr algn="l" fontAlgn="b"/>
                      <a:r>
                        <a:rPr lang="en-US" sz="1800" b="0" u="none" strike="noStrike" dirty="0">
                          <a:solidFill>
                            <a:srgbClr val="000000"/>
                          </a:solidFill>
                          <a:effectLst/>
                        </a:rPr>
                        <a:t>Portland, OR</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2122</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912170659"/>
                  </a:ext>
                </a:extLst>
              </a:tr>
              <a:tr h="301752">
                <a:tc>
                  <a:txBody>
                    <a:bodyPr/>
                    <a:lstStyle/>
                    <a:p>
                      <a:pPr algn="l" fontAlgn="b"/>
                      <a:r>
                        <a:rPr lang="en-US" sz="1800" b="0" u="none" strike="noStrike" dirty="0">
                          <a:solidFill>
                            <a:srgbClr val="000000"/>
                          </a:solidFill>
                          <a:effectLst/>
                        </a:rPr>
                        <a:t>San Francisco, CA</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2148</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500928221"/>
                  </a:ext>
                </a:extLst>
              </a:tr>
            </a:tbl>
          </a:graphicData>
        </a:graphic>
      </p:graphicFrame>
      <p:graphicFrame>
        <p:nvGraphicFramePr>
          <p:cNvPr id="10" name="Table 9">
            <a:extLst>
              <a:ext uri="{FF2B5EF4-FFF2-40B4-BE49-F238E27FC236}">
                <a16:creationId xmlns:a16="http://schemas.microsoft.com/office/drawing/2014/main" id="{0AA8886C-A129-DBF4-88CB-949F18FF4A2C}"/>
              </a:ext>
            </a:extLst>
          </p:cNvPr>
          <p:cNvGraphicFramePr>
            <a:graphicFrameLocks noGrp="1"/>
          </p:cNvGraphicFramePr>
          <p:nvPr>
            <p:extLst>
              <p:ext uri="{D42A27DB-BD31-4B8C-83A1-F6EECF244321}">
                <p14:modId xmlns:p14="http://schemas.microsoft.com/office/powerpoint/2010/main" val="3853355580"/>
              </p:ext>
            </p:extLst>
          </p:nvPr>
        </p:nvGraphicFramePr>
        <p:xfrm>
          <a:off x="9212582" y="2200244"/>
          <a:ext cx="3703320" cy="3429000"/>
        </p:xfrm>
        <a:graphic>
          <a:graphicData uri="http://schemas.openxmlformats.org/drawingml/2006/table">
            <a:tbl>
              <a:tblPr firstRow="1" bandRow="1">
                <a:tableStyleId>{21E4AEA4-8DFA-4A89-87EB-49C32662AFE0}</a:tableStyleId>
              </a:tblPr>
              <a:tblGrid>
                <a:gridCol w="2057400">
                  <a:extLst>
                    <a:ext uri="{9D8B030D-6E8A-4147-A177-3AD203B41FA5}">
                      <a16:colId xmlns:a16="http://schemas.microsoft.com/office/drawing/2014/main" val="1515561714"/>
                    </a:ext>
                  </a:extLst>
                </a:gridCol>
                <a:gridCol w="1645920">
                  <a:extLst>
                    <a:ext uri="{9D8B030D-6E8A-4147-A177-3AD203B41FA5}">
                      <a16:colId xmlns:a16="http://schemas.microsoft.com/office/drawing/2014/main" val="4125526337"/>
                    </a:ext>
                  </a:extLst>
                </a:gridCol>
              </a:tblGrid>
              <a:tr h="285750">
                <a:tc>
                  <a:txBody>
                    <a:bodyPr/>
                    <a:lstStyle/>
                    <a:p>
                      <a:pPr algn="l" fontAlgn="b"/>
                      <a:r>
                        <a:rPr lang="en-US" sz="1800" b="0" u="none" strike="noStrike" dirty="0" err="1">
                          <a:solidFill>
                            <a:schemeClr val="bg2"/>
                          </a:solidFill>
                          <a:effectLst/>
                        </a:rPr>
                        <a:t>CityState</a:t>
                      </a:r>
                      <a:endParaRPr lang="en-US" sz="1800" b="0" i="0" u="none" strike="noStrike" dirty="0">
                        <a:solidFill>
                          <a:schemeClr val="bg2"/>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chemeClr val="bg2"/>
                          </a:solidFill>
                          <a:effectLst/>
                        </a:rPr>
                        <a:t>Distance</a:t>
                      </a:r>
                      <a:endParaRPr lang="en-US" sz="1800" b="0" i="0" u="none" strike="noStrike" dirty="0">
                        <a:solidFill>
                          <a:schemeClr val="bg2"/>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6935415"/>
                  </a:ext>
                </a:extLst>
              </a:tr>
              <a:tr h="285750">
                <a:tc>
                  <a:txBody>
                    <a:bodyPr/>
                    <a:lstStyle/>
                    <a:p>
                      <a:pPr algn="l" fontAlgn="b"/>
                      <a:r>
                        <a:rPr lang="en-US" sz="1800" b="0" u="none" strike="noStrike" dirty="0">
                          <a:solidFill>
                            <a:srgbClr val="000000"/>
                          </a:solidFill>
                          <a:effectLst/>
                        </a:rPr>
                        <a:t>Jacksonville, FL</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1058</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267530896"/>
                  </a:ext>
                </a:extLst>
              </a:tr>
              <a:tr h="285750">
                <a:tc>
                  <a:txBody>
                    <a:bodyPr/>
                    <a:lstStyle/>
                    <a:p>
                      <a:pPr algn="l" fontAlgn="b"/>
                      <a:r>
                        <a:rPr lang="en-US" sz="1800" b="0" u="none" strike="noStrike" dirty="0">
                          <a:solidFill>
                            <a:srgbClr val="000000"/>
                          </a:solidFill>
                          <a:effectLst/>
                        </a:rPr>
                        <a:t>Portland, ME</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1087</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402072869"/>
                  </a:ext>
                </a:extLst>
              </a:tr>
              <a:tr h="285750">
                <a:tc>
                  <a:txBody>
                    <a:bodyPr/>
                    <a:lstStyle/>
                    <a:p>
                      <a:pPr algn="l" fontAlgn="b"/>
                      <a:r>
                        <a:rPr lang="en-US" sz="1800" b="0" u="none" strike="noStrike" dirty="0">
                          <a:solidFill>
                            <a:srgbClr val="000000"/>
                          </a:solidFill>
                          <a:effectLst/>
                        </a:rPr>
                        <a:t>Houston, TX</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1089</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555837926"/>
                  </a:ext>
                </a:extLst>
              </a:tr>
              <a:tr h="285750">
                <a:tc>
                  <a:txBody>
                    <a:bodyPr/>
                    <a:lstStyle/>
                    <a:p>
                      <a:pPr algn="l" fontAlgn="b"/>
                      <a:r>
                        <a:rPr lang="en-US" sz="1800" b="0" u="none" strike="noStrike" dirty="0">
                          <a:solidFill>
                            <a:srgbClr val="000000"/>
                          </a:solidFill>
                          <a:effectLst/>
                        </a:rPr>
                        <a:t>Orlando, FL</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1152</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4192044940"/>
                  </a:ext>
                </a:extLst>
              </a:tr>
              <a:tr h="285750">
                <a:tc>
                  <a:txBody>
                    <a:bodyPr/>
                    <a:lstStyle/>
                    <a:p>
                      <a:pPr algn="l" fontAlgn="b"/>
                      <a:r>
                        <a:rPr lang="en-US" sz="1800" b="0" u="none" strike="noStrike" dirty="0">
                          <a:solidFill>
                            <a:srgbClr val="000000"/>
                          </a:solidFill>
                          <a:effectLst/>
                        </a:rPr>
                        <a:t>San Antonio, TX</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1210</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628544509"/>
                  </a:ext>
                </a:extLst>
              </a:tr>
              <a:tr h="285750">
                <a:tc>
                  <a:txBody>
                    <a:bodyPr/>
                    <a:lstStyle/>
                    <a:p>
                      <a:pPr algn="l" fontAlgn="b"/>
                      <a:r>
                        <a:rPr lang="en-US" sz="1800" b="0" u="none" strike="noStrike">
                          <a:solidFill>
                            <a:srgbClr val="000000"/>
                          </a:solidFill>
                          <a:effectLst/>
                        </a:rPr>
                        <a:t>Billings, MT</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1247</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974857201"/>
                  </a:ext>
                </a:extLst>
              </a:tr>
              <a:tr h="285750">
                <a:tc>
                  <a:txBody>
                    <a:bodyPr/>
                    <a:lstStyle/>
                    <a:p>
                      <a:pPr algn="l" fontAlgn="b"/>
                      <a:r>
                        <a:rPr lang="en-US" sz="1800" b="0" u="none" strike="noStrike">
                          <a:solidFill>
                            <a:srgbClr val="000000"/>
                          </a:solidFill>
                          <a:effectLst/>
                        </a:rPr>
                        <a:t>Grand Junction, CO</a:t>
                      </a:r>
                      <a:endParaRPr lang="en-US" sz="1800" b="0" i="0" u="none" strike="noStrike">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1252</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269598464"/>
                  </a:ext>
                </a:extLst>
              </a:tr>
              <a:tr h="285750">
                <a:tc>
                  <a:txBody>
                    <a:bodyPr/>
                    <a:lstStyle/>
                    <a:p>
                      <a:pPr algn="l" fontAlgn="b"/>
                      <a:r>
                        <a:rPr lang="en-US" sz="1800" b="0" u="none" strike="noStrike" dirty="0">
                          <a:solidFill>
                            <a:srgbClr val="000000"/>
                          </a:solidFill>
                          <a:effectLst/>
                        </a:rPr>
                        <a:t>Albuquerque, NM</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1341</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944795497"/>
                  </a:ext>
                </a:extLst>
              </a:tr>
              <a:tr h="285750">
                <a:tc>
                  <a:txBody>
                    <a:bodyPr/>
                    <a:lstStyle/>
                    <a:p>
                      <a:pPr algn="l" fontAlgn="b"/>
                      <a:r>
                        <a:rPr lang="en-US" sz="1800" b="0" u="none" strike="noStrike" dirty="0">
                          <a:solidFill>
                            <a:srgbClr val="000000"/>
                          </a:solidFill>
                          <a:effectLst/>
                        </a:rPr>
                        <a:t>Miami, FL</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a:solidFill>
                            <a:srgbClr val="000000"/>
                          </a:solidFill>
                          <a:effectLst/>
                        </a:rPr>
                        <a:t>1373</a:t>
                      </a:r>
                      <a:endParaRPr lang="en-US" sz="1800" b="0" i="0" u="none" strike="noStrike">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2084306370"/>
                  </a:ext>
                </a:extLst>
              </a:tr>
              <a:tr h="285750">
                <a:tc>
                  <a:txBody>
                    <a:bodyPr/>
                    <a:lstStyle/>
                    <a:p>
                      <a:pPr algn="l" fontAlgn="b"/>
                      <a:r>
                        <a:rPr lang="en-US" sz="1800" b="0" u="none" strike="noStrike" dirty="0">
                          <a:solidFill>
                            <a:srgbClr val="000000"/>
                          </a:solidFill>
                          <a:effectLst/>
                        </a:rPr>
                        <a:t>Salt Lake City, UT</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1404</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1998191395"/>
                  </a:ext>
                </a:extLst>
              </a:tr>
              <a:tr h="285750">
                <a:tc>
                  <a:txBody>
                    <a:bodyPr/>
                    <a:lstStyle/>
                    <a:p>
                      <a:pPr algn="l" fontAlgn="b"/>
                      <a:r>
                        <a:rPr lang="en-US" sz="1800" b="0" u="none" strike="noStrike" dirty="0">
                          <a:solidFill>
                            <a:srgbClr val="000000"/>
                          </a:solidFill>
                          <a:effectLst/>
                        </a:rPr>
                        <a:t>EL Paso, TX</a:t>
                      </a:r>
                      <a:endParaRPr lang="en-US" sz="1800" b="0" i="0" u="none" strike="noStrike" dirty="0">
                        <a:solidFill>
                          <a:srgbClr val="000000"/>
                        </a:solidFill>
                        <a:effectLst/>
                        <a:latin typeface="Calibri" panose="020F0502020204030204" pitchFamily="34" charset="0"/>
                      </a:endParaRPr>
                    </a:p>
                  </a:txBody>
                  <a:tcPr marL="11430" marR="11430" marT="11430" marB="0" anchor="ctr"/>
                </a:tc>
                <a:tc>
                  <a:txBody>
                    <a:bodyPr/>
                    <a:lstStyle/>
                    <a:p>
                      <a:pPr algn="ctr" fontAlgn="b"/>
                      <a:r>
                        <a:rPr lang="en-US" sz="1800" b="0" u="none" strike="noStrike" dirty="0">
                          <a:solidFill>
                            <a:srgbClr val="000000"/>
                          </a:solidFill>
                          <a:effectLst/>
                        </a:rPr>
                        <a:t>1488</a:t>
                      </a:r>
                      <a:endParaRPr lang="en-US" sz="1800" b="0" i="0" u="none" strike="noStrike" dirty="0">
                        <a:solidFill>
                          <a:srgbClr val="000000"/>
                        </a:solidFill>
                        <a:effectLst/>
                        <a:latin typeface="Calibri" panose="020F0502020204030204" pitchFamily="34" charset="0"/>
                      </a:endParaRPr>
                    </a:p>
                  </a:txBody>
                  <a:tcPr marL="11430" marR="11430" marT="11430" marB="0" anchor="ctr"/>
                </a:tc>
                <a:extLst>
                  <a:ext uri="{0D108BD9-81ED-4DB2-BD59-A6C34878D82A}">
                    <a16:rowId xmlns:a16="http://schemas.microsoft.com/office/drawing/2014/main" val="3988515853"/>
                  </a:ext>
                </a:extLst>
              </a:tr>
            </a:tbl>
          </a:graphicData>
        </a:graphic>
      </p:graphicFrame>
      <p:sp>
        <p:nvSpPr>
          <p:cNvPr id="11" name="Oval 10">
            <a:extLst>
              <a:ext uri="{FF2B5EF4-FFF2-40B4-BE49-F238E27FC236}">
                <a16:creationId xmlns:a16="http://schemas.microsoft.com/office/drawing/2014/main" id="{01B37BBA-F74A-16DD-BB84-0DC9304F0A22}"/>
              </a:ext>
            </a:extLst>
          </p:cNvPr>
          <p:cNvSpPr/>
          <p:nvPr/>
        </p:nvSpPr>
        <p:spPr>
          <a:xfrm>
            <a:off x="9109344" y="8086757"/>
            <a:ext cx="1371600" cy="137160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1</a:t>
            </a:r>
          </a:p>
        </p:txBody>
      </p:sp>
      <p:sp>
        <p:nvSpPr>
          <p:cNvPr id="12" name="Oval 11">
            <a:extLst>
              <a:ext uri="{FF2B5EF4-FFF2-40B4-BE49-F238E27FC236}">
                <a16:creationId xmlns:a16="http://schemas.microsoft.com/office/drawing/2014/main" id="{DFC97E96-01C6-5F73-4805-9C1601063F45}"/>
              </a:ext>
            </a:extLst>
          </p:cNvPr>
          <p:cNvSpPr/>
          <p:nvPr/>
        </p:nvSpPr>
        <p:spPr>
          <a:xfrm>
            <a:off x="10378442" y="5977587"/>
            <a:ext cx="1371600" cy="13716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2</a:t>
            </a:r>
          </a:p>
        </p:txBody>
      </p:sp>
      <p:sp>
        <p:nvSpPr>
          <p:cNvPr id="13" name="Oval 12">
            <a:extLst>
              <a:ext uri="{FF2B5EF4-FFF2-40B4-BE49-F238E27FC236}">
                <a16:creationId xmlns:a16="http://schemas.microsoft.com/office/drawing/2014/main" id="{E9FDB208-1EAE-14BE-EF70-D400FF76F5D3}"/>
              </a:ext>
            </a:extLst>
          </p:cNvPr>
          <p:cNvSpPr/>
          <p:nvPr/>
        </p:nvSpPr>
        <p:spPr>
          <a:xfrm>
            <a:off x="14425026" y="5589266"/>
            <a:ext cx="1371600" cy="1371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0</a:t>
            </a:r>
          </a:p>
        </p:txBody>
      </p:sp>
      <p:sp>
        <p:nvSpPr>
          <p:cNvPr id="14" name="Oval 13">
            <a:extLst>
              <a:ext uri="{FF2B5EF4-FFF2-40B4-BE49-F238E27FC236}">
                <a16:creationId xmlns:a16="http://schemas.microsoft.com/office/drawing/2014/main" id="{8D92D13E-D4D1-13A4-8099-E765C29DA56B}"/>
              </a:ext>
            </a:extLst>
          </p:cNvPr>
          <p:cNvSpPr/>
          <p:nvPr/>
        </p:nvSpPr>
        <p:spPr>
          <a:xfrm>
            <a:off x="2491374" y="7569138"/>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rPr>
              <a:t>3</a:t>
            </a:r>
          </a:p>
        </p:txBody>
      </p:sp>
    </p:spTree>
    <p:extLst>
      <p:ext uri="{BB962C8B-B14F-4D97-AF65-F5344CB8AC3E}">
        <p14:creationId xmlns:p14="http://schemas.microsoft.com/office/powerpoint/2010/main" val="38398772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Visualize How Well Clusters are Separated</a:t>
            </a:r>
          </a:p>
        </p:txBody>
      </p:sp>
      <p:sp>
        <p:nvSpPr>
          <p:cNvPr id="6" name="TextBox 5">
            <a:extLst>
              <a:ext uri="{FF2B5EF4-FFF2-40B4-BE49-F238E27FC236}">
                <a16:creationId xmlns:a16="http://schemas.microsoft.com/office/drawing/2014/main" id="{3F46039F-E6AD-4C4E-A8F6-AF01FC54B0B7}"/>
              </a:ext>
            </a:extLst>
          </p:cNvPr>
          <p:cNvSpPr txBox="1"/>
          <p:nvPr/>
        </p:nvSpPr>
        <p:spPr>
          <a:xfrm>
            <a:off x="11696702" y="2346196"/>
            <a:ext cx="5486400" cy="6433171"/>
          </a:xfrm>
          <a:prstGeom prst="rect">
            <a:avLst/>
          </a:prstGeom>
          <a:noFill/>
          <a:ln w="19050">
            <a:noFill/>
          </a:ln>
        </p:spPr>
        <p:txBody>
          <a:bodyPr wrap="square" rtlCol="0" anchor="ctr">
            <a:spAutoFit/>
          </a:bodyPr>
          <a:lstStyle/>
          <a:p>
            <a:pPr marL="457200" indent="-457200">
              <a:lnSpc>
                <a:spcPct val="125000"/>
              </a:lnSpc>
              <a:spcBef>
                <a:spcPts val="600"/>
              </a:spcBef>
              <a:buFont typeface="Wingdings" panose="05000000000000000000" pitchFamily="2" charset="2"/>
              <a:buChar char="§"/>
            </a:pPr>
            <a:r>
              <a:rPr lang="en-US" sz="3200" b="1" dirty="0">
                <a:solidFill>
                  <a:srgbClr val="FF0000"/>
                </a:solidFill>
                <a:latin typeface="+mn-lt"/>
              </a:rPr>
              <a:t>Cluster 0</a:t>
            </a:r>
            <a:r>
              <a:rPr lang="en-US" sz="3200" dirty="0">
                <a:latin typeface="+mn-lt"/>
              </a:rPr>
              <a:t>  is well-separated from the other three clusters.</a:t>
            </a:r>
          </a:p>
          <a:p>
            <a:pPr marL="457200" indent="-457200">
              <a:lnSpc>
                <a:spcPct val="125000"/>
              </a:lnSpc>
              <a:spcBef>
                <a:spcPts val="600"/>
              </a:spcBef>
              <a:buFont typeface="Wingdings" panose="05000000000000000000" pitchFamily="2" charset="2"/>
              <a:buChar char="§"/>
            </a:pPr>
            <a:r>
              <a:rPr lang="en-US" sz="3200" b="1" dirty="0">
                <a:solidFill>
                  <a:srgbClr val="00B050"/>
                </a:solidFill>
                <a:latin typeface="+mn-lt"/>
              </a:rPr>
              <a:t>Cluster 3</a:t>
            </a:r>
            <a:r>
              <a:rPr lang="en-US" sz="3200" dirty="0">
                <a:latin typeface="+mn-lt"/>
              </a:rPr>
              <a:t> is fairly separated from the other three clusters</a:t>
            </a:r>
          </a:p>
          <a:p>
            <a:pPr marL="457200" indent="-457200">
              <a:lnSpc>
                <a:spcPct val="125000"/>
              </a:lnSpc>
              <a:spcBef>
                <a:spcPts val="600"/>
              </a:spcBef>
              <a:buFont typeface="Wingdings" panose="05000000000000000000" pitchFamily="2" charset="2"/>
              <a:buChar char="§"/>
            </a:pPr>
            <a:r>
              <a:rPr lang="en-US" sz="3200" b="1" dirty="0">
                <a:solidFill>
                  <a:schemeClr val="accent2">
                    <a:lumMod val="60000"/>
                    <a:lumOff val="40000"/>
                  </a:schemeClr>
                </a:solidFill>
                <a:latin typeface="+mn-lt"/>
              </a:rPr>
              <a:t>Cluster 1</a:t>
            </a:r>
            <a:r>
              <a:rPr lang="en-US" sz="3200" dirty="0">
                <a:latin typeface="+mn-lt"/>
              </a:rPr>
              <a:t> and </a:t>
            </a:r>
            <a:r>
              <a:rPr lang="en-US" sz="3200" b="1" dirty="0">
                <a:solidFill>
                  <a:srgbClr val="0070C0"/>
                </a:solidFill>
                <a:latin typeface="+mn-lt"/>
              </a:rPr>
              <a:t>Cluster 2</a:t>
            </a:r>
            <a:r>
              <a:rPr lang="en-US" sz="3200" dirty="0">
                <a:latin typeface="+mn-lt"/>
              </a:rPr>
              <a:t>  narrowly separated from each other</a:t>
            </a:r>
          </a:p>
          <a:p>
            <a:pPr marL="457200" indent="-457200">
              <a:lnSpc>
                <a:spcPct val="125000"/>
              </a:lnSpc>
              <a:spcBef>
                <a:spcPts val="600"/>
              </a:spcBef>
              <a:buFont typeface="Wingdings" panose="05000000000000000000" pitchFamily="2" charset="2"/>
              <a:buChar char="§"/>
            </a:pPr>
            <a:r>
              <a:rPr lang="en-US" sz="3200" dirty="0">
                <a:latin typeface="+mn-lt"/>
              </a:rPr>
              <a:t>Unfilled histogram bars allow for overlapping clusters</a:t>
            </a:r>
          </a:p>
        </p:txBody>
      </p:sp>
      <p:pic>
        <p:nvPicPr>
          <p:cNvPr id="7" name="Picture 6">
            <a:extLst>
              <a:ext uri="{FF2B5EF4-FFF2-40B4-BE49-F238E27FC236}">
                <a16:creationId xmlns:a16="http://schemas.microsoft.com/office/drawing/2014/main" id="{1D71CF2F-5AF9-EA08-EE65-2FD43FB01BC9}"/>
              </a:ext>
            </a:extLst>
          </p:cNvPr>
          <p:cNvPicPr>
            <a:picLocks noChangeAspect="1"/>
          </p:cNvPicPr>
          <p:nvPr/>
        </p:nvPicPr>
        <p:blipFill>
          <a:blip r:embed="rId2"/>
          <a:stretch>
            <a:fillRect/>
          </a:stretch>
        </p:blipFill>
        <p:spPr>
          <a:xfrm>
            <a:off x="1299542" y="2409781"/>
            <a:ext cx="10039922" cy="6858000"/>
          </a:xfrm>
          <a:prstGeom prst="rect">
            <a:avLst/>
          </a:prstGeom>
          <a:ln w="19050">
            <a:solidFill>
              <a:schemeClr val="tx1"/>
            </a:solidFill>
          </a:ln>
        </p:spPr>
      </p:pic>
    </p:spTree>
    <p:extLst>
      <p:ext uri="{BB962C8B-B14F-4D97-AF65-F5344CB8AC3E}">
        <p14:creationId xmlns:p14="http://schemas.microsoft.com/office/powerpoint/2010/main" val="3015425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6" ma:contentTypeDescription="Create a new document." ma:contentTypeScope="" ma:versionID="81a54cd395f61cfc29bb41b0389d7858">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db123aac500611cfff64836afef3716"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6A4EEA-2556-441D-B20B-0657893061DE}">
  <ds:schemaRefs>
    <ds:schemaRef ds:uri="http://purl.org/dc/elements/1.1/"/>
    <ds:schemaRef ds:uri="http://schemas.microsoft.com/office/2006/documentManagement/types"/>
    <ds:schemaRef ds:uri="http://www.w3.org/XML/1998/namespace"/>
    <ds:schemaRef ds:uri="http://schemas.microsoft.com/office/infopath/2007/PartnerControls"/>
    <ds:schemaRef ds:uri="5e41b080-9453-459c-bb93-b19be7335f42"/>
    <ds:schemaRef ds:uri="http://purl.org/dc/dcmitype/"/>
    <ds:schemaRef ds:uri="http://schemas.openxmlformats.org/package/2006/metadata/core-properties"/>
    <ds:schemaRef ds:uri="4e58ebf2-e4df-4cd3-9186-1e42b3ede124"/>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479A5385-D13B-4F51-9B29-2AAC1F4BB0DD}"/>
</file>

<file path=customXml/itemProps3.xml><?xml version="1.0" encoding="utf-8"?>
<ds:datastoreItem xmlns:ds="http://schemas.openxmlformats.org/officeDocument/2006/customXml" ds:itemID="{BFA838ED-C12F-4A42-8E88-98BAC73D21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1274</TotalTime>
  <Words>6087</Words>
  <Application>Microsoft Office PowerPoint</Application>
  <PresentationFormat>Custom</PresentationFormat>
  <Paragraphs>1305</Paragraphs>
  <Slides>101</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Cambria Math</vt:lpstr>
      <vt:lpstr>Consolas</vt:lpstr>
      <vt:lpstr>Wingdings</vt:lpstr>
      <vt:lpstr>Wingdings 2</vt:lpstr>
      <vt:lpstr>Breeze</vt:lpstr>
      <vt:lpstr>Data Preparation and Analysis Module 4</vt:lpstr>
      <vt:lpstr>Partitioning, Segmenting, and Clustering of Observations </vt:lpstr>
      <vt:lpstr>Module 4 Lesson Plan</vt:lpstr>
      <vt:lpstr>PowerPoint Presentation</vt:lpstr>
      <vt:lpstr>PowerPoint Presentation</vt:lpstr>
      <vt:lpstr>An Objective Question</vt:lpstr>
      <vt:lpstr>What are Objective Results?</vt:lpstr>
      <vt:lpstr>Reproducibility</vt:lpstr>
      <vt:lpstr>Reproducibility</vt:lpstr>
      <vt:lpstr>Replicability</vt:lpstr>
      <vt:lpstr>Replicability</vt:lpstr>
      <vt:lpstr>A Common Practice</vt:lpstr>
      <vt:lpstr>Data Partitions</vt:lpstr>
      <vt:lpstr>When Hold-Out Partition Is Not Needed</vt:lpstr>
      <vt:lpstr>Partition Data Using a Pre-Defined Group</vt:lpstr>
      <vt:lpstr>Partition Data by Statistical Sampling</vt:lpstr>
      <vt:lpstr>Simple Random Sampling (SRS)</vt:lpstr>
      <vt:lpstr>Stratified Simple Random Sampling</vt:lpstr>
      <vt:lpstr>Python Function for Partitioning Data</vt:lpstr>
      <vt:lpstr>Simple Random Sampling</vt:lpstr>
      <vt:lpstr>Simple Random Sampling</vt:lpstr>
      <vt:lpstr>Stratified Random Sampling</vt:lpstr>
      <vt:lpstr>Stratified Random Sampling</vt:lpstr>
      <vt:lpstr>Stratified Random Sampling</vt:lpstr>
      <vt:lpstr>Simple Random vs Stratified</vt:lpstr>
      <vt:lpstr>PowerPoint Presentation</vt:lpstr>
      <vt:lpstr>PowerPoint Presentation</vt:lpstr>
      <vt:lpstr>Return Customers Bring Business</vt:lpstr>
      <vt:lpstr>What Customers Should We Retain? </vt:lpstr>
      <vt:lpstr>Recency-Frequency-Monetary (RFM) Analysis</vt:lpstr>
      <vt:lpstr>Transaction History for RFM Analysis</vt:lpstr>
      <vt:lpstr>Transaction With Negative or Zero Amount</vt:lpstr>
      <vt:lpstr>Transaction Amount Due To One Customer</vt:lpstr>
      <vt:lpstr>Monetary Score</vt:lpstr>
      <vt:lpstr>Reference For Recency</vt:lpstr>
      <vt:lpstr>Recency Score</vt:lpstr>
      <vt:lpstr>Frequency Score</vt:lpstr>
      <vt:lpstr>RFM Score</vt:lpstr>
      <vt:lpstr>Customer Loyalty Tiers</vt:lpstr>
      <vt:lpstr>Customer Transactions in 2021</vt:lpstr>
      <vt:lpstr>Customer Transactions in 2021</vt:lpstr>
      <vt:lpstr>Quintiles of Recency, Frequency, and Monetary</vt:lpstr>
      <vt:lpstr>Decision Rules For Assigning Scores</vt:lpstr>
      <vt:lpstr>Inspect Group Assignments</vt:lpstr>
      <vt:lpstr>Distribution of Recency Score</vt:lpstr>
      <vt:lpstr>Distribution of Frequency Score</vt:lpstr>
      <vt:lpstr>=== In-Video Questions For Slide 46 ===</vt:lpstr>
      <vt:lpstr>Distribution of Monetary Score</vt:lpstr>
      <vt:lpstr>Customers With High Monetary Values</vt:lpstr>
      <vt:lpstr>Products Purchased by the 555 Group</vt:lpstr>
      <vt:lpstr>PowerPoint Presentation</vt:lpstr>
      <vt:lpstr>PowerPoint Presentation</vt:lpstr>
      <vt:lpstr>Put These Numbers Into Groups</vt:lpstr>
      <vt:lpstr>Put These Numbers Into Groups</vt:lpstr>
      <vt:lpstr>Put These Motorized Vehicles into Groups</vt:lpstr>
      <vt:lpstr>=== In-Video Questions For Slide 56 ===</vt:lpstr>
      <vt:lpstr>Possible Grouping Criteria</vt:lpstr>
      <vt:lpstr>Group By Common Sense …</vt:lpstr>
      <vt:lpstr>PowerPoint Presentation</vt:lpstr>
      <vt:lpstr>What is Cluster Analysis?</vt:lpstr>
      <vt:lpstr>Issues in Finding Clusters</vt:lpstr>
      <vt:lpstr>Cluster Centroids</vt:lpstr>
      <vt:lpstr>Cluster Identifier</vt:lpstr>
      <vt:lpstr>Measure Similarity with Distance Metric</vt:lpstr>
      <vt:lpstr>Four Requirements for Distance Metric</vt:lpstr>
      <vt:lpstr>Compact vs. Connected Cluster Structures</vt:lpstr>
      <vt:lpstr>Clustering Algorithms</vt:lpstr>
      <vt:lpstr>PowerPoint Presentation</vt:lpstr>
      <vt:lpstr>Rescale, if Deemed Necessary</vt:lpstr>
      <vt:lpstr>Common Distance for Continuous Features</vt:lpstr>
      <vt:lpstr>The k-Means Cluster Algorithm</vt:lpstr>
      <vt:lpstr>The k-Means Algorithm</vt:lpstr>
      <vt:lpstr>Multiple Trials for Initial Centroids</vt:lpstr>
      <vt:lpstr>What is the Number of Clusters?</vt:lpstr>
      <vt:lpstr>The Elbow Method</vt:lpstr>
      <vt:lpstr>The Elbow Method</vt:lpstr>
      <vt:lpstr>The Silhouette Index</vt:lpstr>
      <vt:lpstr>The Silhouette Index</vt:lpstr>
      <vt:lpstr>The Silhouette Index</vt:lpstr>
      <vt:lpstr>Python Function for k-Means Algorithm</vt:lpstr>
      <vt:lpstr>How Many Clusters Are There?</vt:lpstr>
      <vt:lpstr>=== In-Video Questions For Slide 81 ===</vt:lpstr>
      <vt:lpstr>How Many Clusters Are There?</vt:lpstr>
      <vt:lpstr>Two-Dimensional Example</vt:lpstr>
      <vt:lpstr>Results For Various Number of Clusters</vt:lpstr>
      <vt:lpstr>Elbow Value and Silhouette Index</vt:lpstr>
      <vt:lpstr>Locate The Elbow Programmatically</vt:lpstr>
      <vt:lpstr>Acceleration = Rate of Slope Changes</vt:lpstr>
      <vt:lpstr>PowerPoint Presentation</vt:lpstr>
      <vt:lpstr>Driving Distances in Miles From Chicago</vt:lpstr>
      <vt:lpstr>Driving Distances in Miles From Chicago</vt:lpstr>
      <vt:lpstr>Cluster Results</vt:lpstr>
      <vt:lpstr>Elbow Value and Silhouette Index</vt:lpstr>
      <vt:lpstr>=== In-Video Questions For Slide 93 ===</vt:lpstr>
      <vt:lpstr>Locate the Largest Acceleration</vt:lpstr>
      <vt:lpstr>Locate the Local Maximum of Silhouette</vt:lpstr>
      <vt:lpstr>Common Sense Suggests Four Clusters</vt:lpstr>
      <vt:lpstr>Members of the Four Clusters</vt:lpstr>
      <vt:lpstr>Visualize How Well Clusters are Separated</vt:lpstr>
      <vt:lpstr>PowerPoint Presentation</vt:lpstr>
      <vt:lpstr>PowerPoint Presentation</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
  <cp:keywords/>
  <dc:description/>
  <cp:lastModifiedBy>Ming-Long Lam</cp:lastModifiedBy>
  <cp:revision>121</cp:revision>
  <dcterms:created xsi:type="dcterms:W3CDTF">2019-02-13T16:04:21Z</dcterms:created>
  <dcterms:modified xsi:type="dcterms:W3CDTF">2023-10-27T12:54:38Z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ies>
</file>